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76"/>
  </p:notesMasterIdLst>
  <p:sldIdLst>
    <p:sldId id="256" r:id="rId2"/>
    <p:sldId id="258" r:id="rId3"/>
    <p:sldId id="257" r:id="rId4"/>
    <p:sldId id="322" r:id="rId5"/>
    <p:sldId id="337" r:id="rId6"/>
    <p:sldId id="362" r:id="rId7"/>
    <p:sldId id="325" r:id="rId8"/>
    <p:sldId id="326" r:id="rId9"/>
    <p:sldId id="259" r:id="rId10"/>
    <p:sldId id="328" r:id="rId11"/>
    <p:sldId id="329" r:id="rId12"/>
    <p:sldId id="260" r:id="rId13"/>
    <p:sldId id="330" r:id="rId14"/>
    <p:sldId id="335" r:id="rId15"/>
    <p:sldId id="339" r:id="rId16"/>
    <p:sldId id="340" r:id="rId17"/>
    <p:sldId id="353" r:id="rId18"/>
    <p:sldId id="351" r:id="rId19"/>
    <p:sldId id="352" r:id="rId20"/>
    <p:sldId id="341" r:id="rId21"/>
    <p:sldId id="331" r:id="rId22"/>
    <p:sldId id="338" r:id="rId23"/>
    <p:sldId id="342" r:id="rId24"/>
    <p:sldId id="343" r:id="rId25"/>
    <p:sldId id="344" r:id="rId26"/>
    <p:sldId id="345" r:id="rId27"/>
    <p:sldId id="346" r:id="rId28"/>
    <p:sldId id="347" r:id="rId29"/>
    <p:sldId id="348" r:id="rId30"/>
    <p:sldId id="361" r:id="rId31"/>
    <p:sldId id="363" r:id="rId32"/>
    <p:sldId id="349" r:id="rId33"/>
    <p:sldId id="350" r:id="rId34"/>
    <p:sldId id="354" r:id="rId35"/>
    <p:sldId id="355" r:id="rId36"/>
    <p:sldId id="356" r:id="rId37"/>
    <p:sldId id="357" r:id="rId38"/>
    <p:sldId id="306" r:id="rId39"/>
    <p:sldId id="313" r:id="rId40"/>
    <p:sldId id="318" r:id="rId41"/>
    <p:sldId id="323" r:id="rId42"/>
    <p:sldId id="268" r:id="rId43"/>
    <p:sldId id="269" r:id="rId44"/>
    <p:sldId id="274" r:id="rId45"/>
    <p:sldId id="367" r:id="rId46"/>
    <p:sldId id="273" r:id="rId47"/>
    <p:sldId id="366" r:id="rId48"/>
    <p:sldId id="277" r:id="rId49"/>
    <p:sldId id="358" r:id="rId50"/>
    <p:sldId id="359" r:id="rId51"/>
    <p:sldId id="364" r:id="rId52"/>
    <p:sldId id="278" r:id="rId53"/>
    <p:sldId id="279" r:id="rId54"/>
    <p:sldId id="280" r:id="rId55"/>
    <p:sldId id="360" r:id="rId56"/>
    <p:sldId id="272" r:id="rId57"/>
    <p:sldId id="281" r:id="rId58"/>
    <p:sldId id="302" r:id="rId59"/>
    <p:sldId id="303" r:id="rId60"/>
    <p:sldId id="307" r:id="rId61"/>
    <p:sldId id="288" r:id="rId62"/>
    <p:sldId id="294" r:id="rId63"/>
    <p:sldId id="301" r:id="rId64"/>
    <p:sldId id="295" r:id="rId65"/>
    <p:sldId id="296" r:id="rId66"/>
    <p:sldId id="309" r:id="rId67"/>
    <p:sldId id="308" r:id="rId68"/>
    <p:sldId id="310" r:id="rId69"/>
    <p:sldId id="311" r:id="rId70"/>
    <p:sldId id="312" r:id="rId71"/>
    <p:sldId id="317" r:id="rId72"/>
    <p:sldId id="319" r:id="rId73"/>
    <p:sldId id="320" r:id="rId74"/>
    <p:sldId id="321" r:id="rId7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AB"/>
    <a:srgbClr val="006600"/>
    <a:srgbClr val="FF0D0D"/>
    <a:srgbClr val="FF5757"/>
    <a:srgbClr val="008E40"/>
    <a:srgbClr val="CFEBF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Style moyen 1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D27102A9-8310-4765-A935-A1911B00CA55}" styleName="Style léger 1 - Accentuation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Style léger 1 - Accentuation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7485" autoAdjust="0"/>
    <p:restoredTop sz="85253" autoAdjust="0"/>
  </p:normalViewPr>
  <p:slideViewPr>
    <p:cSldViewPr>
      <p:cViewPr>
        <p:scale>
          <a:sx n="57" d="100"/>
          <a:sy n="57" d="100"/>
        </p:scale>
        <p:origin x="-1458" y="-570"/>
      </p:cViewPr>
      <p:guideLst>
        <p:guide orient="horz" pos="2160"/>
        <p:guide pos="2880"/>
      </p:guideLst>
    </p:cSldViewPr>
  </p:slideViewPr>
  <p:outlineViewPr>
    <p:cViewPr>
      <p:scale>
        <a:sx n="33" d="100"/>
        <a:sy n="33" d="100"/>
      </p:scale>
      <p:origin x="0" y="48912"/>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68F1F8-67DA-4AC3-B370-636B3369F078}"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fr-FR"/>
        </a:p>
      </dgm:t>
    </dgm:pt>
    <dgm:pt modelId="{E1319187-EBC9-46A2-90A5-06D42B333ED1}">
      <dgm:prSet phldrT="[Text]" custT="1">
        <dgm:style>
          <a:lnRef idx="1">
            <a:schemeClr val="accent4"/>
          </a:lnRef>
          <a:fillRef idx="2">
            <a:schemeClr val="accent4"/>
          </a:fillRef>
          <a:effectRef idx="1">
            <a:schemeClr val="accent4"/>
          </a:effectRef>
          <a:fontRef idx="minor">
            <a:schemeClr val="dk1"/>
          </a:fontRef>
        </dgm:style>
      </dgm:prSet>
      <dgm:spPr>
        <a:ln>
          <a:solidFill>
            <a:srgbClr val="FF0000"/>
          </a:solidFill>
        </a:ln>
        <a:effectLst>
          <a:outerShdw blurRad="50800" dist="38100" dir="16200000" rotWithShape="0">
            <a:prstClr val="black">
              <a:alpha val="40000"/>
            </a:prstClr>
          </a:outerShdw>
        </a:effectLst>
      </dgm:spPr>
      <dgm:t>
        <a:bodyPr/>
        <a:lstStyle/>
        <a:p>
          <a:r>
            <a:rPr lang="fr-FR" sz="2800" b="1" dirty="0" smtClean="0">
              <a:solidFill>
                <a:schemeClr val="bg2">
                  <a:lumMod val="10000"/>
                </a:schemeClr>
              </a:solidFill>
              <a:effectLst>
                <a:outerShdw blurRad="38100" dist="38100" dir="2700000" algn="tl">
                  <a:srgbClr val="000000">
                    <a:alpha val="43137"/>
                  </a:srgbClr>
                </a:outerShdw>
              </a:effectLst>
            </a:rPr>
            <a:t>LOI DE FINANCES </a:t>
          </a:r>
          <a:endParaRPr lang="fr-FR" sz="2800" b="1" dirty="0">
            <a:solidFill>
              <a:schemeClr val="bg2">
                <a:lumMod val="10000"/>
              </a:schemeClr>
            </a:solidFill>
            <a:effectLst>
              <a:outerShdw blurRad="38100" dist="38100" dir="2700000" algn="tl">
                <a:srgbClr val="000000">
                  <a:alpha val="43137"/>
                </a:srgbClr>
              </a:outerShdw>
            </a:effectLst>
          </a:endParaRPr>
        </a:p>
      </dgm:t>
    </dgm:pt>
    <dgm:pt modelId="{9BA20963-315D-417F-98F4-84BE078CC869}" type="parTrans" cxnId="{1C80871A-6799-4A38-9780-70FBE1E90C47}">
      <dgm:prSet/>
      <dgm:spPr/>
      <dgm:t>
        <a:bodyPr/>
        <a:lstStyle/>
        <a:p>
          <a:endParaRPr lang="fr-FR"/>
        </a:p>
      </dgm:t>
    </dgm:pt>
    <dgm:pt modelId="{6ACD1C06-074C-4FE6-94C2-46A028E410D6}" type="sibTrans" cxnId="{1C80871A-6799-4A38-9780-70FBE1E90C47}">
      <dgm:prSet/>
      <dgm:spPr/>
      <dgm:t>
        <a:bodyPr/>
        <a:lstStyle/>
        <a:p>
          <a:endParaRPr lang="fr-FR"/>
        </a:p>
      </dgm:t>
    </dgm:pt>
    <dgm:pt modelId="{202097DC-FB80-457C-9583-F90502A7A7BD}">
      <dgm:prSet phldrT="[Text]">
        <dgm:style>
          <a:lnRef idx="1">
            <a:schemeClr val="accent1"/>
          </a:lnRef>
          <a:fillRef idx="2">
            <a:schemeClr val="accent1"/>
          </a:fillRef>
          <a:effectRef idx="1">
            <a:schemeClr val="accent1"/>
          </a:effectRef>
          <a:fontRef idx="minor">
            <a:schemeClr val="dk1"/>
          </a:fontRef>
        </dgm:style>
      </dgm:prSet>
      <dgm:spPr>
        <a:ln>
          <a:solidFill>
            <a:srgbClr val="FF0000"/>
          </a:solidFill>
        </a:ln>
        <a:effectLst>
          <a:outerShdw blurRad="50800" dist="38100" dir="5400000" algn="t" rotWithShape="0">
            <a:prstClr val="black">
              <a:alpha val="40000"/>
            </a:prstClr>
          </a:outerShdw>
        </a:effectLst>
      </dgm:spPr>
      <dgm:t>
        <a:bodyPr/>
        <a:lstStyle/>
        <a:p>
          <a:r>
            <a:rPr lang="fr-FR" b="1" dirty="0" smtClean="0">
              <a:solidFill>
                <a:schemeClr val="bg2">
                  <a:lumMod val="10000"/>
                </a:schemeClr>
              </a:solidFill>
              <a:effectLst>
                <a:outerShdw blurRad="38100" dist="38100" dir="2700000" algn="tl">
                  <a:srgbClr val="000000">
                    <a:alpha val="43137"/>
                  </a:srgbClr>
                </a:outerShdw>
              </a:effectLst>
            </a:rPr>
            <a:t>LOI </a:t>
          </a:r>
        </a:p>
        <a:p>
          <a:r>
            <a:rPr lang="fr-FR" b="1" dirty="0" smtClean="0">
              <a:solidFill>
                <a:schemeClr val="bg2">
                  <a:lumMod val="10000"/>
                </a:schemeClr>
              </a:solidFill>
              <a:effectLst>
                <a:outerShdw blurRad="38100" dist="38100" dir="2700000" algn="tl">
                  <a:srgbClr val="000000">
                    <a:alpha val="43137"/>
                  </a:srgbClr>
                </a:outerShdw>
              </a:effectLst>
            </a:rPr>
            <a:t>DE FINANCES DE L’ANNEE </a:t>
          </a:r>
          <a:endParaRPr lang="fr-FR" b="1" dirty="0">
            <a:solidFill>
              <a:schemeClr val="bg2">
                <a:lumMod val="10000"/>
              </a:schemeClr>
            </a:solidFill>
            <a:effectLst>
              <a:outerShdw blurRad="38100" dist="38100" dir="2700000" algn="tl">
                <a:srgbClr val="000000">
                  <a:alpha val="43137"/>
                </a:srgbClr>
              </a:outerShdw>
            </a:effectLst>
          </a:endParaRPr>
        </a:p>
      </dgm:t>
    </dgm:pt>
    <dgm:pt modelId="{264BAAA8-5864-44B7-975F-198157A038B6}" type="parTrans" cxnId="{B8AD9391-39CF-449B-9C8A-EC5C4A365068}">
      <dgm:prSet/>
      <dgm:spPr/>
      <dgm:t>
        <a:bodyPr/>
        <a:lstStyle/>
        <a:p>
          <a:endParaRPr lang="fr-FR"/>
        </a:p>
      </dgm:t>
    </dgm:pt>
    <dgm:pt modelId="{64642C4B-686A-43A1-9D26-B4F227CF7CF9}" type="sibTrans" cxnId="{B8AD9391-39CF-449B-9C8A-EC5C4A365068}">
      <dgm:prSet/>
      <dgm:spPr/>
      <dgm:t>
        <a:bodyPr/>
        <a:lstStyle/>
        <a:p>
          <a:endParaRPr lang="fr-FR"/>
        </a:p>
      </dgm:t>
    </dgm:pt>
    <dgm:pt modelId="{EFAA2D2F-71D1-4D09-89F6-8134B0AD9865}">
      <dgm:prSet phldrT="[Text]">
        <dgm:style>
          <a:lnRef idx="1">
            <a:schemeClr val="accent1"/>
          </a:lnRef>
          <a:fillRef idx="2">
            <a:schemeClr val="accent1"/>
          </a:fillRef>
          <a:effectRef idx="1">
            <a:schemeClr val="accent1"/>
          </a:effectRef>
          <a:fontRef idx="minor">
            <a:schemeClr val="dk1"/>
          </a:fontRef>
        </dgm:style>
      </dgm:prSet>
      <dgm:spPr>
        <a:ln>
          <a:solidFill>
            <a:srgbClr val="FF0000"/>
          </a:solidFill>
        </a:ln>
        <a:effectLst>
          <a:outerShdw blurRad="50800" dist="38100" dir="2700000" algn="tl" rotWithShape="0">
            <a:prstClr val="black">
              <a:alpha val="40000"/>
            </a:prstClr>
          </a:outerShdw>
        </a:effectLst>
      </dgm:spPr>
      <dgm:t>
        <a:bodyPr/>
        <a:lstStyle/>
        <a:p>
          <a:r>
            <a:rPr lang="fr-FR" b="1" dirty="0" smtClean="0">
              <a:solidFill>
                <a:schemeClr val="bg2">
                  <a:lumMod val="10000"/>
                </a:schemeClr>
              </a:solidFill>
              <a:effectLst>
                <a:outerShdw blurRad="38100" dist="38100" dir="2700000" algn="tl">
                  <a:srgbClr val="000000">
                    <a:alpha val="43137"/>
                  </a:srgbClr>
                </a:outerShdw>
              </a:effectLst>
            </a:rPr>
            <a:t>LOI </a:t>
          </a:r>
        </a:p>
        <a:p>
          <a:r>
            <a:rPr lang="fr-FR" b="1" dirty="0" smtClean="0">
              <a:solidFill>
                <a:schemeClr val="bg2">
                  <a:lumMod val="10000"/>
                </a:schemeClr>
              </a:solidFill>
              <a:effectLst>
                <a:outerShdw blurRad="38100" dist="38100" dir="2700000" algn="tl">
                  <a:srgbClr val="000000">
                    <a:alpha val="43137"/>
                  </a:srgbClr>
                </a:outerShdw>
              </a:effectLst>
            </a:rPr>
            <a:t>DE FINANCES RECTIFICATIVE </a:t>
          </a:r>
          <a:endParaRPr lang="fr-FR" b="1" dirty="0">
            <a:solidFill>
              <a:schemeClr val="bg2">
                <a:lumMod val="10000"/>
              </a:schemeClr>
            </a:solidFill>
            <a:effectLst>
              <a:outerShdw blurRad="38100" dist="38100" dir="2700000" algn="tl">
                <a:srgbClr val="000000">
                  <a:alpha val="43137"/>
                </a:srgbClr>
              </a:outerShdw>
            </a:effectLst>
          </a:endParaRPr>
        </a:p>
      </dgm:t>
    </dgm:pt>
    <dgm:pt modelId="{A31B1D3F-8C48-42CB-AD9A-56BFF8FC3A2E}" type="parTrans" cxnId="{07B2290B-6EDD-4AC4-9D6B-424FC216AAB4}">
      <dgm:prSet/>
      <dgm:spPr/>
      <dgm:t>
        <a:bodyPr/>
        <a:lstStyle/>
        <a:p>
          <a:endParaRPr lang="fr-FR"/>
        </a:p>
      </dgm:t>
    </dgm:pt>
    <dgm:pt modelId="{FB7FBD62-837D-48FD-A6AE-56F66764BB8E}" type="sibTrans" cxnId="{07B2290B-6EDD-4AC4-9D6B-424FC216AAB4}">
      <dgm:prSet/>
      <dgm:spPr/>
      <dgm:t>
        <a:bodyPr/>
        <a:lstStyle/>
        <a:p>
          <a:endParaRPr lang="fr-FR"/>
        </a:p>
      </dgm:t>
    </dgm:pt>
    <dgm:pt modelId="{C21056AA-8240-4B75-BB85-A4D407790C94}">
      <dgm:prSet phldrT="[Text]">
        <dgm:style>
          <a:lnRef idx="1">
            <a:schemeClr val="accent1"/>
          </a:lnRef>
          <a:fillRef idx="2">
            <a:schemeClr val="accent1"/>
          </a:fillRef>
          <a:effectRef idx="1">
            <a:schemeClr val="accent1"/>
          </a:effectRef>
          <a:fontRef idx="minor">
            <a:schemeClr val="dk1"/>
          </a:fontRef>
        </dgm:style>
      </dgm:prSet>
      <dgm:spPr>
        <a:ln>
          <a:solidFill>
            <a:srgbClr val="FF0000"/>
          </a:solidFill>
        </a:ln>
        <a:effectLst>
          <a:outerShdw blurRad="50800" dist="38100" dir="13500000" algn="br" rotWithShape="0">
            <a:prstClr val="black">
              <a:alpha val="40000"/>
            </a:prstClr>
          </a:outerShdw>
        </a:effectLst>
      </dgm:spPr>
      <dgm:t>
        <a:bodyPr/>
        <a:lstStyle/>
        <a:p>
          <a:r>
            <a:rPr lang="fr-FR" b="1" dirty="0" smtClean="0">
              <a:solidFill>
                <a:schemeClr val="bg2">
                  <a:lumMod val="10000"/>
                </a:schemeClr>
              </a:solidFill>
              <a:effectLst>
                <a:outerShdw blurRad="38100" dist="38100" dir="2700000" algn="tl">
                  <a:srgbClr val="000000">
                    <a:alpha val="43137"/>
                  </a:srgbClr>
                </a:outerShdw>
              </a:effectLst>
            </a:rPr>
            <a:t>LOI </a:t>
          </a:r>
        </a:p>
        <a:p>
          <a:r>
            <a:rPr lang="fr-FR" b="1" dirty="0" smtClean="0">
              <a:solidFill>
                <a:schemeClr val="bg2">
                  <a:lumMod val="10000"/>
                </a:schemeClr>
              </a:solidFill>
              <a:effectLst>
                <a:outerShdw blurRad="38100" dist="38100" dir="2700000" algn="tl">
                  <a:srgbClr val="000000">
                    <a:alpha val="43137"/>
                  </a:srgbClr>
                </a:outerShdw>
              </a:effectLst>
            </a:rPr>
            <a:t>DE REGLEMENT  </a:t>
          </a:r>
          <a:endParaRPr lang="fr-FR" b="1" dirty="0">
            <a:solidFill>
              <a:schemeClr val="bg2">
                <a:lumMod val="10000"/>
              </a:schemeClr>
            </a:solidFill>
            <a:effectLst>
              <a:outerShdw blurRad="38100" dist="38100" dir="2700000" algn="tl">
                <a:srgbClr val="000000">
                  <a:alpha val="43137"/>
                </a:srgbClr>
              </a:outerShdw>
            </a:effectLst>
          </a:endParaRPr>
        </a:p>
      </dgm:t>
    </dgm:pt>
    <dgm:pt modelId="{CE50F8EE-F873-4ED0-9190-75739F95EEE2}" type="parTrans" cxnId="{7E5811CF-B77B-4934-A85D-73D432E0FD2D}">
      <dgm:prSet/>
      <dgm:spPr/>
      <dgm:t>
        <a:bodyPr/>
        <a:lstStyle/>
        <a:p>
          <a:endParaRPr lang="fr-FR"/>
        </a:p>
      </dgm:t>
    </dgm:pt>
    <dgm:pt modelId="{B32AC337-5AE8-4138-BB3B-F7D67BF9D0FC}" type="sibTrans" cxnId="{7E5811CF-B77B-4934-A85D-73D432E0FD2D}">
      <dgm:prSet/>
      <dgm:spPr/>
      <dgm:t>
        <a:bodyPr/>
        <a:lstStyle/>
        <a:p>
          <a:endParaRPr lang="fr-FR"/>
        </a:p>
      </dgm:t>
    </dgm:pt>
    <dgm:pt modelId="{F85ED53A-1760-45E6-BB87-018329315D2B}" type="pres">
      <dgm:prSet presAssocID="{A768F1F8-67DA-4AC3-B370-636B3369F078}" presName="hierChild1" presStyleCnt="0">
        <dgm:presLayoutVars>
          <dgm:orgChart val="1"/>
          <dgm:chPref val="1"/>
          <dgm:dir/>
          <dgm:animOne val="branch"/>
          <dgm:animLvl val="lvl"/>
          <dgm:resizeHandles/>
        </dgm:presLayoutVars>
      </dgm:prSet>
      <dgm:spPr/>
      <dgm:t>
        <a:bodyPr/>
        <a:lstStyle/>
        <a:p>
          <a:endParaRPr lang="fr-FR"/>
        </a:p>
      </dgm:t>
    </dgm:pt>
    <dgm:pt modelId="{352E6692-0726-4653-AC31-7CD02FACC586}" type="pres">
      <dgm:prSet presAssocID="{E1319187-EBC9-46A2-90A5-06D42B333ED1}" presName="hierRoot1" presStyleCnt="0">
        <dgm:presLayoutVars>
          <dgm:hierBranch val="init"/>
        </dgm:presLayoutVars>
      </dgm:prSet>
      <dgm:spPr/>
    </dgm:pt>
    <dgm:pt modelId="{AA6EB9AD-A652-4EC6-867E-A5106BF96D80}" type="pres">
      <dgm:prSet presAssocID="{E1319187-EBC9-46A2-90A5-06D42B333ED1}" presName="rootComposite1" presStyleCnt="0"/>
      <dgm:spPr/>
    </dgm:pt>
    <dgm:pt modelId="{B51B07C2-568E-435F-B3E8-C617C6480123}" type="pres">
      <dgm:prSet presAssocID="{E1319187-EBC9-46A2-90A5-06D42B333ED1}" presName="rootText1" presStyleLbl="node0" presStyleIdx="0" presStyleCnt="1" custScaleX="210775" custScaleY="98220">
        <dgm:presLayoutVars>
          <dgm:chPref val="3"/>
        </dgm:presLayoutVars>
      </dgm:prSet>
      <dgm:spPr/>
      <dgm:t>
        <a:bodyPr/>
        <a:lstStyle/>
        <a:p>
          <a:endParaRPr lang="fr-FR"/>
        </a:p>
      </dgm:t>
    </dgm:pt>
    <dgm:pt modelId="{7706306E-7040-4EB3-BEFD-9DA89BAA668F}" type="pres">
      <dgm:prSet presAssocID="{E1319187-EBC9-46A2-90A5-06D42B333ED1}" presName="rootConnector1" presStyleLbl="node1" presStyleIdx="0" presStyleCnt="0"/>
      <dgm:spPr/>
      <dgm:t>
        <a:bodyPr/>
        <a:lstStyle/>
        <a:p>
          <a:endParaRPr lang="fr-FR"/>
        </a:p>
      </dgm:t>
    </dgm:pt>
    <dgm:pt modelId="{4184CE11-FF2D-4074-983E-22E02C92B83E}" type="pres">
      <dgm:prSet presAssocID="{E1319187-EBC9-46A2-90A5-06D42B333ED1}" presName="hierChild2" presStyleCnt="0"/>
      <dgm:spPr/>
    </dgm:pt>
    <dgm:pt modelId="{9DB7CCE3-A8CE-4D5F-9D22-0D572A864FB2}" type="pres">
      <dgm:prSet presAssocID="{264BAAA8-5864-44B7-975F-198157A038B6}" presName="Name37" presStyleLbl="parChTrans1D2" presStyleIdx="0" presStyleCnt="3"/>
      <dgm:spPr/>
      <dgm:t>
        <a:bodyPr/>
        <a:lstStyle/>
        <a:p>
          <a:endParaRPr lang="fr-FR"/>
        </a:p>
      </dgm:t>
    </dgm:pt>
    <dgm:pt modelId="{2E5615AA-FC9A-4B8F-9CD0-1FB2B8CA1546}" type="pres">
      <dgm:prSet presAssocID="{202097DC-FB80-457C-9583-F90502A7A7BD}" presName="hierRoot2" presStyleCnt="0">
        <dgm:presLayoutVars>
          <dgm:hierBranch val="init"/>
        </dgm:presLayoutVars>
      </dgm:prSet>
      <dgm:spPr/>
    </dgm:pt>
    <dgm:pt modelId="{518BD365-37A3-4059-AE98-672952F0C964}" type="pres">
      <dgm:prSet presAssocID="{202097DC-FB80-457C-9583-F90502A7A7BD}" presName="rootComposite" presStyleCnt="0"/>
      <dgm:spPr/>
    </dgm:pt>
    <dgm:pt modelId="{1701ACF7-157E-418F-B7CD-5865E3A29DF2}" type="pres">
      <dgm:prSet presAssocID="{202097DC-FB80-457C-9583-F90502A7A7BD}" presName="rootText" presStyleLbl="node2" presStyleIdx="0" presStyleCnt="3" custScaleX="117354" custScaleY="142771">
        <dgm:presLayoutVars>
          <dgm:chPref val="3"/>
        </dgm:presLayoutVars>
      </dgm:prSet>
      <dgm:spPr/>
      <dgm:t>
        <a:bodyPr/>
        <a:lstStyle/>
        <a:p>
          <a:endParaRPr lang="fr-FR"/>
        </a:p>
      </dgm:t>
    </dgm:pt>
    <dgm:pt modelId="{D490DFFB-DEEA-42F0-A62B-090528423E5B}" type="pres">
      <dgm:prSet presAssocID="{202097DC-FB80-457C-9583-F90502A7A7BD}" presName="rootConnector" presStyleLbl="node2" presStyleIdx="0" presStyleCnt="3"/>
      <dgm:spPr/>
      <dgm:t>
        <a:bodyPr/>
        <a:lstStyle/>
        <a:p>
          <a:endParaRPr lang="fr-FR"/>
        </a:p>
      </dgm:t>
    </dgm:pt>
    <dgm:pt modelId="{520E6B9D-3EC9-482A-8183-38D29ED10636}" type="pres">
      <dgm:prSet presAssocID="{202097DC-FB80-457C-9583-F90502A7A7BD}" presName="hierChild4" presStyleCnt="0"/>
      <dgm:spPr/>
    </dgm:pt>
    <dgm:pt modelId="{5C0141B8-FF15-4DFD-9C4D-CB71AA62388B}" type="pres">
      <dgm:prSet presAssocID="{202097DC-FB80-457C-9583-F90502A7A7BD}" presName="hierChild5" presStyleCnt="0"/>
      <dgm:spPr/>
    </dgm:pt>
    <dgm:pt modelId="{F96AC9B0-F53C-448B-8FF7-B038488C1A23}" type="pres">
      <dgm:prSet presAssocID="{A31B1D3F-8C48-42CB-AD9A-56BFF8FC3A2E}" presName="Name37" presStyleLbl="parChTrans1D2" presStyleIdx="1" presStyleCnt="3"/>
      <dgm:spPr/>
      <dgm:t>
        <a:bodyPr/>
        <a:lstStyle/>
        <a:p>
          <a:endParaRPr lang="fr-FR"/>
        </a:p>
      </dgm:t>
    </dgm:pt>
    <dgm:pt modelId="{7ABF764E-59C0-4524-A50B-FE760E164132}" type="pres">
      <dgm:prSet presAssocID="{EFAA2D2F-71D1-4D09-89F6-8134B0AD9865}" presName="hierRoot2" presStyleCnt="0">
        <dgm:presLayoutVars>
          <dgm:hierBranch val="init"/>
        </dgm:presLayoutVars>
      </dgm:prSet>
      <dgm:spPr/>
    </dgm:pt>
    <dgm:pt modelId="{551CCBC2-EA23-43B0-BFD9-F49EAC9CF41D}" type="pres">
      <dgm:prSet presAssocID="{EFAA2D2F-71D1-4D09-89F6-8134B0AD9865}" presName="rootComposite" presStyleCnt="0"/>
      <dgm:spPr/>
    </dgm:pt>
    <dgm:pt modelId="{08487676-D3AB-491D-88F1-31FB5B6C206E}" type="pres">
      <dgm:prSet presAssocID="{EFAA2D2F-71D1-4D09-89F6-8134B0AD9865}" presName="rootText" presStyleLbl="node2" presStyleIdx="1" presStyleCnt="3" custScaleX="112971" custScaleY="137279">
        <dgm:presLayoutVars>
          <dgm:chPref val="3"/>
        </dgm:presLayoutVars>
      </dgm:prSet>
      <dgm:spPr/>
      <dgm:t>
        <a:bodyPr/>
        <a:lstStyle/>
        <a:p>
          <a:endParaRPr lang="fr-FR"/>
        </a:p>
      </dgm:t>
    </dgm:pt>
    <dgm:pt modelId="{C1A6FA1F-8328-4B79-B90A-2B3A0091D58C}" type="pres">
      <dgm:prSet presAssocID="{EFAA2D2F-71D1-4D09-89F6-8134B0AD9865}" presName="rootConnector" presStyleLbl="node2" presStyleIdx="1" presStyleCnt="3"/>
      <dgm:spPr/>
      <dgm:t>
        <a:bodyPr/>
        <a:lstStyle/>
        <a:p>
          <a:endParaRPr lang="fr-FR"/>
        </a:p>
      </dgm:t>
    </dgm:pt>
    <dgm:pt modelId="{8078A3E6-CE39-417D-BBFD-8C5EEA321A0C}" type="pres">
      <dgm:prSet presAssocID="{EFAA2D2F-71D1-4D09-89F6-8134B0AD9865}" presName="hierChild4" presStyleCnt="0"/>
      <dgm:spPr/>
    </dgm:pt>
    <dgm:pt modelId="{ACCA3AC0-C232-4A47-8778-D29E591F6E79}" type="pres">
      <dgm:prSet presAssocID="{EFAA2D2F-71D1-4D09-89F6-8134B0AD9865}" presName="hierChild5" presStyleCnt="0"/>
      <dgm:spPr/>
    </dgm:pt>
    <dgm:pt modelId="{BB4B7056-DFF5-4D2E-B898-C6436D1A5FE4}" type="pres">
      <dgm:prSet presAssocID="{CE50F8EE-F873-4ED0-9190-75739F95EEE2}" presName="Name37" presStyleLbl="parChTrans1D2" presStyleIdx="2" presStyleCnt="3"/>
      <dgm:spPr/>
      <dgm:t>
        <a:bodyPr/>
        <a:lstStyle/>
        <a:p>
          <a:endParaRPr lang="fr-FR"/>
        </a:p>
      </dgm:t>
    </dgm:pt>
    <dgm:pt modelId="{AC2DC5B4-5FAB-401C-9F73-73915787ED30}" type="pres">
      <dgm:prSet presAssocID="{C21056AA-8240-4B75-BB85-A4D407790C94}" presName="hierRoot2" presStyleCnt="0">
        <dgm:presLayoutVars>
          <dgm:hierBranch val="init"/>
        </dgm:presLayoutVars>
      </dgm:prSet>
      <dgm:spPr/>
    </dgm:pt>
    <dgm:pt modelId="{EE633CA9-B14E-463A-B475-2376CFFA0594}" type="pres">
      <dgm:prSet presAssocID="{C21056AA-8240-4B75-BB85-A4D407790C94}" presName="rootComposite" presStyleCnt="0"/>
      <dgm:spPr/>
    </dgm:pt>
    <dgm:pt modelId="{2F9F053E-A5FB-41DC-B78C-0A65099BE5DB}" type="pres">
      <dgm:prSet presAssocID="{C21056AA-8240-4B75-BB85-A4D407790C94}" presName="rootText" presStyleLbl="node2" presStyleIdx="2" presStyleCnt="3" custScaleX="111309" custScaleY="137279">
        <dgm:presLayoutVars>
          <dgm:chPref val="3"/>
        </dgm:presLayoutVars>
      </dgm:prSet>
      <dgm:spPr/>
      <dgm:t>
        <a:bodyPr/>
        <a:lstStyle/>
        <a:p>
          <a:endParaRPr lang="fr-FR"/>
        </a:p>
      </dgm:t>
    </dgm:pt>
    <dgm:pt modelId="{E1EAD656-C400-4528-8B06-2EFC79026084}" type="pres">
      <dgm:prSet presAssocID="{C21056AA-8240-4B75-BB85-A4D407790C94}" presName="rootConnector" presStyleLbl="node2" presStyleIdx="2" presStyleCnt="3"/>
      <dgm:spPr/>
      <dgm:t>
        <a:bodyPr/>
        <a:lstStyle/>
        <a:p>
          <a:endParaRPr lang="fr-FR"/>
        </a:p>
      </dgm:t>
    </dgm:pt>
    <dgm:pt modelId="{DC97DD32-BB7A-4C9E-B968-1E862EEA2E8F}" type="pres">
      <dgm:prSet presAssocID="{C21056AA-8240-4B75-BB85-A4D407790C94}" presName="hierChild4" presStyleCnt="0"/>
      <dgm:spPr/>
    </dgm:pt>
    <dgm:pt modelId="{A8D5E73C-43AD-48CA-A391-C1B767B675A0}" type="pres">
      <dgm:prSet presAssocID="{C21056AA-8240-4B75-BB85-A4D407790C94}" presName="hierChild5" presStyleCnt="0"/>
      <dgm:spPr/>
    </dgm:pt>
    <dgm:pt modelId="{B55BF0D9-4F6B-4282-BFA1-8368D0871B49}" type="pres">
      <dgm:prSet presAssocID="{E1319187-EBC9-46A2-90A5-06D42B333ED1}" presName="hierChild3" presStyleCnt="0"/>
      <dgm:spPr/>
    </dgm:pt>
  </dgm:ptLst>
  <dgm:cxnLst>
    <dgm:cxn modelId="{FF574164-D27B-4ABD-8D92-D1BC55C76041}" type="presOf" srcId="{202097DC-FB80-457C-9583-F90502A7A7BD}" destId="{D490DFFB-DEEA-42F0-A62B-090528423E5B}" srcOrd="1" destOrd="0" presId="urn:microsoft.com/office/officeart/2005/8/layout/orgChart1"/>
    <dgm:cxn modelId="{7E5811CF-B77B-4934-A85D-73D432E0FD2D}" srcId="{E1319187-EBC9-46A2-90A5-06D42B333ED1}" destId="{C21056AA-8240-4B75-BB85-A4D407790C94}" srcOrd="2" destOrd="0" parTransId="{CE50F8EE-F873-4ED0-9190-75739F95EEE2}" sibTransId="{B32AC337-5AE8-4138-BB3B-F7D67BF9D0FC}"/>
    <dgm:cxn modelId="{8B32D2BE-F503-4248-99CF-A907EBE713FD}" type="presOf" srcId="{E1319187-EBC9-46A2-90A5-06D42B333ED1}" destId="{B51B07C2-568E-435F-B3E8-C617C6480123}" srcOrd="0" destOrd="0" presId="urn:microsoft.com/office/officeart/2005/8/layout/orgChart1"/>
    <dgm:cxn modelId="{8E497F1D-8C84-47D1-B003-BA9FC2755301}" type="presOf" srcId="{EFAA2D2F-71D1-4D09-89F6-8134B0AD9865}" destId="{08487676-D3AB-491D-88F1-31FB5B6C206E}" srcOrd="0" destOrd="0" presId="urn:microsoft.com/office/officeart/2005/8/layout/orgChart1"/>
    <dgm:cxn modelId="{07B2290B-6EDD-4AC4-9D6B-424FC216AAB4}" srcId="{E1319187-EBC9-46A2-90A5-06D42B333ED1}" destId="{EFAA2D2F-71D1-4D09-89F6-8134B0AD9865}" srcOrd="1" destOrd="0" parTransId="{A31B1D3F-8C48-42CB-AD9A-56BFF8FC3A2E}" sibTransId="{FB7FBD62-837D-48FD-A6AE-56F66764BB8E}"/>
    <dgm:cxn modelId="{B8AD9391-39CF-449B-9C8A-EC5C4A365068}" srcId="{E1319187-EBC9-46A2-90A5-06D42B333ED1}" destId="{202097DC-FB80-457C-9583-F90502A7A7BD}" srcOrd="0" destOrd="0" parTransId="{264BAAA8-5864-44B7-975F-198157A038B6}" sibTransId="{64642C4B-686A-43A1-9D26-B4F227CF7CF9}"/>
    <dgm:cxn modelId="{B579E210-1C76-4ADE-B5A8-319DA7BC8425}" type="presOf" srcId="{C21056AA-8240-4B75-BB85-A4D407790C94}" destId="{2F9F053E-A5FB-41DC-B78C-0A65099BE5DB}" srcOrd="0" destOrd="0" presId="urn:microsoft.com/office/officeart/2005/8/layout/orgChart1"/>
    <dgm:cxn modelId="{8FD20906-077F-4963-BFBF-7E8C261B3975}" type="presOf" srcId="{C21056AA-8240-4B75-BB85-A4D407790C94}" destId="{E1EAD656-C400-4528-8B06-2EFC79026084}" srcOrd="1" destOrd="0" presId="urn:microsoft.com/office/officeart/2005/8/layout/orgChart1"/>
    <dgm:cxn modelId="{50FD1270-D918-4FAE-9F4F-3941A3750D91}" type="presOf" srcId="{202097DC-FB80-457C-9583-F90502A7A7BD}" destId="{1701ACF7-157E-418F-B7CD-5865E3A29DF2}" srcOrd="0" destOrd="0" presId="urn:microsoft.com/office/officeart/2005/8/layout/orgChart1"/>
    <dgm:cxn modelId="{3F81D3EC-8F0C-4D7D-8ADC-981D599A1DF7}" type="presOf" srcId="{A31B1D3F-8C48-42CB-AD9A-56BFF8FC3A2E}" destId="{F96AC9B0-F53C-448B-8FF7-B038488C1A23}" srcOrd="0" destOrd="0" presId="urn:microsoft.com/office/officeart/2005/8/layout/orgChart1"/>
    <dgm:cxn modelId="{34B66423-CD78-41D2-B2F6-52C7FBAE8A33}" type="presOf" srcId="{264BAAA8-5864-44B7-975F-198157A038B6}" destId="{9DB7CCE3-A8CE-4D5F-9D22-0D572A864FB2}" srcOrd="0" destOrd="0" presId="urn:microsoft.com/office/officeart/2005/8/layout/orgChart1"/>
    <dgm:cxn modelId="{1C80871A-6799-4A38-9780-70FBE1E90C47}" srcId="{A768F1F8-67DA-4AC3-B370-636B3369F078}" destId="{E1319187-EBC9-46A2-90A5-06D42B333ED1}" srcOrd="0" destOrd="0" parTransId="{9BA20963-315D-417F-98F4-84BE078CC869}" sibTransId="{6ACD1C06-074C-4FE6-94C2-46A028E410D6}"/>
    <dgm:cxn modelId="{402EE8F5-C5E3-4A8D-8792-7645CE09B29F}" type="presOf" srcId="{EFAA2D2F-71D1-4D09-89F6-8134B0AD9865}" destId="{C1A6FA1F-8328-4B79-B90A-2B3A0091D58C}" srcOrd="1" destOrd="0" presId="urn:microsoft.com/office/officeart/2005/8/layout/orgChart1"/>
    <dgm:cxn modelId="{9C823459-C88E-4D94-89B8-7D4D6BA2A3B6}" type="presOf" srcId="{A768F1F8-67DA-4AC3-B370-636B3369F078}" destId="{F85ED53A-1760-45E6-BB87-018329315D2B}" srcOrd="0" destOrd="0" presId="urn:microsoft.com/office/officeart/2005/8/layout/orgChart1"/>
    <dgm:cxn modelId="{EEB89926-54A3-4707-B3A6-4BEE107FA101}" type="presOf" srcId="{CE50F8EE-F873-4ED0-9190-75739F95EEE2}" destId="{BB4B7056-DFF5-4D2E-B898-C6436D1A5FE4}" srcOrd="0" destOrd="0" presId="urn:microsoft.com/office/officeart/2005/8/layout/orgChart1"/>
    <dgm:cxn modelId="{EAE9E914-A0AB-4F3C-B59F-3A713FEF4032}" type="presOf" srcId="{E1319187-EBC9-46A2-90A5-06D42B333ED1}" destId="{7706306E-7040-4EB3-BEFD-9DA89BAA668F}" srcOrd="1" destOrd="0" presId="urn:microsoft.com/office/officeart/2005/8/layout/orgChart1"/>
    <dgm:cxn modelId="{F77A3C09-F0B3-453A-92F2-6E189B9D83AE}" type="presParOf" srcId="{F85ED53A-1760-45E6-BB87-018329315D2B}" destId="{352E6692-0726-4653-AC31-7CD02FACC586}" srcOrd="0" destOrd="0" presId="urn:microsoft.com/office/officeart/2005/8/layout/orgChart1"/>
    <dgm:cxn modelId="{5D003D36-9E6B-40C5-B3FC-8257D2E8A998}" type="presParOf" srcId="{352E6692-0726-4653-AC31-7CD02FACC586}" destId="{AA6EB9AD-A652-4EC6-867E-A5106BF96D80}" srcOrd="0" destOrd="0" presId="urn:microsoft.com/office/officeart/2005/8/layout/orgChart1"/>
    <dgm:cxn modelId="{A672E4E9-7A56-4BF6-9096-7978165FC486}" type="presParOf" srcId="{AA6EB9AD-A652-4EC6-867E-A5106BF96D80}" destId="{B51B07C2-568E-435F-B3E8-C617C6480123}" srcOrd="0" destOrd="0" presId="urn:microsoft.com/office/officeart/2005/8/layout/orgChart1"/>
    <dgm:cxn modelId="{227F7366-A337-4FEB-B48F-DDF8C0C04E8F}" type="presParOf" srcId="{AA6EB9AD-A652-4EC6-867E-A5106BF96D80}" destId="{7706306E-7040-4EB3-BEFD-9DA89BAA668F}" srcOrd="1" destOrd="0" presId="urn:microsoft.com/office/officeart/2005/8/layout/orgChart1"/>
    <dgm:cxn modelId="{F6314ED7-B5CE-45AE-A210-855D83B04B07}" type="presParOf" srcId="{352E6692-0726-4653-AC31-7CD02FACC586}" destId="{4184CE11-FF2D-4074-983E-22E02C92B83E}" srcOrd="1" destOrd="0" presId="urn:microsoft.com/office/officeart/2005/8/layout/orgChart1"/>
    <dgm:cxn modelId="{4A8136D5-3FF2-4763-9A5F-4DACFA6493E2}" type="presParOf" srcId="{4184CE11-FF2D-4074-983E-22E02C92B83E}" destId="{9DB7CCE3-A8CE-4D5F-9D22-0D572A864FB2}" srcOrd="0" destOrd="0" presId="urn:microsoft.com/office/officeart/2005/8/layout/orgChart1"/>
    <dgm:cxn modelId="{B6E0BF4B-4F9E-4F57-94A0-053BB91D45D5}" type="presParOf" srcId="{4184CE11-FF2D-4074-983E-22E02C92B83E}" destId="{2E5615AA-FC9A-4B8F-9CD0-1FB2B8CA1546}" srcOrd="1" destOrd="0" presId="urn:microsoft.com/office/officeart/2005/8/layout/orgChart1"/>
    <dgm:cxn modelId="{5C1DEB0A-A460-4063-A1DA-60BA4770E814}" type="presParOf" srcId="{2E5615AA-FC9A-4B8F-9CD0-1FB2B8CA1546}" destId="{518BD365-37A3-4059-AE98-672952F0C964}" srcOrd="0" destOrd="0" presId="urn:microsoft.com/office/officeart/2005/8/layout/orgChart1"/>
    <dgm:cxn modelId="{434C029F-5145-410E-987E-7973D2994D8F}" type="presParOf" srcId="{518BD365-37A3-4059-AE98-672952F0C964}" destId="{1701ACF7-157E-418F-B7CD-5865E3A29DF2}" srcOrd="0" destOrd="0" presId="urn:microsoft.com/office/officeart/2005/8/layout/orgChart1"/>
    <dgm:cxn modelId="{FCAB46BB-6000-48A7-864B-9ACAE1BF0B2C}" type="presParOf" srcId="{518BD365-37A3-4059-AE98-672952F0C964}" destId="{D490DFFB-DEEA-42F0-A62B-090528423E5B}" srcOrd="1" destOrd="0" presId="urn:microsoft.com/office/officeart/2005/8/layout/orgChart1"/>
    <dgm:cxn modelId="{141A1FCC-5DF1-42A5-AC7B-53B34A30D025}" type="presParOf" srcId="{2E5615AA-FC9A-4B8F-9CD0-1FB2B8CA1546}" destId="{520E6B9D-3EC9-482A-8183-38D29ED10636}" srcOrd="1" destOrd="0" presId="urn:microsoft.com/office/officeart/2005/8/layout/orgChart1"/>
    <dgm:cxn modelId="{43D2123A-2EA5-4215-922E-296228783A38}" type="presParOf" srcId="{2E5615AA-FC9A-4B8F-9CD0-1FB2B8CA1546}" destId="{5C0141B8-FF15-4DFD-9C4D-CB71AA62388B}" srcOrd="2" destOrd="0" presId="urn:microsoft.com/office/officeart/2005/8/layout/orgChart1"/>
    <dgm:cxn modelId="{2AD4B2E5-CA1F-40B4-944F-63D58020730C}" type="presParOf" srcId="{4184CE11-FF2D-4074-983E-22E02C92B83E}" destId="{F96AC9B0-F53C-448B-8FF7-B038488C1A23}" srcOrd="2" destOrd="0" presId="urn:microsoft.com/office/officeart/2005/8/layout/orgChart1"/>
    <dgm:cxn modelId="{AC671F35-5780-4204-8D2F-50B1719E2B13}" type="presParOf" srcId="{4184CE11-FF2D-4074-983E-22E02C92B83E}" destId="{7ABF764E-59C0-4524-A50B-FE760E164132}" srcOrd="3" destOrd="0" presId="urn:microsoft.com/office/officeart/2005/8/layout/orgChart1"/>
    <dgm:cxn modelId="{67E64795-DE9A-4E4D-AC9B-4DDF0458E73F}" type="presParOf" srcId="{7ABF764E-59C0-4524-A50B-FE760E164132}" destId="{551CCBC2-EA23-43B0-BFD9-F49EAC9CF41D}" srcOrd="0" destOrd="0" presId="urn:microsoft.com/office/officeart/2005/8/layout/orgChart1"/>
    <dgm:cxn modelId="{2DC3FCBC-A778-4F47-A95E-8235F3B5BF64}" type="presParOf" srcId="{551CCBC2-EA23-43B0-BFD9-F49EAC9CF41D}" destId="{08487676-D3AB-491D-88F1-31FB5B6C206E}" srcOrd="0" destOrd="0" presId="urn:microsoft.com/office/officeart/2005/8/layout/orgChart1"/>
    <dgm:cxn modelId="{9A8D90AE-10D5-4452-952F-CE89A0F2D8E4}" type="presParOf" srcId="{551CCBC2-EA23-43B0-BFD9-F49EAC9CF41D}" destId="{C1A6FA1F-8328-4B79-B90A-2B3A0091D58C}" srcOrd="1" destOrd="0" presId="urn:microsoft.com/office/officeart/2005/8/layout/orgChart1"/>
    <dgm:cxn modelId="{24394249-ADAF-4DF3-AFC2-0990F1B452F4}" type="presParOf" srcId="{7ABF764E-59C0-4524-A50B-FE760E164132}" destId="{8078A3E6-CE39-417D-BBFD-8C5EEA321A0C}" srcOrd="1" destOrd="0" presId="urn:microsoft.com/office/officeart/2005/8/layout/orgChart1"/>
    <dgm:cxn modelId="{93FF2655-64D8-4C37-BCF7-54149AB9BB92}" type="presParOf" srcId="{7ABF764E-59C0-4524-A50B-FE760E164132}" destId="{ACCA3AC0-C232-4A47-8778-D29E591F6E79}" srcOrd="2" destOrd="0" presId="urn:microsoft.com/office/officeart/2005/8/layout/orgChart1"/>
    <dgm:cxn modelId="{7A166CA6-B596-4FDE-BA4C-126894879D75}" type="presParOf" srcId="{4184CE11-FF2D-4074-983E-22E02C92B83E}" destId="{BB4B7056-DFF5-4D2E-B898-C6436D1A5FE4}" srcOrd="4" destOrd="0" presId="urn:microsoft.com/office/officeart/2005/8/layout/orgChart1"/>
    <dgm:cxn modelId="{0431044D-E584-489D-99A8-61D5243C8DDB}" type="presParOf" srcId="{4184CE11-FF2D-4074-983E-22E02C92B83E}" destId="{AC2DC5B4-5FAB-401C-9F73-73915787ED30}" srcOrd="5" destOrd="0" presId="urn:microsoft.com/office/officeart/2005/8/layout/orgChart1"/>
    <dgm:cxn modelId="{8CEE186D-A400-4413-8D9F-618ED9098097}" type="presParOf" srcId="{AC2DC5B4-5FAB-401C-9F73-73915787ED30}" destId="{EE633CA9-B14E-463A-B475-2376CFFA0594}" srcOrd="0" destOrd="0" presId="urn:microsoft.com/office/officeart/2005/8/layout/orgChart1"/>
    <dgm:cxn modelId="{4336F011-4694-473D-8E3F-45991DE5E297}" type="presParOf" srcId="{EE633CA9-B14E-463A-B475-2376CFFA0594}" destId="{2F9F053E-A5FB-41DC-B78C-0A65099BE5DB}" srcOrd="0" destOrd="0" presId="urn:microsoft.com/office/officeart/2005/8/layout/orgChart1"/>
    <dgm:cxn modelId="{3C1908B2-28F9-4020-86E0-A879172EA9A8}" type="presParOf" srcId="{EE633CA9-B14E-463A-B475-2376CFFA0594}" destId="{E1EAD656-C400-4528-8B06-2EFC79026084}" srcOrd="1" destOrd="0" presId="urn:microsoft.com/office/officeart/2005/8/layout/orgChart1"/>
    <dgm:cxn modelId="{93112190-FD4D-4111-8217-0105D30F2502}" type="presParOf" srcId="{AC2DC5B4-5FAB-401C-9F73-73915787ED30}" destId="{DC97DD32-BB7A-4C9E-B968-1E862EEA2E8F}" srcOrd="1" destOrd="0" presId="urn:microsoft.com/office/officeart/2005/8/layout/orgChart1"/>
    <dgm:cxn modelId="{E3B6DAEA-57C2-4045-94DF-790CC31BEB8A}" type="presParOf" srcId="{AC2DC5B4-5FAB-401C-9F73-73915787ED30}" destId="{A8D5E73C-43AD-48CA-A391-C1B767B675A0}" srcOrd="2" destOrd="0" presId="urn:microsoft.com/office/officeart/2005/8/layout/orgChart1"/>
    <dgm:cxn modelId="{CB8F8B77-8F45-48A6-BA66-3F814CC1A1CC}" type="presParOf" srcId="{352E6692-0726-4653-AC31-7CD02FACC586}" destId="{B55BF0D9-4F6B-4282-BFA1-8368D0871B49}" srcOrd="2" destOrd="0" presId="urn:microsoft.com/office/officeart/2005/8/layout/orgChart1"/>
  </dgm:cxnLst>
  <dgm:bg>
    <a:noFill/>
  </dgm:bg>
  <dgm:whole/>
</dgm:dataModel>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964B8C-3AE1-4E94-9317-9FD05ED6D1BA}" type="datetimeFigureOut">
              <a:rPr lang="fr-FR" smtClean="0"/>
              <a:pPr/>
              <a:t>09/12/2018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BB5856-4936-48D5-A218-E7B55FA1842A}" type="slidenum">
              <a:rPr lang="fr-FR" smtClean="0"/>
              <a:pPr/>
              <a:t>‹N°›</a:t>
            </a:fld>
            <a:endParaRPr lang="fr-FR"/>
          </a:p>
        </p:txBody>
      </p:sp>
    </p:spTree>
    <p:extLst>
      <p:ext uri="{BB962C8B-B14F-4D97-AF65-F5344CB8AC3E}">
        <p14:creationId xmlns="" xmlns:p14="http://schemas.microsoft.com/office/powerpoint/2010/main" val="1089388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7553CA9-9CCB-4245-BF5F-3B2A4C516326}" type="slidenum">
              <a:rPr lang="fr-FR" smtClean="0"/>
              <a:pPr/>
              <a:t>45</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1" name="Rectangle 10"/>
          <p:cNvSpPr/>
          <p:nvPr/>
        </p:nvSpPr>
        <p:spPr>
          <a:xfrm>
            <a:off x="0" y="0"/>
            <a:ext cx="752475"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1"/>
          <p:cNvSpPr>
            <a:spLocks noGrp="1"/>
          </p:cNvSpPr>
          <p:nvPr>
            <p:ph type="ctrTitle"/>
          </p:nvPr>
        </p:nvSpPr>
        <p:spPr>
          <a:xfrm>
            <a:off x="1216152" y="1267485"/>
            <a:ext cx="7235981" cy="5133316"/>
          </a:xfrm>
        </p:spPr>
        <p:txBody>
          <a:bodyPr/>
          <a:lstStyle>
            <a:lvl1pPr>
              <a:defRPr sz="11500"/>
            </a:lvl1pPr>
          </a:lstStyle>
          <a:p>
            <a:r>
              <a:rPr lang="fr-FR" smtClean="0"/>
              <a:t>Modifiez le style du titre</a:t>
            </a:r>
            <a:endParaRPr lang="en-US" dirty="0"/>
          </a:p>
        </p:txBody>
      </p:sp>
      <p:sp>
        <p:nvSpPr>
          <p:cNvPr id="3" name="Subtitle 2"/>
          <p:cNvSpPr>
            <a:spLocks noGrp="1"/>
          </p:cNvSpPr>
          <p:nvPr>
            <p:ph type="subTitle" idx="1"/>
          </p:nvPr>
        </p:nvSpPr>
        <p:spPr>
          <a:xfrm>
            <a:off x="1216151" y="201702"/>
            <a:ext cx="6189583" cy="949569"/>
          </a:xfrm>
        </p:spPr>
        <p:txBody>
          <a:bodyPr>
            <a:normAutofit/>
          </a:bodyPr>
          <a:lstStyle>
            <a:lvl1pPr marL="0" indent="0" algn="r">
              <a:buNone/>
              <a:defRPr sz="2400">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1E87AA44-3001-4977-9B49-69D2450225E9}" type="datetime1">
              <a:rPr lang="fr-FR" smtClean="0"/>
              <a:t>09/12/2018</a:t>
            </a:fld>
            <a:endParaRPr lang="fr-FR"/>
          </a:p>
        </p:txBody>
      </p:sp>
      <p:sp>
        <p:nvSpPr>
          <p:cNvPr id="5" name="Footer Placeholder 4"/>
          <p:cNvSpPr>
            <a:spLocks noGrp="1"/>
          </p:cNvSpPr>
          <p:nvPr>
            <p:ph type="ftr" sz="quarter" idx="11"/>
          </p:nvPr>
        </p:nvSpPr>
        <p:spPr/>
        <p:txBody>
          <a:bodyPr/>
          <a:lstStyle/>
          <a:p>
            <a:r>
              <a:rPr lang="fr-FR" smtClean="0"/>
              <a:t>www.tifawt.com - 2019- </a:t>
            </a:r>
            <a:endParaRPr lang="fr-FR"/>
          </a:p>
        </p:txBody>
      </p:sp>
      <p:sp>
        <p:nvSpPr>
          <p:cNvPr id="6" name="Slide Number Placeholder 5"/>
          <p:cNvSpPr>
            <a:spLocks noGrp="1"/>
          </p:cNvSpPr>
          <p:nvPr>
            <p:ph type="sldNum" sz="quarter" idx="12"/>
          </p:nvPr>
        </p:nvSpPr>
        <p:spPr>
          <a:xfrm>
            <a:off x="8150469" y="236415"/>
            <a:ext cx="785301" cy="365125"/>
          </a:xfrm>
        </p:spPr>
        <p:txBody>
          <a:bodyPr/>
          <a:lstStyle>
            <a:lvl1pPr>
              <a:defRPr sz="1400"/>
            </a:lvl1pPr>
          </a:lstStyle>
          <a:p>
            <a:fld id="{74F1FBCF-6525-466F-B3D4-348907ACC58E}" type="slidenum">
              <a:rPr lang="fr-FR" smtClean="0"/>
              <a:pPr/>
              <a:t>‹N°›</a:t>
            </a:fld>
            <a:endParaRPr lang="fr-FR"/>
          </a:p>
        </p:txBody>
      </p:sp>
      <p:grpSp>
        <p:nvGrpSpPr>
          <p:cNvPr id="7" name="Group 6"/>
          <p:cNvGrpSpPr/>
          <p:nvPr/>
        </p:nvGrpSpPr>
        <p:grpSpPr>
          <a:xfrm>
            <a:off x="7467600" y="209550"/>
            <a:ext cx="657226" cy="431800"/>
            <a:chOff x="7467600" y="209550"/>
            <a:chExt cx="657226" cy="431800"/>
          </a:xfrm>
          <a:solidFill>
            <a:schemeClr val="tx2">
              <a:lumMod val="60000"/>
              <a:lumOff val="40000"/>
            </a:schemeClr>
          </a:solidFill>
        </p:grpSpPr>
        <p:sp>
          <p:nvSpPr>
            <p:cNvPr id="8" name="Freeform 5"/>
            <p:cNvSpPr>
              <a:spLocks/>
            </p:cNvSpPr>
            <p:nvPr/>
          </p:nvSpPr>
          <p:spPr bwMode="auto">
            <a:xfrm>
              <a:off x="7467600"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5"/>
            <p:cNvSpPr>
              <a:spLocks/>
            </p:cNvSpPr>
            <p:nvPr/>
          </p:nvSpPr>
          <p:spPr bwMode="auto">
            <a:xfrm>
              <a:off x="7677151"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5"/>
            <p:cNvSpPr>
              <a:spLocks/>
            </p:cNvSpPr>
            <p:nvPr/>
          </p:nvSpPr>
          <p:spPr bwMode="auto">
            <a:xfrm>
              <a:off x="7881939"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1"/>
                                        </p:tgtEl>
                                      </p:cBhvr>
                                    </p:animEffect>
                                    <p:set>
                                      <p:cBhvr>
                                        <p:cTn id="7" dur="1" fill="hold">
                                          <p:stCondLst>
                                            <p:cond delay="1999"/>
                                          </p:stCondLst>
                                        </p:cTn>
                                        <p:tgtEl>
                                          <p:spTgt spid="11"/>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0A627034-8E68-44EC-947A-D23203A25863}" type="datetime1">
              <a:rPr lang="fr-FR" smtClean="0"/>
              <a:t>09/12/2018</a:t>
            </a:fld>
            <a:endParaRPr lang="fr-FR"/>
          </a:p>
        </p:txBody>
      </p:sp>
      <p:sp>
        <p:nvSpPr>
          <p:cNvPr id="5" name="Footer Placeholder 4"/>
          <p:cNvSpPr>
            <a:spLocks noGrp="1"/>
          </p:cNvSpPr>
          <p:nvPr>
            <p:ph type="ftr" sz="quarter" idx="11"/>
          </p:nvPr>
        </p:nvSpPr>
        <p:spPr/>
        <p:txBody>
          <a:bodyPr/>
          <a:lstStyle/>
          <a:p>
            <a:r>
              <a:rPr lang="fr-FR" smtClean="0"/>
              <a:t>www.tifawt.com - 2019- </a:t>
            </a:r>
            <a:endParaRPr lang="fr-FR"/>
          </a:p>
        </p:txBody>
      </p:sp>
      <p:sp>
        <p:nvSpPr>
          <p:cNvPr id="6" name="Slide Number Placeholder 5"/>
          <p:cNvSpPr>
            <a:spLocks noGrp="1"/>
          </p:cNvSpPr>
          <p:nvPr>
            <p:ph type="sldNum" sz="quarter" idx="12"/>
          </p:nvPr>
        </p:nvSpPr>
        <p:spPr/>
        <p:txBody>
          <a:bodyPr/>
          <a:lstStyle/>
          <a:p>
            <a:fld id="{74F1FBCF-6525-466F-B3D4-348907ACC58E}" type="slidenum">
              <a:rPr lang="fr-FR" smtClean="0"/>
              <a:pPr/>
              <a:t>‹N°›</a:t>
            </a:fld>
            <a:endParaRPr lang="fr-F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FR" smtClean="0"/>
              <a:t>Modifiez le style du titre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24533CB9-5C45-434C-8646-0F17CF4DD1E0}" type="datetime1">
              <a:rPr lang="fr-FR" smtClean="0"/>
              <a:t>09/12/2018</a:t>
            </a:fld>
            <a:endParaRPr lang="fr-FR"/>
          </a:p>
        </p:txBody>
      </p:sp>
      <p:sp>
        <p:nvSpPr>
          <p:cNvPr id="5" name="Footer Placeholder 4"/>
          <p:cNvSpPr>
            <a:spLocks noGrp="1"/>
          </p:cNvSpPr>
          <p:nvPr>
            <p:ph type="ftr" sz="quarter" idx="11"/>
          </p:nvPr>
        </p:nvSpPr>
        <p:spPr/>
        <p:txBody>
          <a:bodyPr/>
          <a:lstStyle/>
          <a:p>
            <a:r>
              <a:rPr lang="fr-FR" smtClean="0"/>
              <a:t>www.tifawt.com - 2019- </a:t>
            </a:r>
            <a:endParaRPr lang="fr-FR"/>
          </a:p>
        </p:txBody>
      </p:sp>
      <p:sp>
        <p:nvSpPr>
          <p:cNvPr id="6" name="Slide Number Placeholder 5"/>
          <p:cNvSpPr>
            <a:spLocks noGrp="1"/>
          </p:cNvSpPr>
          <p:nvPr>
            <p:ph type="sldNum" sz="quarter" idx="12"/>
          </p:nvPr>
        </p:nvSpPr>
        <p:spPr/>
        <p:txBody>
          <a:bodyPr/>
          <a:lstStyle/>
          <a:p>
            <a:fld id="{74F1FBCF-6525-466F-B3D4-348907ACC58E}" type="slidenum">
              <a:rPr lang="fr-FR" smtClean="0"/>
              <a:pPr/>
              <a:t>‹N°›</a:t>
            </a:fld>
            <a:endParaRPr lang="fr-F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fr-FR" smtClean="0"/>
              <a:t>Modifiez le style du titre</a:t>
            </a:r>
            <a:endParaRPr lang="en-US" dirty="0"/>
          </a:p>
        </p:txBody>
      </p:sp>
      <p:sp>
        <p:nvSpPr>
          <p:cNvPr id="3" name="Content Placeholder 2"/>
          <p:cNvSpPr>
            <a:spLocks noGrp="1"/>
          </p:cNvSpPr>
          <p:nvPr>
            <p:ph idx="1"/>
          </p:nvPr>
        </p:nvSpPr>
        <p:spPr>
          <a:xfrm>
            <a:off x="1219200" y="838200"/>
            <a:ext cx="7467600" cy="4419600"/>
          </a:xfrm>
        </p:spPr>
        <p:txBody>
          <a:bodyPr>
            <a:normAutofit/>
          </a:bodyPr>
          <a:lstStyle>
            <a:lvl1pPr>
              <a:defRPr sz="2800"/>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CA2977E0-2C1E-4634-80E0-AF705512E719}" type="datetime1">
              <a:rPr lang="fr-FR" smtClean="0"/>
              <a:t>09/12/2018</a:t>
            </a:fld>
            <a:endParaRPr lang="fr-FR"/>
          </a:p>
        </p:txBody>
      </p:sp>
      <p:sp>
        <p:nvSpPr>
          <p:cNvPr id="10" name="Slide Number Placeholder 9"/>
          <p:cNvSpPr>
            <a:spLocks noGrp="1"/>
          </p:cNvSpPr>
          <p:nvPr>
            <p:ph type="sldNum" sz="quarter" idx="11"/>
          </p:nvPr>
        </p:nvSpPr>
        <p:spPr/>
        <p:txBody>
          <a:bodyPr/>
          <a:lstStyle/>
          <a:p>
            <a:fld id="{74F1FBCF-6525-466F-B3D4-348907ACC58E}" type="slidenum">
              <a:rPr lang="fr-FR" smtClean="0"/>
              <a:pPr/>
              <a:t>‹N°›</a:t>
            </a:fld>
            <a:endParaRPr lang="fr-FR"/>
          </a:p>
        </p:txBody>
      </p:sp>
      <p:sp>
        <p:nvSpPr>
          <p:cNvPr id="12" name="Footer Placeholder 11"/>
          <p:cNvSpPr>
            <a:spLocks noGrp="1"/>
          </p:cNvSpPr>
          <p:nvPr>
            <p:ph type="ftr" sz="quarter" idx="12"/>
          </p:nvPr>
        </p:nvSpPr>
        <p:spPr/>
        <p:txBody>
          <a:bodyPr/>
          <a:lstStyle/>
          <a:p>
            <a:r>
              <a:rPr lang="fr-FR" smtClean="0"/>
              <a:t>www.tifawt.com - 2019- </a:t>
            </a:r>
            <a:endParaRPr lang="fr-F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9199" y="4484080"/>
            <a:ext cx="7239001" cy="762000"/>
          </a:xfrm>
        </p:spPr>
        <p:txBody>
          <a:bodyPr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13"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fr-FR" smtClean="0"/>
              <a:t>Modifiez le style du titre</a:t>
            </a:r>
            <a:endParaRPr lang="en-US" dirty="0"/>
          </a:p>
        </p:txBody>
      </p:sp>
      <p:sp>
        <p:nvSpPr>
          <p:cNvPr id="19" name="Date Placeholder 18"/>
          <p:cNvSpPr>
            <a:spLocks noGrp="1"/>
          </p:cNvSpPr>
          <p:nvPr>
            <p:ph type="dt" sz="half" idx="10"/>
          </p:nvPr>
        </p:nvSpPr>
        <p:spPr/>
        <p:txBody>
          <a:bodyPr/>
          <a:lstStyle/>
          <a:p>
            <a:fld id="{34019946-168E-41E2-A84E-8B9C00522908}" type="datetime1">
              <a:rPr lang="fr-FR" smtClean="0"/>
              <a:t>09/12/2018</a:t>
            </a:fld>
            <a:endParaRPr lang="fr-FR"/>
          </a:p>
        </p:txBody>
      </p:sp>
      <p:sp>
        <p:nvSpPr>
          <p:cNvPr id="20" name="Slide Number Placeholder 19"/>
          <p:cNvSpPr>
            <a:spLocks noGrp="1"/>
          </p:cNvSpPr>
          <p:nvPr>
            <p:ph type="sldNum" sz="quarter" idx="11"/>
          </p:nvPr>
        </p:nvSpPr>
        <p:spPr/>
        <p:txBody>
          <a:bodyPr/>
          <a:lstStyle/>
          <a:p>
            <a:fld id="{74F1FBCF-6525-466F-B3D4-348907ACC58E}" type="slidenum">
              <a:rPr lang="fr-FR" smtClean="0"/>
              <a:pPr/>
              <a:t>‹N°›</a:t>
            </a:fld>
            <a:endParaRPr lang="fr-FR"/>
          </a:p>
        </p:txBody>
      </p:sp>
      <p:sp>
        <p:nvSpPr>
          <p:cNvPr id="21" name="Footer Placeholder 20"/>
          <p:cNvSpPr>
            <a:spLocks noGrp="1"/>
          </p:cNvSpPr>
          <p:nvPr>
            <p:ph type="ftr" sz="quarter" idx="12"/>
          </p:nvPr>
        </p:nvSpPr>
        <p:spPr/>
        <p:txBody>
          <a:bodyPr/>
          <a:lstStyle/>
          <a:p>
            <a:r>
              <a:rPr lang="fr-FR" smtClean="0"/>
              <a:t>www.tifawt.com - 2019- </a:t>
            </a:r>
            <a:endParaRPr lang="fr-F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5" name="Date Placeholder 4"/>
          <p:cNvSpPr>
            <a:spLocks noGrp="1"/>
          </p:cNvSpPr>
          <p:nvPr>
            <p:ph type="dt" sz="half" idx="10"/>
          </p:nvPr>
        </p:nvSpPr>
        <p:spPr/>
        <p:txBody>
          <a:bodyPr/>
          <a:lstStyle/>
          <a:p>
            <a:fld id="{D2AF830C-598C-41F8-BB30-71305CA43DDF}" type="datetime1">
              <a:rPr lang="fr-FR" smtClean="0"/>
              <a:t>09/12/2018</a:t>
            </a:fld>
            <a:endParaRPr lang="fr-FR"/>
          </a:p>
        </p:txBody>
      </p:sp>
      <p:sp>
        <p:nvSpPr>
          <p:cNvPr id="6" name="Footer Placeholder 5"/>
          <p:cNvSpPr>
            <a:spLocks noGrp="1"/>
          </p:cNvSpPr>
          <p:nvPr>
            <p:ph type="ftr" sz="quarter" idx="11"/>
          </p:nvPr>
        </p:nvSpPr>
        <p:spPr/>
        <p:txBody>
          <a:bodyPr/>
          <a:lstStyle/>
          <a:p>
            <a:r>
              <a:rPr lang="fr-FR" smtClean="0"/>
              <a:t>www.tifawt.com - 2019- </a:t>
            </a:r>
            <a:endParaRPr lang="fr-FR"/>
          </a:p>
        </p:txBody>
      </p:sp>
      <p:sp>
        <p:nvSpPr>
          <p:cNvPr id="7" name="Slide Number Placeholder 6"/>
          <p:cNvSpPr>
            <a:spLocks noGrp="1"/>
          </p:cNvSpPr>
          <p:nvPr>
            <p:ph type="sldNum" sz="quarter" idx="12"/>
          </p:nvPr>
        </p:nvSpPr>
        <p:spPr/>
        <p:txBody>
          <a:bodyPr/>
          <a:lstStyle/>
          <a:p>
            <a:fld id="{74F1FBCF-6525-466F-B3D4-348907ACC58E}" type="slidenum">
              <a:rPr lang="fr-FR" smtClean="0"/>
              <a:pPr/>
              <a:t>‹N°›</a:t>
            </a:fld>
            <a:endParaRPr lang="fr-FR"/>
          </a:p>
        </p:txBody>
      </p:sp>
      <p:sp>
        <p:nvSpPr>
          <p:cNvPr id="9" name="Content Placeholder 8"/>
          <p:cNvSpPr>
            <a:spLocks noGrp="1"/>
          </p:cNvSpPr>
          <p:nvPr>
            <p:ph sz="quarter" idx="13"/>
          </p:nvPr>
        </p:nvSpPr>
        <p:spPr>
          <a:xfrm>
            <a:off x="1216152" y="841248"/>
            <a:ext cx="3730752" cy="438912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1" name="Content Placeholder 10"/>
          <p:cNvSpPr>
            <a:spLocks noGrp="1"/>
          </p:cNvSpPr>
          <p:nvPr>
            <p:ph sz="quarter" idx="14"/>
          </p:nvPr>
        </p:nvSpPr>
        <p:spPr>
          <a:xfrm>
            <a:off x="5102352" y="841248"/>
            <a:ext cx="3730752" cy="438912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219200" y="841248"/>
            <a:ext cx="3733800"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5" name="Text Placeholder 4"/>
          <p:cNvSpPr>
            <a:spLocks noGrp="1"/>
          </p:cNvSpPr>
          <p:nvPr>
            <p:ph type="body" sz="quarter" idx="3"/>
          </p:nvPr>
        </p:nvSpPr>
        <p:spPr>
          <a:xfrm>
            <a:off x="5105400" y="841248"/>
            <a:ext cx="3735267"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7" name="Date Placeholder 6"/>
          <p:cNvSpPr>
            <a:spLocks noGrp="1"/>
          </p:cNvSpPr>
          <p:nvPr>
            <p:ph type="dt" sz="half" idx="10"/>
          </p:nvPr>
        </p:nvSpPr>
        <p:spPr/>
        <p:txBody>
          <a:bodyPr/>
          <a:lstStyle/>
          <a:p>
            <a:fld id="{9AE7CC27-F530-4A51-9036-0B26A3C7957D}" type="datetime1">
              <a:rPr lang="fr-FR" smtClean="0"/>
              <a:t>09/12/2018</a:t>
            </a:fld>
            <a:endParaRPr lang="fr-FR"/>
          </a:p>
        </p:txBody>
      </p:sp>
      <p:sp>
        <p:nvSpPr>
          <p:cNvPr id="8" name="Footer Placeholder 7"/>
          <p:cNvSpPr>
            <a:spLocks noGrp="1"/>
          </p:cNvSpPr>
          <p:nvPr>
            <p:ph type="ftr" sz="quarter" idx="11"/>
          </p:nvPr>
        </p:nvSpPr>
        <p:spPr/>
        <p:txBody>
          <a:bodyPr/>
          <a:lstStyle/>
          <a:p>
            <a:r>
              <a:rPr lang="fr-FR" smtClean="0"/>
              <a:t>www.tifawt.com - 2019- </a:t>
            </a:r>
            <a:endParaRPr lang="fr-FR"/>
          </a:p>
        </p:txBody>
      </p:sp>
      <p:sp>
        <p:nvSpPr>
          <p:cNvPr id="9" name="Slide Number Placeholder 8"/>
          <p:cNvSpPr>
            <a:spLocks noGrp="1"/>
          </p:cNvSpPr>
          <p:nvPr>
            <p:ph type="sldNum" sz="quarter" idx="12"/>
          </p:nvPr>
        </p:nvSpPr>
        <p:spPr/>
        <p:txBody>
          <a:bodyPr/>
          <a:lstStyle/>
          <a:p>
            <a:fld id="{74F1FBCF-6525-466F-B3D4-348907ACC58E}" type="slidenum">
              <a:rPr lang="fr-FR" smtClean="0"/>
              <a:pPr/>
              <a:t>‹N°›</a:t>
            </a:fld>
            <a:endParaRPr lang="fr-FR"/>
          </a:p>
        </p:txBody>
      </p:sp>
      <p:sp>
        <p:nvSpPr>
          <p:cNvPr id="11" name="Content Placeholder 10"/>
          <p:cNvSpPr>
            <a:spLocks noGrp="1"/>
          </p:cNvSpPr>
          <p:nvPr>
            <p:ph sz="quarter" idx="13"/>
          </p:nvPr>
        </p:nvSpPr>
        <p:spPr>
          <a:xfrm>
            <a:off x="1216152" y="1380744"/>
            <a:ext cx="3730752" cy="384048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3" name="Content Placeholder 12"/>
          <p:cNvSpPr>
            <a:spLocks noGrp="1"/>
          </p:cNvSpPr>
          <p:nvPr>
            <p:ph sz="quarter" idx="14"/>
          </p:nvPr>
        </p:nvSpPr>
        <p:spPr>
          <a:xfrm>
            <a:off x="5102352" y="1380743"/>
            <a:ext cx="3730752" cy="384048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35EF010D-E853-4DD9-BEE0-ECC58DF04620}" type="datetime1">
              <a:rPr lang="fr-FR" smtClean="0"/>
              <a:t>09/12/2018</a:t>
            </a:fld>
            <a:endParaRPr lang="fr-FR"/>
          </a:p>
        </p:txBody>
      </p:sp>
      <p:sp>
        <p:nvSpPr>
          <p:cNvPr id="4" name="Footer Placeholder 3"/>
          <p:cNvSpPr>
            <a:spLocks noGrp="1"/>
          </p:cNvSpPr>
          <p:nvPr>
            <p:ph type="ftr" sz="quarter" idx="11"/>
          </p:nvPr>
        </p:nvSpPr>
        <p:spPr/>
        <p:txBody>
          <a:bodyPr/>
          <a:lstStyle/>
          <a:p>
            <a:r>
              <a:rPr lang="fr-FR" smtClean="0"/>
              <a:t>www.tifawt.com - 2019- </a:t>
            </a:r>
            <a:endParaRPr lang="fr-FR"/>
          </a:p>
        </p:txBody>
      </p:sp>
      <p:sp>
        <p:nvSpPr>
          <p:cNvPr id="5" name="Slide Number Placeholder 4"/>
          <p:cNvSpPr>
            <a:spLocks noGrp="1"/>
          </p:cNvSpPr>
          <p:nvPr>
            <p:ph type="sldNum" sz="quarter" idx="12"/>
          </p:nvPr>
        </p:nvSpPr>
        <p:spPr/>
        <p:txBody>
          <a:bodyPr/>
          <a:lstStyle/>
          <a:p>
            <a:fld id="{74F1FBCF-6525-466F-B3D4-348907ACC58E}" type="slidenum">
              <a:rPr lang="fr-FR" smtClean="0"/>
              <a:pPr/>
              <a:t>‹N°›</a:t>
            </a:fld>
            <a:endParaRPr lang="fr-F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14C2E3E-D15C-44E7-9249-4AF5CEAC52E6}" type="datetime1">
              <a:rPr lang="fr-FR" smtClean="0"/>
              <a:t>09/12/2018</a:t>
            </a:fld>
            <a:endParaRPr lang="fr-FR"/>
          </a:p>
        </p:txBody>
      </p:sp>
      <p:sp>
        <p:nvSpPr>
          <p:cNvPr id="6" name="Slide Number Placeholder 5"/>
          <p:cNvSpPr>
            <a:spLocks noGrp="1"/>
          </p:cNvSpPr>
          <p:nvPr>
            <p:ph type="sldNum" sz="quarter" idx="11"/>
          </p:nvPr>
        </p:nvSpPr>
        <p:spPr/>
        <p:txBody>
          <a:bodyPr/>
          <a:lstStyle/>
          <a:p>
            <a:fld id="{74F1FBCF-6525-466F-B3D4-348907ACC58E}" type="slidenum">
              <a:rPr lang="fr-FR" smtClean="0"/>
              <a:pPr/>
              <a:t>‹N°›</a:t>
            </a:fld>
            <a:endParaRPr lang="fr-FR"/>
          </a:p>
        </p:txBody>
      </p:sp>
      <p:sp>
        <p:nvSpPr>
          <p:cNvPr id="7" name="Footer Placeholder 6"/>
          <p:cNvSpPr>
            <a:spLocks noGrp="1"/>
          </p:cNvSpPr>
          <p:nvPr>
            <p:ph type="ftr" sz="quarter" idx="12"/>
          </p:nvPr>
        </p:nvSpPr>
        <p:spPr/>
        <p:txBody>
          <a:bodyPr/>
          <a:lstStyle/>
          <a:p>
            <a:r>
              <a:rPr lang="fr-FR" smtClean="0"/>
              <a:t>www.tifawt.com - 2019- </a:t>
            </a:r>
            <a:endParaRPr lang="fr-F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715000" y="395287"/>
            <a:ext cx="3008313" cy="1162050"/>
          </a:xfrm>
        </p:spPr>
        <p:txBody>
          <a:bodyPr anchor="b"/>
          <a:lstStyle>
            <a:lvl1pPr algn="l">
              <a:defRPr sz="2000" b="1">
                <a:ln>
                  <a:noFill/>
                </a:ln>
                <a:solidFill>
                  <a:srgbClr val="FF7605"/>
                </a:solidFill>
                <a:effectLst/>
              </a:defRPr>
            </a:lvl1pPr>
          </a:lstStyle>
          <a:p>
            <a:r>
              <a:rPr lang="fr-FR" smtClean="0"/>
              <a:t>Modifiez le style du titre</a:t>
            </a:r>
            <a:endParaRPr lang="en-US" dirty="0"/>
          </a:p>
        </p:txBody>
      </p:sp>
      <p:sp>
        <p:nvSpPr>
          <p:cNvPr id="4" name="Text Placeholder 3"/>
          <p:cNvSpPr>
            <a:spLocks noGrp="1"/>
          </p:cNvSpPr>
          <p:nvPr>
            <p:ph type="body" sz="half" idx="2"/>
          </p:nvPr>
        </p:nvSpPr>
        <p:spPr>
          <a:xfrm>
            <a:off x="5715000" y="1557337"/>
            <a:ext cx="3008313" cy="4386263"/>
          </a:xfrm>
        </p:spPr>
        <p:txBody>
          <a:bodyPr/>
          <a:lstStyle>
            <a:lvl1pPr marL="0" indent="0">
              <a:buNone/>
              <a:defRPr sz="140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Content Placeholder 13"/>
          <p:cNvSpPr>
            <a:spLocks noGrp="1"/>
          </p:cNvSpPr>
          <p:nvPr>
            <p:ph sz="quarter" idx="13"/>
          </p:nvPr>
        </p:nvSpPr>
        <p:spPr>
          <a:xfrm>
            <a:off x="914400" y="381000"/>
            <a:ext cx="4800600" cy="59436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9" name="Date Placeholder 8"/>
          <p:cNvSpPr>
            <a:spLocks noGrp="1"/>
          </p:cNvSpPr>
          <p:nvPr>
            <p:ph type="dt" sz="half" idx="14"/>
          </p:nvPr>
        </p:nvSpPr>
        <p:spPr/>
        <p:txBody>
          <a:bodyPr/>
          <a:lstStyle/>
          <a:p>
            <a:fld id="{8BC8526D-01ED-4C7B-A8D0-E4A3C7D43A50}" type="datetime1">
              <a:rPr lang="fr-FR" smtClean="0"/>
              <a:t>09/12/2018</a:t>
            </a:fld>
            <a:endParaRPr lang="fr-FR"/>
          </a:p>
        </p:txBody>
      </p:sp>
      <p:sp>
        <p:nvSpPr>
          <p:cNvPr id="10" name="Slide Number Placeholder 9"/>
          <p:cNvSpPr>
            <a:spLocks noGrp="1"/>
          </p:cNvSpPr>
          <p:nvPr>
            <p:ph type="sldNum" sz="quarter" idx="15"/>
          </p:nvPr>
        </p:nvSpPr>
        <p:spPr/>
        <p:txBody>
          <a:bodyPr/>
          <a:lstStyle/>
          <a:p>
            <a:fld id="{74F1FBCF-6525-466F-B3D4-348907ACC58E}" type="slidenum">
              <a:rPr lang="fr-FR" smtClean="0"/>
              <a:pPr/>
              <a:t>‹N°›</a:t>
            </a:fld>
            <a:endParaRPr lang="fr-FR"/>
          </a:p>
        </p:txBody>
      </p:sp>
      <p:sp>
        <p:nvSpPr>
          <p:cNvPr id="13" name="Footer Placeholder 12"/>
          <p:cNvSpPr>
            <a:spLocks noGrp="1"/>
          </p:cNvSpPr>
          <p:nvPr>
            <p:ph type="ftr" sz="quarter" idx="16"/>
          </p:nvPr>
        </p:nvSpPr>
        <p:spPr/>
        <p:txBody>
          <a:bodyPr/>
          <a:lstStyle/>
          <a:p>
            <a:r>
              <a:rPr lang="fr-FR" smtClean="0"/>
              <a:t>www.tifawt.com - 2019- </a:t>
            </a:r>
            <a:endParaRPr lang="fr-F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219200" y="4624754"/>
            <a:ext cx="5486400" cy="404446"/>
          </a:xfrm>
        </p:spPr>
        <p:txBody>
          <a:bodyPr bIns="0" anchor="b"/>
          <a:lstStyle>
            <a:lvl1pPr algn="l">
              <a:defRPr sz="2000" b="1">
                <a:ln w="12700">
                  <a:noFill/>
                </a:ln>
                <a:solidFill>
                  <a:schemeClr val="tx1"/>
                </a:solidFill>
                <a:effectLst/>
              </a:defRPr>
            </a:lvl1pPr>
          </a:lstStyle>
          <a:p>
            <a:r>
              <a:rPr lang="fr-FR" smtClean="0"/>
              <a:t>Modifiez le style du titre</a:t>
            </a:r>
            <a:endParaRPr lang="en-US" dirty="0"/>
          </a:p>
        </p:txBody>
      </p:sp>
      <p:sp>
        <p:nvSpPr>
          <p:cNvPr id="3" name="Picture Placeholder 2"/>
          <p:cNvSpPr>
            <a:spLocks noGrp="1"/>
          </p:cNvSpPr>
          <p:nvPr>
            <p:ph type="pic" idx="1"/>
          </p:nvPr>
        </p:nvSpPr>
        <p:spPr>
          <a:xfrm>
            <a:off x="1323975" y="381000"/>
            <a:ext cx="5867400" cy="40814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a:p>
        </p:txBody>
      </p:sp>
      <p:sp>
        <p:nvSpPr>
          <p:cNvPr id="4" name="Text Placeholder 3"/>
          <p:cNvSpPr>
            <a:spLocks noGrp="1"/>
          </p:cNvSpPr>
          <p:nvPr>
            <p:ph type="body" sz="half" idx="2"/>
          </p:nvPr>
        </p:nvSpPr>
        <p:spPr>
          <a:xfrm>
            <a:off x="1219200" y="5029200"/>
            <a:ext cx="4038600" cy="1371600"/>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9D457B2F-1A7D-4F47-932E-3E1EC067B6CA}" type="datetime1">
              <a:rPr lang="fr-FR" smtClean="0"/>
              <a:t>09/12/2018</a:t>
            </a:fld>
            <a:endParaRPr lang="fr-FR"/>
          </a:p>
        </p:txBody>
      </p:sp>
      <p:sp>
        <p:nvSpPr>
          <p:cNvPr id="6" name="Footer Placeholder 5"/>
          <p:cNvSpPr>
            <a:spLocks noGrp="1"/>
          </p:cNvSpPr>
          <p:nvPr>
            <p:ph type="ftr" sz="quarter" idx="11"/>
          </p:nvPr>
        </p:nvSpPr>
        <p:spPr/>
        <p:txBody>
          <a:bodyPr/>
          <a:lstStyle/>
          <a:p>
            <a:r>
              <a:rPr lang="fr-FR" smtClean="0"/>
              <a:t>www.tifawt.com - 2019- </a:t>
            </a:r>
            <a:endParaRPr lang="fr-FR"/>
          </a:p>
        </p:txBody>
      </p:sp>
      <p:sp>
        <p:nvSpPr>
          <p:cNvPr id="7" name="Slide Number Placeholder 6"/>
          <p:cNvSpPr>
            <a:spLocks noGrp="1"/>
          </p:cNvSpPr>
          <p:nvPr>
            <p:ph type="sldNum" sz="quarter" idx="12"/>
          </p:nvPr>
        </p:nvSpPr>
        <p:spPr/>
        <p:txBody>
          <a:bodyPr/>
          <a:lstStyle/>
          <a:p>
            <a:fld id="{74F1FBCF-6525-466F-B3D4-348907ACC58E}" type="slidenum">
              <a:rPr lang="fr-FR" smtClean="0"/>
              <a:pPr/>
              <a:t>‹N°›</a:t>
            </a:fld>
            <a:endParaRPr lang="fr-F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228600" cy="6858000"/>
          </a:xfrm>
          <a:prstGeom prst="rect">
            <a:avLst/>
          </a:prstGeom>
          <a:gradFill>
            <a:gsLst>
              <a:gs pos="0">
                <a:schemeClr val="accent1"/>
              </a:gs>
              <a:gs pos="52000">
                <a:schemeClr val="accent6">
                  <a:lumMod val="75000"/>
                </a:schemeClr>
              </a:gs>
              <a:gs pos="100000">
                <a:schemeClr val="accent6">
                  <a:lumMod val="50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13" name="Rectangle 12"/>
          <p:cNvSpPr/>
          <p:nvPr/>
        </p:nvSpPr>
        <p:spPr>
          <a:xfrm>
            <a:off x="0" y="0"/>
            <a:ext cx="228600"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Placeholder 1"/>
          <p:cNvSpPr>
            <a:spLocks noGrp="1"/>
          </p:cNvSpPr>
          <p:nvPr>
            <p:ph type="title"/>
          </p:nvPr>
        </p:nvSpPr>
        <p:spPr>
          <a:xfrm>
            <a:off x="1219200" y="5257800"/>
            <a:ext cx="7239000" cy="1143000"/>
          </a:xfrm>
          <a:prstGeom prst="rect">
            <a:avLst/>
          </a:prstGeom>
        </p:spPr>
        <p:txBody>
          <a:bodyPr vert="horz" lIns="91440" tIns="45720" rIns="91440" bIns="45720" rtlCol="0" anchor="b">
            <a:noAutofit/>
          </a:bodyPr>
          <a:lstStyle/>
          <a:p>
            <a:endParaRPr lang="en-US" dirty="0"/>
          </a:p>
        </p:txBody>
      </p:sp>
      <p:sp>
        <p:nvSpPr>
          <p:cNvPr id="3" name="Text Placeholder 2"/>
          <p:cNvSpPr>
            <a:spLocks noGrp="1"/>
          </p:cNvSpPr>
          <p:nvPr>
            <p:ph type="body" idx="1"/>
          </p:nvPr>
        </p:nvSpPr>
        <p:spPr>
          <a:xfrm>
            <a:off x="1219200" y="838200"/>
            <a:ext cx="7467600" cy="44196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Footer Placeholder 4"/>
          <p:cNvSpPr>
            <a:spLocks noGrp="1"/>
          </p:cNvSpPr>
          <p:nvPr>
            <p:ph type="ftr" sz="quarter" idx="3"/>
          </p:nvPr>
        </p:nvSpPr>
        <p:spPr>
          <a:xfrm>
            <a:off x="1259680" y="6553200"/>
            <a:ext cx="7162800" cy="228600"/>
          </a:xfrm>
          <a:prstGeom prst="rect">
            <a:avLst/>
          </a:prstGeom>
        </p:spPr>
        <p:txBody>
          <a:bodyPr vert="horz" lIns="91440" tIns="45720" rIns="91440" bIns="45720" rtlCol="0" anchor="ctr"/>
          <a:lstStyle>
            <a:lvl1pPr algn="l">
              <a:defRPr sz="1200">
                <a:solidFill>
                  <a:schemeClr val="tx1">
                    <a:lumMod val="60000"/>
                    <a:lumOff val="40000"/>
                  </a:schemeClr>
                </a:solidFill>
              </a:defRPr>
            </a:lvl1pPr>
          </a:lstStyle>
          <a:p>
            <a:r>
              <a:rPr lang="fr-FR" smtClean="0"/>
              <a:t>www.tifawt.com - 2019- </a:t>
            </a:r>
            <a:endParaRPr lang="fr-FR"/>
          </a:p>
        </p:txBody>
      </p:sp>
      <p:sp>
        <p:nvSpPr>
          <p:cNvPr id="6" name="Slide Number Placeholder 5"/>
          <p:cNvSpPr>
            <a:spLocks noGrp="1"/>
          </p:cNvSpPr>
          <p:nvPr>
            <p:ph type="sldNum" sz="quarter" idx="4"/>
          </p:nvPr>
        </p:nvSpPr>
        <p:spPr>
          <a:xfrm>
            <a:off x="8686800" y="5740400"/>
            <a:ext cx="381000" cy="365125"/>
          </a:xfrm>
          <a:prstGeom prst="rect">
            <a:avLst/>
          </a:prstGeom>
        </p:spPr>
        <p:txBody>
          <a:bodyPr vert="horz" lIns="91440" tIns="45720" rIns="91440" bIns="45720" rtlCol="0" anchor="ctr"/>
          <a:lstStyle>
            <a:lvl1pPr algn="l">
              <a:defRPr sz="1200" b="0">
                <a:solidFill>
                  <a:schemeClr val="tx2">
                    <a:lumMod val="60000"/>
                    <a:lumOff val="40000"/>
                  </a:schemeClr>
                </a:solidFill>
              </a:defRPr>
            </a:lvl1pPr>
          </a:lstStyle>
          <a:p>
            <a:fld id="{74F1FBCF-6525-466F-B3D4-348907ACC58E}" type="slidenum">
              <a:rPr lang="fr-FR" smtClean="0"/>
              <a:pPr/>
              <a:t>‹N°›</a:t>
            </a:fld>
            <a:endParaRPr lang="fr-FR"/>
          </a:p>
        </p:txBody>
      </p:sp>
      <p:sp>
        <p:nvSpPr>
          <p:cNvPr id="16" name="Freeform 5"/>
          <p:cNvSpPr>
            <a:spLocks/>
          </p:cNvSpPr>
          <p:nvPr/>
        </p:nvSpPr>
        <p:spPr bwMode="auto">
          <a:xfrm>
            <a:off x="8453438" y="571500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2"/>
          </p:nvPr>
        </p:nvSpPr>
        <p:spPr>
          <a:xfrm rot="16200000">
            <a:off x="-1198682" y="4821116"/>
            <a:ext cx="2625969" cy="228600"/>
          </a:xfrm>
          <a:prstGeom prst="rect">
            <a:avLst/>
          </a:prstGeom>
        </p:spPr>
        <p:txBody>
          <a:bodyPr vert="horz" lIns="91440" tIns="45720" rIns="91440" bIns="45720" rtlCol="0" anchor="ctr"/>
          <a:lstStyle>
            <a:lvl1pPr algn="l">
              <a:defRPr sz="1200">
                <a:solidFill>
                  <a:srgbClr val="FFFFFF"/>
                </a:solidFill>
              </a:defRPr>
            </a:lvl1pPr>
          </a:lstStyle>
          <a:p>
            <a:fld id="{43C0F93E-29B8-492A-B868-46473B035A8C}" type="datetime1">
              <a:rPr lang="fr-FR" smtClean="0"/>
              <a:t>09/12/2018</a:t>
            </a:fld>
            <a:endParaRPr lang="fr-F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3"/>
                                        </p:tgtEl>
                                      </p:cBhvr>
                                    </p:animEffect>
                                    <p:set>
                                      <p:cBhvr>
                                        <p:cTn id="7" dur="1" fill="hold">
                                          <p:stCondLst>
                                            <p:cond delay="1999"/>
                                          </p:stCondLst>
                                        </p:cTn>
                                        <p:tgtEl>
                                          <p:spTgt spid="13"/>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Lst>
  </p:timing>
  <p:hf sldNum="0" hdr="0" dt="0"/>
  <p:txStyles>
    <p:titleStyle>
      <a:lvl1pPr algn="l" defTabSz="914400" rtl="0" eaLnBrk="1" latinLnBrk="0" hangingPunct="1">
        <a:spcBef>
          <a:spcPct val="0"/>
        </a:spcBef>
        <a:buNone/>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3212976"/>
            <a:ext cx="7344816" cy="2592288"/>
          </a:xfrm>
          <a:noFill/>
        </p:spPr>
        <p:txBody>
          <a:bodyPr>
            <a:noAutofit/>
          </a:bodyPr>
          <a:lstStyle/>
          <a:p>
            <a:pPr algn="ctr"/>
            <a:r>
              <a:rPr lang="fr-FR" sz="4000" b="1" dirty="0" smtClean="0">
                <a:solidFill>
                  <a:schemeClr val="tx1">
                    <a:lumMod val="75000"/>
                  </a:schemeClr>
                </a:solidFill>
                <a:effectLst>
                  <a:outerShdw blurRad="38100" dist="38100" dir="2700000" algn="tl">
                    <a:srgbClr val="000000">
                      <a:alpha val="43137"/>
                    </a:srgbClr>
                  </a:outerShdw>
                </a:effectLst>
              </a:rPr>
              <a:t>FINANCES  PUBLIQUES </a:t>
            </a:r>
            <a:br>
              <a:rPr lang="fr-FR" sz="4000" b="1" dirty="0" smtClean="0">
                <a:solidFill>
                  <a:schemeClr val="tx1">
                    <a:lumMod val="75000"/>
                  </a:schemeClr>
                </a:solidFill>
                <a:effectLst>
                  <a:outerShdw blurRad="38100" dist="38100" dir="2700000" algn="tl">
                    <a:srgbClr val="000000">
                      <a:alpha val="43137"/>
                    </a:srgbClr>
                  </a:outerShdw>
                </a:effectLst>
              </a:rPr>
            </a:br>
            <a:r>
              <a:rPr lang="fr-FR" sz="4000" b="1" dirty="0" smtClean="0">
                <a:solidFill>
                  <a:schemeClr val="tx1">
                    <a:lumMod val="75000"/>
                  </a:schemeClr>
                </a:solidFill>
                <a:effectLst>
                  <a:outerShdw blurRad="38100" dist="38100" dir="2700000" algn="tl">
                    <a:srgbClr val="000000">
                      <a:alpha val="43137"/>
                    </a:srgbClr>
                  </a:outerShdw>
                </a:effectLst>
              </a:rPr>
              <a:t>AU  MAROC</a:t>
            </a:r>
            <a:br>
              <a:rPr lang="fr-FR" sz="4000" b="1" dirty="0" smtClean="0">
                <a:solidFill>
                  <a:schemeClr val="tx1">
                    <a:lumMod val="75000"/>
                  </a:schemeClr>
                </a:solidFill>
                <a:effectLst>
                  <a:outerShdw blurRad="38100" dist="38100" dir="2700000" algn="tl">
                    <a:srgbClr val="000000">
                      <a:alpha val="43137"/>
                    </a:srgbClr>
                  </a:outerShdw>
                </a:effectLst>
              </a:rPr>
            </a:br>
            <a:r>
              <a:rPr lang="fr-FR" sz="4000" b="1" dirty="0" smtClean="0">
                <a:solidFill>
                  <a:schemeClr val="tx1">
                    <a:lumMod val="75000"/>
                  </a:schemeClr>
                </a:solidFill>
                <a:effectLst>
                  <a:outerShdw blurRad="38100" dist="38100" dir="2700000" algn="tl">
                    <a:srgbClr val="000000">
                      <a:alpha val="43137"/>
                    </a:srgbClr>
                  </a:outerShdw>
                </a:effectLst>
              </a:rPr>
              <a:t/>
            </a:r>
            <a:br>
              <a:rPr lang="fr-FR" sz="4000" b="1" dirty="0" smtClean="0">
                <a:solidFill>
                  <a:schemeClr val="tx1">
                    <a:lumMod val="75000"/>
                  </a:schemeClr>
                </a:solidFill>
                <a:effectLst>
                  <a:outerShdw blurRad="38100" dist="38100" dir="2700000" algn="tl">
                    <a:srgbClr val="000000">
                      <a:alpha val="43137"/>
                    </a:srgbClr>
                  </a:outerShdw>
                </a:effectLst>
              </a:rPr>
            </a:br>
            <a:r>
              <a:rPr lang="fr-FR" sz="4000" b="1" dirty="0" smtClean="0">
                <a:solidFill>
                  <a:schemeClr val="tx1">
                    <a:lumMod val="75000"/>
                  </a:schemeClr>
                </a:solidFill>
                <a:effectLst>
                  <a:outerShdw blurRad="38100" dist="38100" dir="2700000" algn="tl">
                    <a:srgbClr val="000000">
                      <a:alpha val="43137"/>
                    </a:srgbClr>
                  </a:outerShdw>
                </a:effectLst>
              </a:rPr>
              <a:t/>
            </a:r>
            <a:br>
              <a:rPr lang="fr-FR" sz="4000" b="1" dirty="0" smtClean="0">
                <a:solidFill>
                  <a:schemeClr val="tx1">
                    <a:lumMod val="75000"/>
                  </a:schemeClr>
                </a:solidFill>
                <a:effectLst>
                  <a:outerShdw blurRad="38100" dist="38100" dir="2700000" algn="tl">
                    <a:srgbClr val="000000">
                      <a:alpha val="43137"/>
                    </a:srgbClr>
                  </a:outerShdw>
                </a:effectLst>
              </a:rPr>
            </a:br>
            <a:r>
              <a:rPr lang="fr-FR" sz="4000" b="1" dirty="0" smtClean="0">
                <a:solidFill>
                  <a:schemeClr val="tx1">
                    <a:lumMod val="75000"/>
                  </a:schemeClr>
                </a:solidFill>
                <a:effectLst>
                  <a:outerShdw blurRad="38100" dist="38100" dir="2700000" algn="tl">
                    <a:srgbClr val="000000">
                      <a:alpha val="43137"/>
                    </a:srgbClr>
                  </a:outerShdw>
                </a:effectLst>
              </a:rPr>
              <a:t/>
            </a:r>
            <a:br>
              <a:rPr lang="fr-FR" sz="4000" b="1" dirty="0" smtClean="0">
                <a:solidFill>
                  <a:schemeClr val="tx1">
                    <a:lumMod val="75000"/>
                  </a:schemeClr>
                </a:solidFill>
                <a:effectLst>
                  <a:outerShdw blurRad="38100" dist="38100" dir="2700000" algn="tl">
                    <a:srgbClr val="000000">
                      <a:alpha val="43137"/>
                    </a:srgbClr>
                  </a:outerShdw>
                </a:effectLst>
              </a:rPr>
            </a:br>
            <a:r>
              <a:rPr lang="fr-FR" sz="4000" b="1" dirty="0" smtClean="0">
                <a:solidFill>
                  <a:schemeClr val="tx1">
                    <a:lumMod val="75000"/>
                  </a:schemeClr>
                </a:solidFill>
                <a:effectLst>
                  <a:outerShdw blurRad="38100" dist="38100" dir="2700000" algn="tl">
                    <a:srgbClr val="000000">
                      <a:alpha val="43137"/>
                    </a:srgbClr>
                  </a:outerShdw>
                </a:effectLst>
              </a:rPr>
              <a:t/>
            </a:r>
            <a:br>
              <a:rPr lang="fr-FR" sz="4000" b="1" dirty="0" smtClean="0">
                <a:solidFill>
                  <a:schemeClr val="tx1">
                    <a:lumMod val="75000"/>
                  </a:schemeClr>
                </a:solidFill>
                <a:effectLst>
                  <a:outerShdw blurRad="38100" dist="38100" dir="2700000" algn="tl">
                    <a:srgbClr val="000000">
                      <a:alpha val="43137"/>
                    </a:srgbClr>
                  </a:outerShdw>
                </a:effectLst>
              </a:rPr>
            </a:br>
            <a:r>
              <a:rPr lang="fr-FR" sz="4000" dirty="0" smtClean="0">
                <a:solidFill>
                  <a:schemeClr val="tx1">
                    <a:lumMod val="7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R</a:t>
            </a:r>
            <a:r>
              <a:rPr lang="fr-FR" sz="4000" b="1" dirty="0" smtClean="0">
                <a:solidFill>
                  <a:schemeClr val="tx1">
                    <a:lumMod val="7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ÈGLES  ET MÉTHODES </a:t>
            </a:r>
            <a:br>
              <a:rPr lang="fr-FR" sz="4000" b="1" dirty="0" smtClean="0">
                <a:solidFill>
                  <a:schemeClr val="tx1">
                    <a:lumMod val="7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br>
            <a:r>
              <a:rPr lang="fr-FR" sz="4000" b="1" dirty="0" smtClean="0">
                <a:solidFill>
                  <a:schemeClr val="tx1">
                    <a:lumMod val="7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DE  GESTION  </a:t>
            </a:r>
            <a:r>
              <a:rPr lang="fr-FR" sz="4000" dirty="0" smtClean="0">
                <a:solidFill>
                  <a:schemeClr val="tx1">
                    <a:lumMod val="7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B</a:t>
            </a:r>
            <a:r>
              <a:rPr lang="fr-FR" sz="4000" b="1" dirty="0" smtClean="0">
                <a:solidFill>
                  <a:schemeClr val="tx1">
                    <a:lumMod val="7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UDGÉTAIRE </a:t>
            </a:r>
            <a:endParaRPr lang="fr-FR" sz="4000" b="1" dirty="0">
              <a:solidFill>
                <a:schemeClr val="tx1">
                  <a:lumMod val="7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
        <p:nvSpPr>
          <p:cNvPr id="3" name="Espace réservé du pied de page 2"/>
          <p:cNvSpPr>
            <a:spLocks noGrp="1"/>
          </p:cNvSpPr>
          <p:nvPr>
            <p:ph type="ftr" sz="quarter" idx="11"/>
          </p:nvPr>
        </p:nvSpPr>
        <p:spPr/>
        <p:txBody>
          <a:bodyPr/>
          <a:lstStyle/>
          <a:p>
            <a:r>
              <a:rPr lang="fr-FR" smtClean="0"/>
              <a:t>www.tifawt.com - 2019- </a:t>
            </a:r>
            <a:endParaRPr lang="fr-FR" dirty="0"/>
          </a:p>
        </p:txBody>
      </p:sp>
    </p:spTree>
    <p:extLst>
      <p:ext uri="{BB962C8B-B14F-4D97-AF65-F5344CB8AC3E}">
        <p14:creationId xmlns="" xmlns:p14="http://schemas.microsoft.com/office/powerpoint/2010/main" val="15051839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857224" y="1357298"/>
            <a:ext cx="7215238" cy="4071966"/>
          </a:xfrm>
          <a:ln w="63500" cmpd="sng">
            <a:solidFill>
              <a:srgbClr val="00B050"/>
            </a:solidFill>
            <a:prstDash val="sysDash"/>
          </a:ln>
        </p:spPr>
        <p:txBody>
          <a:bodyPr anchor="ctr">
            <a:normAutofit fontScale="85000" lnSpcReduction="20000"/>
          </a:bodyPr>
          <a:lstStyle/>
          <a:p>
            <a:pPr algn="ctr">
              <a:buNone/>
            </a:pPr>
            <a:endParaRPr lang="fr-FR" b="1" dirty="0" smtClean="0"/>
          </a:p>
          <a:p>
            <a:pPr algn="ctr">
              <a:buNone/>
            </a:pPr>
            <a:r>
              <a:rPr lang="fr-FR" b="1" dirty="0" smtClean="0"/>
              <a:t>Selon la loi organique n°130-13 relative à la loi de finances :</a:t>
            </a:r>
          </a:p>
          <a:p>
            <a:pPr algn="ctr"/>
            <a:endParaRPr lang="fr-FR" b="1" dirty="0" smtClean="0"/>
          </a:p>
          <a:p>
            <a:pPr algn="just"/>
            <a:r>
              <a:rPr lang="fr-FR" b="1" dirty="0" smtClean="0"/>
              <a:t>loi de finances Détermine </a:t>
            </a:r>
            <a:r>
              <a:rPr lang="fr-FR" b="1" dirty="0" smtClean="0">
                <a:solidFill>
                  <a:srgbClr val="00B050"/>
                </a:solidFill>
              </a:rPr>
              <a:t>la nature</a:t>
            </a:r>
            <a:r>
              <a:rPr lang="fr-FR" b="1" dirty="0" smtClean="0"/>
              <a:t>, </a:t>
            </a:r>
            <a:r>
              <a:rPr lang="fr-FR" b="1" dirty="0" smtClean="0">
                <a:solidFill>
                  <a:srgbClr val="00B050"/>
                </a:solidFill>
              </a:rPr>
              <a:t>le montant </a:t>
            </a:r>
            <a:r>
              <a:rPr lang="fr-FR" b="1" dirty="0" smtClean="0"/>
              <a:t>et </a:t>
            </a:r>
            <a:r>
              <a:rPr lang="fr-FR" b="1" dirty="0" smtClean="0">
                <a:solidFill>
                  <a:srgbClr val="00B050"/>
                </a:solidFill>
              </a:rPr>
              <a:t>l’affectation</a:t>
            </a:r>
            <a:r>
              <a:rPr lang="fr-FR" b="1" dirty="0" smtClean="0"/>
              <a:t> de l’ensemble des ressources et des charges de l’Etat et  </a:t>
            </a:r>
            <a:r>
              <a:rPr lang="fr-FR" b="1" dirty="0" smtClean="0">
                <a:solidFill>
                  <a:srgbClr val="00B050"/>
                </a:solidFill>
              </a:rPr>
              <a:t>l’équilibre budgétaire </a:t>
            </a:r>
            <a:r>
              <a:rPr lang="fr-FR" b="1" dirty="0" smtClean="0"/>
              <a:t>qui en résulte .</a:t>
            </a:r>
          </a:p>
          <a:p>
            <a:pPr algn="just"/>
            <a:endParaRPr lang="fr-FR" b="1" dirty="0" smtClean="0"/>
          </a:p>
          <a:p>
            <a:pPr algn="just"/>
            <a:r>
              <a:rPr lang="fr-FR" b="1" dirty="0" smtClean="0"/>
              <a:t>-Elle tient compte de </a:t>
            </a:r>
            <a:r>
              <a:rPr lang="fr-FR" b="1" dirty="0" smtClean="0">
                <a:solidFill>
                  <a:srgbClr val="00B050"/>
                </a:solidFill>
              </a:rPr>
              <a:t>la conjoncture économique et sociale </a:t>
            </a:r>
            <a:r>
              <a:rPr lang="fr-FR" b="1" dirty="0" smtClean="0"/>
              <a:t>au moment de </a:t>
            </a:r>
            <a:r>
              <a:rPr lang="fr-FR" b="1" dirty="0" smtClean="0">
                <a:solidFill>
                  <a:srgbClr val="00B050"/>
                </a:solidFill>
              </a:rPr>
              <a:t>sa préparation </a:t>
            </a:r>
            <a:r>
              <a:rPr lang="fr-FR" b="1" dirty="0" smtClean="0"/>
              <a:t>et </a:t>
            </a:r>
            <a:r>
              <a:rPr lang="fr-FR" b="1" dirty="0" smtClean="0">
                <a:solidFill>
                  <a:srgbClr val="00B050"/>
                </a:solidFill>
              </a:rPr>
              <a:t>les objectifs et les résultats des programmes déterminés </a:t>
            </a:r>
            <a:endParaRPr lang="fr-FR" b="1" dirty="0" smtClean="0">
              <a:solidFill>
                <a:srgbClr val="FF0000"/>
              </a:solidFill>
            </a:endParaRPr>
          </a:p>
          <a:p>
            <a:endParaRPr lang="fr-FR" dirty="0"/>
          </a:p>
        </p:txBody>
      </p:sp>
      <p:sp>
        <p:nvSpPr>
          <p:cNvPr id="5" name="Titre 1"/>
          <p:cNvSpPr>
            <a:spLocks noGrp="1"/>
          </p:cNvSpPr>
          <p:nvPr>
            <p:ph type="title"/>
          </p:nvPr>
        </p:nvSpPr>
        <p:spPr>
          <a:xfrm>
            <a:off x="285720" y="214290"/>
            <a:ext cx="8229600" cy="1000132"/>
          </a:xfrm>
          <a:ln>
            <a:noFill/>
          </a:ln>
          <a:effectLst>
            <a:outerShdw blurRad="508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txBody>
          <a:bodyPr>
            <a:noAutofit/>
          </a:bodyPr>
          <a:lstStyle/>
          <a:p>
            <a:pPr algn="l"/>
            <a:r>
              <a:rPr lang="fr-FR" sz="6600" b="1" dirty="0" smtClean="0">
                <a:solidFill>
                  <a:srgbClr val="00B050"/>
                </a:solidFill>
              </a:rPr>
              <a:t>A RETENIR !!! </a:t>
            </a:r>
            <a:endParaRPr lang="fr-FR" sz="6600" b="1" dirty="0">
              <a:solidFill>
                <a:srgbClr val="00B050"/>
              </a:solidFill>
            </a:endParaRPr>
          </a:p>
        </p:txBody>
      </p:sp>
      <p:sp>
        <p:nvSpPr>
          <p:cNvPr id="6" name="Espace réservé du pied de page 5"/>
          <p:cNvSpPr>
            <a:spLocks noGrp="1"/>
          </p:cNvSpPr>
          <p:nvPr>
            <p:ph type="ftr" sz="quarter" idx="12"/>
          </p:nvPr>
        </p:nvSpPr>
        <p:spPr/>
        <p:txBody>
          <a:bodyPr/>
          <a:lstStyle/>
          <a:p>
            <a:r>
              <a:rPr lang="fr-FR" smtClean="0"/>
              <a:t>www.tifawt.com - 2019- </a:t>
            </a:r>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14290"/>
            <a:ext cx="7239000" cy="1143000"/>
          </a:xfrm>
        </p:spPr>
        <p:txBody>
          <a:bodyPr>
            <a:normAutofit/>
          </a:bodyPr>
          <a:lstStyle/>
          <a:p>
            <a:pPr algn="l"/>
            <a:r>
              <a:rPr lang="fr-FR" sz="6600" b="1" dirty="0" smtClean="0">
                <a:solidFill>
                  <a:srgbClr val="FF0000"/>
                </a:solidFill>
              </a:rPr>
              <a:t>A RETENIR !!! </a:t>
            </a:r>
            <a:endParaRPr lang="fr-FR" sz="6600" b="1" dirty="0">
              <a:solidFill>
                <a:srgbClr val="FF0000"/>
              </a:solidFill>
            </a:endParaRPr>
          </a:p>
        </p:txBody>
      </p:sp>
      <p:sp>
        <p:nvSpPr>
          <p:cNvPr id="3" name="Espace réservé du contenu 2"/>
          <p:cNvSpPr>
            <a:spLocks noGrp="1"/>
          </p:cNvSpPr>
          <p:nvPr>
            <p:ph idx="1"/>
          </p:nvPr>
        </p:nvSpPr>
        <p:spPr>
          <a:xfrm>
            <a:off x="520513" y="1714488"/>
            <a:ext cx="8293843" cy="4214842"/>
          </a:xfrm>
          <a:ln w="63500" cmpd="sng">
            <a:solidFill>
              <a:srgbClr val="FF0000"/>
            </a:solidFill>
            <a:prstDash val="sysDash"/>
          </a:ln>
        </p:spPr>
        <p:txBody>
          <a:bodyPr>
            <a:normAutofit/>
          </a:bodyPr>
          <a:lstStyle/>
          <a:p>
            <a:pPr algn="ctr"/>
            <a:endParaRPr lang="fr-FR" b="1" dirty="0" smtClean="0"/>
          </a:p>
          <a:p>
            <a:pPr algn="ctr"/>
            <a:r>
              <a:rPr lang="fr-FR" b="1" dirty="0" smtClean="0"/>
              <a:t>Selon la loi organique n°130-13 relative à la loi de finances :</a:t>
            </a:r>
          </a:p>
          <a:p>
            <a:pPr algn="ctr"/>
            <a:endParaRPr lang="fr-FR" b="1" dirty="0" smtClean="0"/>
          </a:p>
          <a:p>
            <a:pPr algn="ctr">
              <a:buNone/>
            </a:pPr>
            <a:r>
              <a:rPr lang="fr-FR" b="1" dirty="0" smtClean="0"/>
              <a:t>la loi de finances de </a:t>
            </a:r>
            <a:r>
              <a:rPr lang="fr-FR" b="1" dirty="0" smtClean="0">
                <a:solidFill>
                  <a:srgbClr val="FF0000"/>
                </a:solidFill>
              </a:rPr>
              <a:t>l’année</a:t>
            </a:r>
            <a:r>
              <a:rPr lang="fr-FR" b="1" dirty="0" smtClean="0"/>
              <a:t> </a:t>
            </a:r>
            <a:r>
              <a:rPr lang="fr-FR" b="1" dirty="0" smtClean="0">
                <a:solidFill>
                  <a:srgbClr val="FF0000"/>
                </a:solidFill>
              </a:rPr>
              <a:t>prévoit</a:t>
            </a:r>
            <a:r>
              <a:rPr lang="fr-FR" b="1" dirty="0" smtClean="0"/>
              <a:t>, </a:t>
            </a:r>
            <a:r>
              <a:rPr lang="fr-FR" b="1" dirty="0" smtClean="0">
                <a:solidFill>
                  <a:srgbClr val="FF0000"/>
                </a:solidFill>
              </a:rPr>
              <a:t>évalue</a:t>
            </a:r>
            <a:r>
              <a:rPr lang="fr-FR" b="1" dirty="0" smtClean="0"/>
              <a:t>, </a:t>
            </a:r>
            <a:r>
              <a:rPr lang="fr-FR" b="1" dirty="0" smtClean="0">
                <a:solidFill>
                  <a:srgbClr val="FF0000"/>
                </a:solidFill>
              </a:rPr>
              <a:t>énonce</a:t>
            </a:r>
            <a:r>
              <a:rPr lang="fr-FR" b="1" dirty="0" smtClean="0"/>
              <a:t> et </a:t>
            </a:r>
            <a:r>
              <a:rPr lang="fr-FR" b="1" dirty="0" smtClean="0">
                <a:solidFill>
                  <a:srgbClr val="FF0000"/>
                </a:solidFill>
              </a:rPr>
              <a:t>autorise</a:t>
            </a:r>
            <a:r>
              <a:rPr lang="fr-FR" b="1" dirty="0" smtClean="0"/>
              <a:t>, pour chaque </a:t>
            </a:r>
            <a:r>
              <a:rPr lang="fr-FR" b="1" dirty="0" smtClean="0">
                <a:solidFill>
                  <a:srgbClr val="FF0000"/>
                </a:solidFill>
              </a:rPr>
              <a:t>année budgétaire</a:t>
            </a:r>
            <a:r>
              <a:rPr lang="fr-FR" b="1" dirty="0" smtClean="0"/>
              <a:t>, l’ensemble des </a:t>
            </a:r>
            <a:r>
              <a:rPr lang="fr-FR" b="1" dirty="0" smtClean="0">
                <a:solidFill>
                  <a:srgbClr val="FF0000"/>
                </a:solidFill>
              </a:rPr>
              <a:t>ressources</a:t>
            </a:r>
            <a:r>
              <a:rPr lang="fr-FR" b="1" dirty="0" smtClean="0"/>
              <a:t> et des </a:t>
            </a:r>
            <a:r>
              <a:rPr lang="fr-FR" b="1" dirty="0" smtClean="0">
                <a:solidFill>
                  <a:srgbClr val="FF0000"/>
                </a:solidFill>
              </a:rPr>
              <a:t>charges</a:t>
            </a:r>
            <a:r>
              <a:rPr lang="fr-FR" b="1" dirty="0" smtClean="0"/>
              <a:t> de l’</a:t>
            </a:r>
            <a:r>
              <a:rPr lang="fr-FR" b="1" dirty="0" smtClean="0">
                <a:solidFill>
                  <a:srgbClr val="FF0000"/>
                </a:solidFill>
              </a:rPr>
              <a:t>Etat</a:t>
            </a:r>
            <a:r>
              <a:rPr lang="fr-FR" b="1" dirty="0" smtClean="0"/>
              <a:t>; par référence à une </a:t>
            </a:r>
            <a:r>
              <a:rPr lang="fr-FR" b="1" dirty="0" smtClean="0">
                <a:solidFill>
                  <a:srgbClr val="FF0000"/>
                </a:solidFill>
              </a:rPr>
              <a:t>programmation budgétaire </a:t>
            </a:r>
          </a:p>
          <a:p>
            <a:pPr algn="ctr">
              <a:buNone/>
            </a:pPr>
            <a:endParaRPr lang="fr-FR" b="1" dirty="0" smtClean="0">
              <a:solidFill>
                <a:srgbClr val="FF0000"/>
              </a:solidFill>
            </a:endParaRPr>
          </a:p>
          <a:p>
            <a:endParaRPr lang="fr-FR" dirty="0"/>
          </a:p>
        </p:txBody>
      </p:sp>
      <p:sp>
        <p:nvSpPr>
          <p:cNvPr id="4" name="Espace réservé du pied de page 3"/>
          <p:cNvSpPr>
            <a:spLocks noGrp="1"/>
          </p:cNvSpPr>
          <p:nvPr>
            <p:ph type="ftr" sz="quarter" idx="12"/>
          </p:nvPr>
        </p:nvSpPr>
        <p:spPr/>
        <p:txBody>
          <a:bodyPr/>
          <a:lstStyle/>
          <a:p>
            <a:r>
              <a:rPr lang="fr-FR" smtClean="0"/>
              <a:t>www.tifawt.com - 2019- </a:t>
            </a:r>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0"/>
            <a:ext cx="8786874" cy="1296144"/>
          </a:xfrm>
        </p:spPr>
        <p:txBody>
          <a:bodyPr>
            <a:noAutofit/>
          </a:bodyPr>
          <a:lstStyle/>
          <a:p>
            <a:pPr algn="ctr"/>
            <a:r>
              <a:rPr lang="fr-FR" sz="2800" b="1" dirty="0" smtClean="0">
                <a:solidFill>
                  <a:schemeClr val="bg2">
                    <a:lumMod val="10000"/>
                  </a:schemeClr>
                </a:solidFill>
              </a:rPr>
              <a:t>CHAPITRE I </a:t>
            </a:r>
            <a:r>
              <a:rPr lang="fr-FR" sz="2800" dirty="0" smtClean="0">
                <a:solidFill>
                  <a:schemeClr val="bg2">
                    <a:lumMod val="10000"/>
                  </a:schemeClr>
                </a:solidFill>
              </a:rPr>
              <a:t> </a:t>
            </a:r>
            <a:r>
              <a:rPr lang="fr-FR" sz="2800" b="1" dirty="0" smtClean="0">
                <a:solidFill>
                  <a:schemeClr val="bg2">
                    <a:lumMod val="10000"/>
                  </a:schemeClr>
                </a:solidFill>
              </a:rPr>
              <a:t> </a:t>
            </a:r>
            <a:br>
              <a:rPr lang="fr-FR" sz="2800" b="1" dirty="0" smtClean="0">
                <a:solidFill>
                  <a:schemeClr val="bg2">
                    <a:lumMod val="10000"/>
                  </a:schemeClr>
                </a:solidFill>
              </a:rPr>
            </a:br>
            <a:r>
              <a:rPr lang="fr-FR" sz="2800" b="1" dirty="0" smtClean="0">
                <a:solidFill>
                  <a:schemeClr val="bg2">
                    <a:lumMod val="10000"/>
                  </a:schemeClr>
                </a:solidFill>
              </a:rPr>
              <a:t>LES APPORTS DE LA LOI ORGANIQUE DES FINANCES </a:t>
            </a:r>
            <a:br>
              <a:rPr lang="fr-FR" sz="2800" b="1" dirty="0" smtClean="0">
                <a:solidFill>
                  <a:schemeClr val="bg2">
                    <a:lumMod val="10000"/>
                  </a:schemeClr>
                </a:solidFill>
              </a:rPr>
            </a:br>
            <a:r>
              <a:rPr lang="fr-FR" sz="2800" b="1" dirty="0" smtClean="0">
                <a:solidFill>
                  <a:schemeClr val="bg2">
                    <a:lumMod val="10000"/>
                  </a:schemeClr>
                </a:solidFill>
              </a:rPr>
              <a:t>(1998 et 2015) </a:t>
            </a:r>
            <a:endParaRPr lang="fr-FR" sz="2800" dirty="0">
              <a:solidFill>
                <a:schemeClr val="bg2">
                  <a:lumMod val="10000"/>
                </a:schemeClr>
              </a:solidFill>
            </a:endParaRPr>
          </a:p>
        </p:txBody>
      </p:sp>
      <p:sp>
        <p:nvSpPr>
          <p:cNvPr id="3" name="Content Placeholder 2"/>
          <p:cNvSpPr>
            <a:spLocks noGrp="1"/>
          </p:cNvSpPr>
          <p:nvPr>
            <p:ph idx="1"/>
          </p:nvPr>
        </p:nvSpPr>
        <p:spPr>
          <a:xfrm>
            <a:off x="233772" y="1285860"/>
            <a:ext cx="8910228" cy="5572140"/>
          </a:xfrm>
        </p:spPr>
        <p:txBody>
          <a:bodyPr>
            <a:normAutofit fontScale="92500" lnSpcReduction="20000"/>
          </a:bodyPr>
          <a:lstStyle/>
          <a:p>
            <a:r>
              <a:rPr lang="fr-FR" b="1" dirty="0" smtClean="0">
                <a:solidFill>
                  <a:srgbClr val="00B050"/>
                </a:solidFill>
              </a:rPr>
              <a:t>S.1 : Au niveau des concepts :</a:t>
            </a:r>
          </a:p>
          <a:p>
            <a:pPr indent="0" algn="just">
              <a:buNone/>
            </a:pPr>
            <a:r>
              <a:rPr lang="fr-FR" dirty="0" smtClean="0"/>
              <a:t>	</a:t>
            </a:r>
            <a:r>
              <a:rPr lang="fr-FR" b="1" dirty="0" smtClean="0"/>
              <a:t>1- 1998 : Consécration de </a:t>
            </a:r>
            <a:r>
              <a:rPr lang="fr-FR" b="1" dirty="0" smtClean="0">
                <a:solidFill>
                  <a:srgbClr val="FF0000"/>
                </a:solidFill>
              </a:rPr>
              <a:t>l’équilibre économique </a:t>
            </a:r>
            <a:r>
              <a:rPr lang="fr-FR" b="1" dirty="0" smtClean="0"/>
              <a:t>: </a:t>
            </a:r>
            <a:r>
              <a:rPr lang="fr-FR" dirty="0" smtClean="0"/>
              <a:t>Passage de l’équilibre comptable à l’</a:t>
            </a:r>
            <a:r>
              <a:rPr lang="fr-FR" dirty="0"/>
              <a:t>é</a:t>
            </a:r>
            <a:r>
              <a:rPr lang="fr-FR" dirty="0" smtClean="0"/>
              <a:t>quilibre économique (optique macro-économique)</a:t>
            </a:r>
          </a:p>
          <a:p>
            <a:pPr indent="0">
              <a:buNone/>
            </a:pPr>
            <a:r>
              <a:rPr lang="fr-FR" b="1" dirty="0" smtClean="0"/>
              <a:t>        2-   2015  :   Référence à la programmation budgétaire pluriannuelle (triennale)</a:t>
            </a:r>
            <a:endParaRPr lang="fr-FR" dirty="0" smtClean="0"/>
          </a:p>
          <a:p>
            <a:pPr indent="0">
              <a:buNone/>
            </a:pPr>
            <a:r>
              <a:rPr lang="fr-FR" dirty="0" smtClean="0"/>
              <a:t>	</a:t>
            </a:r>
            <a:r>
              <a:rPr lang="fr-FR" b="1" dirty="0" smtClean="0"/>
              <a:t>3- Substitution du</a:t>
            </a:r>
            <a:r>
              <a:rPr lang="fr-FR" b="1" dirty="0" smtClean="0">
                <a:solidFill>
                  <a:srgbClr val="FF0000"/>
                </a:solidFill>
              </a:rPr>
              <a:t> plan </a:t>
            </a:r>
            <a:r>
              <a:rPr lang="fr-FR" b="1" dirty="0" smtClean="0"/>
              <a:t>au « programme économique et social »</a:t>
            </a:r>
          </a:p>
          <a:p>
            <a:pPr indent="0" algn="just">
              <a:buNone/>
            </a:pPr>
            <a:r>
              <a:rPr lang="fr-FR" b="1" i="1" dirty="0" smtClean="0"/>
              <a:t>Le concept plan          Objectifs d’autorisations de programmes planifiés </a:t>
            </a:r>
          </a:p>
          <a:p>
            <a:pPr indent="0" algn="ctr">
              <a:buNone/>
            </a:pPr>
            <a:endParaRPr lang="fr-FR" b="1" i="1" dirty="0" smtClean="0"/>
          </a:p>
          <a:p>
            <a:pPr indent="0" algn="ctr">
              <a:buNone/>
            </a:pPr>
            <a:r>
              <a:rPr lang="fr-FR" b="1" i="1" dirty="0" smtClean="0"/>
              <a:t>Traduits en terme financier : les </a:t>
            </a:r>
            <a:r>
              <a:rPr lang="fr-FR" b="1" i="1" dirty="0" smtClean="0">
                <a:solidFill>
                  <a:srgbClr val="FF0000"/>
                </a:solidFill>
              </a:rPr>
              <a:t>« autorisations de programmes »</a:t>
            </a:r>
          </a:p>
          <a:p>
            <a:pPr indent="0">
              <a:buNone/>
            </a:pPr>
            <a:r>
              <a:rPr lang="fr-FR" b="1" dirty="0" smtClean="0"/>
              <a:t>	4- Précision du concept </a:t>
            </a:r>
            <a:r>
              <a:rPr lang="fr-FR" b="1" dirty="0" smtClean="0">
                <a:solidFill>
                  <a:srgbClr val="FF0000"/>
                </a:solidFill>
              </a:rPr>
              <a:t>d’autorisations de programmes </a:t>
            </a:r>
            <a:endParaRPr lang="fr-FR" b="1" dirty="0">
              <a:solidFill>
                <a:srgbClr val="FF0000"/>
              </a:solidFill>
            </a:endParaRPr>
          </a:p>
        </p:txBody>
      </p:sp>
      <p:sp>
        <p:nvSpPr>
          <p:cNvPr id="6" name="Espace réservé du pied de page 5"/>
          <p:cNvSpPr>
            <a:spLocks noGrp="1"/>
          </p:cNvSpPr>
          <p:nvPr>
            <p:ph type="ftr" sz="quarter" idx="12"/>
          </p:nvPr>
        </p:nvSpPr>
        <p:spPr>
          <a:xfrm>
            <a:off x="285720" y="6629400"/>
            <a:ext cx="7162800" cy="228600"/>
          </a:xfrm>
        </p:spPr>
        <p:txBody>
          <a:bodyPr/>
          <a:lstStyle/>
          <a:p>
            <a:r>
              <a:rPr lang="fr-FR" smtClean="0"/>
              <a:t>www.tifawt.com - 2019- </a:t>
            </a:r>
            <a:endParaRPr lang="fr-FR" dirty="0"/>
          </a:p>
        </p:txBody>
      </p:sp>
      <p:sp>
        <p:nvSpPr>
          <p:cNvPr id="4" name="Right Arrow 3"/>
          <p:cNvSpPr/>
          <p:nvPr/>
        </p:nvSpPr>
        <p:spPr>
          <a:xfrm>
            <a:off x="3622208" y="4214518"/>
            <a:ext cx="588696"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Down Arrow 4"/>
          <p:cNvSpPr/>
          <p:nvPr/>
        </p:nvSpPr>
        <p:spPr>
          <a:xfrm>
            <a:off x="4427984" y="4878288"/>
            <a:ext cx="360040" cy="2789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 xmlns:p14="http://schemas.microsoft.com/office/powerpoint/2010/main" val="1902840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circle(in)">
                                      <p:cBhvr>
                                        <p:cTn id="26" dur="2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15370" cy="714356"/>
          </a:xfrm>
        </p:spPr>
        <p:txBody>
          <a:bodyPr anchor="ctr">
            <a:normAutofit/>
          </a:bodyPr>
          <a:lstStyle/>
          <a:p>
            <a:pPr algn="ctr"/>
            <a:r>
              <a:rPr lang="fr-FR" sz="3200" b="1" dirty="0" smtClean="0">
                <a:solidFill>
                  <a:schemeClr val="bg2">
                    <a:lumMod val="10000"/>
                  </a:schemeClr>
                </a:solidFill>
                <a:cs typeface="Andalus" pitchFamily="2" charset="-78"/>
              </a:rPr>
              <a:t>Programmation budgétaire (LOF2015)</a:t>
            </a:r>
            <a:endParaRPr lang="fr-FR" sz="3200" b="1" dirty="0">
              <a:solidFill>
                <a:schemeClr val="bg2">
                  <a:lumMod val="10000"/>
                </a:schemeClr>
              </a:solidFill>
              <a:cs typeface="Andalus" pitchFamily="2" charset="-78"/>
            </a:endParaRPr>
          </a:p>
        </p:txBody>
      </p:sp>
      <p:sp>
        <p:nvSpPr>
          <p:cNvPr id="3" name="Espace réservé du contenu 2"/>
          <p:cNvSpPr>
            <a:spLocks noGrp="1"/>
          </p:cNvSpPr>
          <p:nvPr>
            <p:ph idx="1"/>
          </p:nvPr>
        </p:nvSpPr>
        <p:spPr>
          <a:xfrm>
            <a:off x="357158" y="714356"/>
            <a:ext cx="8286808" cy="5357850"/>
          </a:xfrm>
          <a:ln>
            <a:solidFill>
              <a:schemeClr val="tx1"/>
            </a:solidFill>
            <a:prstDash val="sysDot"/>
          </a:ln>
        </p:spPr>
        <p:txBody>
          <a:bodyPr anchor="ctr">
            <a:normAutofit/>
          </a:bodyPr>
          <a:lstStyle/>
          <a:p>
            <a:pPr algn="just"/>
            <a:r>
              <a:rPr lang="fr-FR" b="1" dirty="0" smtClean="0">
                <a:solidFill>
                  <a:srgbClr val="FF0000"/>
                </a:solidFill>
              </a:rPr>
              <a:t>Programmation budgétaire triennale </a:t>
            </a:r>
          </a:p>
          <a:p>
            <a:pPr algn="just">
              <a:buNone/>
            </a:pPr>
            <a:endParaRPr lang="fr-FR" b="1" dirty="0" smtClean="0">
              <a:solidFill>
                <a:srgbClr val="FF0000"/>
              </a:solidFill>
            </a:endParaRPr>
          </a:p>
          <a:p>
            <a:pPr algn="just"/>
            <a:r>
              <a:rPr lang="fr-FR" b="1" dirty="0" smtClean="0">
                <a:solidFill>
                  <a:srgbClr val="FF0000"/>
                </a:solidFill>
              </a:rPr>
              <a:t>Actualisée</a:t>
            </a:r>
            <a:r>
              <a:rPr lang="fr-FR" dirty="0" smtClean="0"/>
              <a:t> chaque </a:t>
            </a:r>
            <a:r>
              <a:rPr lang="fr-FR" b="1" dirty="0" smtClean="0">
                <a:solidFill>
                  <a:srgbClr val="FF0000"/>
                </a:solidFill>
              </a:rPr>
              <a:t>année</a:t>
            </a:r>
            <a:r>
              <a:rPr lang="fr-FR" dirty="0" smtClean="0"/>
              <a:t> : pour l’</a:t>
            </a:r>
            <a:r>
              <a:rPr lang="fr-FR" b="1" dirty="0" smtClean="0">
                <a:solidFill>
                  <a:srgbClr val="FF0000"/>
                </a:solidFill>
              </a:rPr>
              <a:t>adapter</a:t>
            </a:r>
            <a:r>
              <a:rPr lang="fr-FR" dirty="0" smtClean="0"/>
              <a:t> à l’évolution de la </a:t>
            </a:r>
            <a:r>
              <a:rPr lang="fr-FR" b="1" dirty="0" smtClean="0">
                <a:solidFill>
                  <a:srgbClr val="FF0000"/>
                </a:solidFill>
              </a:rPr>
              <a:t>conjoncture financière</a:t>
            </a:r>
            <a:r>
              <a:rPr lang="fr-FR" dirty="0" smtClean="0">
                <a:solidFill>
                  <a:srgbClr val="FF0000"/>
                </a:solidFill>
              </a:rPr>
              <a:t> </a:t>
            </a:r>
            <a:r>
              <a:rPr lang="fr-FR" dirty="0" smtClean="0"/>
              <a:t>, </a:t>
            </a:r>
            <a:r>
              <a:rPr lang="fr-FR" b="1" dirty="0" smtClean="0">
                <a:solidFill>
                  <a:srgbClr val="FF0000"/>
                </a:solidFill>
              </a:rPr>
              <a:t>économique</a:t>
            </a:r>
            <a:r>
              <a:rPr lang="fr-FR" dirty="0" smtClean="0"/>
              <a:t> et </a:t>
            </a:r>
            <a:r>
              <a:rPr lang="fr-FR" b="1" dirty="0" smtClean="0">
                <a:solidFill>
                  <a:srgbClr val="FF0000"/>
                </a:solidFill>
              </a:rPr>
              <a:t>sociale</a:t>
            </a:r>
            <a:r>
              <a:rPr lang="fr-FR" dirty="0" smtClean="0"/>
              <a:t> du pays </a:t>
            </a:r>
          </a:p>
          <a:p>
            <a:pPr algn="just">
              <a:buNone/>
            </a:pPr>
            <a:endParaRPr lang="fr-FR" dirty="0" smtClean="0"/>
          </a:p>
          <a:p>
            <a:pPr algn="just"/>
            <a:r>
              <a:rPr lang="fr-FR" dirty="0" smtClean="0"/>
              <a:t>Elle vise à définir l’</a:t>
            </a:r>
            <a:r>
              <a:rPr lang="fr-FR" b="1" dirty="0" smtClean="0">
                <a:solidFill>
                  <a:srgbClr val="FF0000"/>
                </a:solidFill>
              </a:rPr>
              <a:t>évolution</a:t>
            </a:r>
            <a:r>
              <a:rPr lang="fr-FR" dirty="0" smtClean="0"/>
              <a:t>, sur </a:t>
            </a:r>
            <a:r>
              <a:rPr lang="fr-FR" b="1" dirty="0" smtClean="0">
                <a:solidFill>
                  <a:srgbClr val="FF0000"/>
                </a:solidFill>
              </a:rPr>
              <a:t>3 ans</a:t>
            </a:r>
            <a:r>
              <a:rPr lang="fr-FR" dirty="0" smtClean="0"/>
              <a:t>, de l’ensemble des </a:t>
            </a:r>
            <a:r>
              <a:rPr lang="fr-FR" b="1" dirty="0" smtClean="0">
                <a:solidFill>
                  <a:srgbClr val="FF0000"/>
                </a:solidFill>
              </a:rPr>
              <a:t>ressources et des charges de l’Etat</a:t>
            </a:r>
            <a:r>
              <a:rPr lang="fr-FR" dirty="0" smtClean="0"/>
              <a:t>, en fonction d’hypothèses  économiques et financières réalistes et justifiées </a:t>
            </a:r>
          </a:p>
        </p:txBody>
      </p:sp>
      <p:sp>
        <p:nvSpPr>
          <p:cNvPr id="4" name="Espace réservé du pied de page 3"/>
          <p:cNvSpPr>
            <a:spLocks noGrp="1"/>
          </p:cNvSpPr>
          <p:nvPr>
            <p:ph type="ftr" sz="quarter" idx="12"/>
          </p:nvPr>
        </p:nvSpPr>
        <p:spPr/>
        <p:txBody>
          <a:bodyPr/>
          <a:lstStyle/>
          <a:p>
            <a:r>
              <a:rPr lang="fr-FR" smtClean="0"/>
              <a:t>www.tifawt.com - 2019- </a:t>
            </a:r>
            <a:endParaRPr lang="fr-F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 xmlns:p14="http://schemas.microsoft.com/office/powerpoint/2010/main" val="1854228920"/>
              </p:ext>
            </p:extLst>
          </p:nvPr>
        </p:nvGraphicFramePr>
        <p:xfrm>
          <a:off x="323528" y="332657"/>
          <a:ext cx="8568952" cy="5760639"/>
        </p:xfrm>
        <a:graphic>
          <a:graphicData uri="http://schemas.openxmlformats.org/drawingml/2006/table">
            <a:tbl>
              <a:tblPr firstRow="1" bandRow="1">
                <a:tableStyleId>{5C22544A-7EE6-4342-B048-85BDC9FD1C3A}</a:tableStyleId>
              </a:tblPr>
              <a:tblGrid>
                <a:gridCol w="4321097"/>
                <a:gridCol w="4247855"/>
              </a:tblGrid>
              <a:tr h="3212281">
                <a:tc gridSpan="2">
                  <a:txBody>
                    <a:bodyPr/>
                    <a:lstStyle/>
                    <a:p>
                      <a:pPr algn="ctr"/>
                      <a:r>
                        <a:rPr lang="fr-FR" sz="2800" dirty="0" smtClean="0">
                          <a:solidFill>
                            <a:srgbClr val="FF0000"/>
                          </a:solidFill>
                          <a:effectLst>
                            <a:outerShdw blurRad="38100" dist="38100" dir="2700000" algn="tl">
                              <a:srgbClr val="000000">
                                <a:alpha val="43137"/>
                              </a:srgbClr>
                            </a:outerShdw>
                          </a:effectLst>
                        </a:rPr>
                        <a:t>LES  AUTORISATIONS  DE  PROGRAMMES </a:t>
                      </a:r>
                    </a:p>
                    <a:p>
                      <a:pPr algn="ctr"/>
                      <a:endParaRPr lang="fr-FR" dirty="0" smtClean="0">
                        <a:solidFill>
                          <a:srgbClr val="FF0000"/>
                        </a:solidFill>
                      </a:endParaRPr>
                    </a:p>
                    <a:p>
                      <a:pPr marL="285750" indent="-285750" algn="just">
                        <a:buFontTx/>
                        <a:buChar char="-"/>
                      </a:pPr>
                      <a:r>
                        <a:rPr lang="fr-FR" sz="2000" dirty="0" smtClean="0">
                          <a:solidFill>
                            <a:schemeClr val="tx1">
                              <a:lumMod val="50000"/>
                            </a:schemeClr>
                          </a:solidFill>
                        </a:rPr>
                        <a:t>Elles</a:t>
                      </a:r>
                      <a:r>
                        <a:rPr lang="fr-FR" sz="2000" baseline="0" dirty="0" smtClean="0">
                          <a:solidFill>
                            <a:schemeClr val="tx1">
                              <a:lumMod val="50000"/>
                            </a:schemeClr>
                          </a:solidFill>
                        </a:rPr>
                        <a:t> concernent des opérations d’investissement pluriannuels.</a:t>
                      </a:r>
                    </a:p>
                    <a:p>
                      <a:pPr marL="285750" indent="-285750" algn="just">
                        <a:buFontTx/>
                        <a:buChar char="-"/>
                      </a:pPr>
                      <a:r>
                        <a:rPr lang="fr-FR" sz="2000" baseline="0" dirty="0" smtClean="0">
                          <a:solidFill>
                            <a:schemeClr val="tx1">
                              <a:lumMod val="50000"/>
                            </a:schemeClr>
                          </a:solidFill>
                        </a:rPr>
                        <a:t>Elles déterminent le coût global et maximum des projets d’investissement.</a:t>
                      </a:r>
                    </a:p>
                    <a:p>
                      <a:pPr marL="285750" indent="-285750" algn="just">
                        <a:buFontTx/>
                        <a:buChar char="-"/>
                      </a:pPr>
                      <a:r>
                        <a:rPr lang="fr-FR" sz="2000" dirty="0" smtClean="0">
                          <a:solidFill>
                            <a:schemeClr val="tx1">
                              <a:lumMod val="50000"/>
                            </a:schemeClr>
                          </a:solidFill>
                        </a:rPr>
                        <a:t>Elles constituent la limite supérieure des dépenses que les ordonnateurs</a:t>
                      </a:r>
                      <a:r>
                        <a:rPr lang="fr-FR" sz="2000" baseline="0" dirty="0" smtClean="0">
                          <a:solidFill>
                            <a:schemeClr val="tx1">
                              <a:lumMod val="50000"/>
                            </a:schemeClr>
                          </a:solidFill>
                        </a:rPr>
                        <a:t> sont autorisés à engager pour l’exécution des investissements.</a:t>
                      </a:r>
                      <a:endParaRPr lang="fr-FR" sz="2000" dirty="0" smtClean="0">
                        <a:solidFill>
                          <a:schemeClr val="tx1">
                            <a:lumMod val="5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r h="477737">
                <a:tc>
                  <a:txBody>
                    <a:bodyPr/>
                    <a:lstStyle/>
                    <a:p>
                      <a:pPr algn="ctr"/>
                      <a:r>
                        <a:rPr lang="fr-FR" sz="2000" b="1" dirty="0" smtClean="0">
                          <a:solidFill>
                            <a:srgbClr val="006600"/>
                          </a:solidFill>
                        </a:rPr>
                        <a:t>LES CREDITS D’ENGAGEMENT </a:t>
                      </a:r>
                      <a:endParaRPr lang="fr-FR" sz="2000" b="1" dirty="0">
                        <a:solidFill>
                          <a:srgbClr val="0066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2000" b="1" dirty="0" smtClean="0">
                          <a:solidFill>
                            <a:srgbClr val="006600"/>
                          </a:solidFill>
                        </a:rPr>
                        <a:t>LES CREDITS DE PAIEMENT </a:t>
                      </a:r>
                      <a:endParaRPr lang="fr-FR" sz="2000" b="1" dirty="0">
                        <a:solidFill>
                          <a:srgbClr val="0066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070621">
                <a:tc>
                  <a:txBody>
                    <a:bodyPr/>
                    <a:lstStyle/>
                    <a:p>
                      <a:pPr algn="ctr"/>
                      <a:r>
                        <a:rPr lang="fr-FR" sz="2000" b="1" dirty="0" smtClean="0">
                          <a:solidFill>
                            <a:schemeClr val="tx1">
                              <a:lumMod val="50000"/>
                            </a:schemeClr>
                          </a:solidFill>
                        </a:rPr>
                        <a:t>Peuvent être</a:t>
                      </a:r>
                      <a:r>
                        <a:rPr lang="fr-FR" sz="2000" b="1" baseline="0" dirty="0" smtClean="0">
                          <a:solidFill>
                            <a:schemeClr val="tx1">
                              <a:lumMod val="50000"/>
                            </a:schemeClr>
                          </a:solidFill>
                        </a:rPr>
                        <a:t> engagés une fois pour toute, leur exécution s’étale sur plusieurs années </a:t>
                      </a:r>
                      <a:endParaRPr lang="fr-FR" sz="2000" b="1" dirty="0">
                        <a:solidFill>
                          <a:schemeClr val="tx1">
                            <a:lumMod val="5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2000" b="1" dirty="0" smtClean="0">
                          <a:solidFill>
                            <a:schemeClr val="tx1">
                              <a:lumMod val="50000"/>
                            </a:schemeClr>
                          </a:solidFill>
                        </a:rPr>
                        <a:t>c’est l'exécution</a:t>
                      </a:r>
                      <a:r>
                        <a:rPr lang="fr-FR" sz="2000" b="1" baseline="0" dirty="0" smtClean="0">
                          <a:solidFill>
                            <a:schemeClr val="tx1">
                              <a:lumMod val="50000"/>
                            </a:schemeClr>
                          </a:solidFill>
                        </a:rPr>
                        <a:t>  en tranches annuelles des crédits d’engagements</a:t>
                      </a:r>
                      <a:endParaRPr lang="fr-FR" sz="2000" b="1" dirty="0">
                        <a:solidFill>
                          <a:schemeClr val="tx1">
                            <a:lumMod val="5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 name="Espace réservé du pied de page 2"/>
          <p:cNvSpPr>
            <a:spLocks noGrp="1"/>
          </p:cNvSpPr>
          <p:nvPr>
            <p:ph type="ftr" sz="quarter" idx="12"/>
          </p:nvPr>
        </p:nvSpPr>
        <p:spPr/>
        <p:txBody>
          <a:bodyPr/>
          <a:lstStyle/>
          <a:p>
            <a:r>
              <a:rPr lang="fr-FR" smtClean="0"/>
              <a:t>www.tifawt.com - 2019- </a:t>
            </a:r>
            <a:endParaRPr lang="fr-FR"/>
          </a:p>
        </p:txBody>
      </p:sp>
    </p:spTree>
    <p:extLst>
      <p:ext uri="{BB962C8B-B14F-4D97-AF65-F5344CB8AC3E}">
        <p14:creationId xmlns="" xmlns:p14="http://schemas.microsoft.com/office/powerpoint/2010/main" val="2505147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000240"/>
            <a:ext cx="8640960" cy="3913660"/>
          </a:xfrm>
          <a:solidFill>
            <a:schemeClr val="bg1"/>
          </a:solidFill>
        </p:spPr>
        <p:txBody>
          <a:bodyPr>
            <a:normAutofit/>
          </a:bodyPr>
          <a:lstStyle/>
          <a:p>
            <a:pPr algn="just"/>
            <a:r>
              <a:rPr lang="fr-FR" b="1" dirty="0">
                <a:solidFill>
                  <a:schemeClr val="accent1">
                    <a:lumMod val="75000"/>
                  </a:schemeClr>
                </a:solidFill>
              </a:rPr>
              <a:t>AXE 1 </a:t>
            </a:r>
            <a:r>
              <a:rPr lang="fr-FR" b="1" dirty="0">
                <a:solidFill>
                  <a:srgbClr val="002060"/>
                </a:solidFill>
              </a:rPr>
              <a:t>:</a:t>
            </a:r>
            <a:r>
              <a:rPr lang="fr-FR" b="1" dirty="0">
                <a:solidFill>
                  <a:schemeClr val="accent1">
                    <a:lumMod val="75000"/>
                  </a:schemeClr>
                </a:solidFill>
              </a:rPr>
              <a:t> </a:t>
            </a:r>
            <a:r>
              <a:rPr lang="fr-FR" b="1" dirty="0">
                <a:solidFill>
                  <a:srgbClr val="002060"/>
                </a:solidFill>
              </a:rPr>
              <a:t>Renforcement de la performance de la gestion </a:t>
            </a:r>
            <a:r>
              <a:rPr lang="fr-FR" b="1" dirty="0" smtClean="0">
                <a:solidFill>
                  <a:srgbClr val="002060"/>
                </a:solidFill>
              </a:rPr>
              <a:t>publique</a:t>
            </a:r>
          </a:p>
          <a:p>
            <a:pPr marL="68580" indent="0" algn="just">
              <a:buNone/>
            </a:pPr>
            <a:endParaRPr lang="fr-FR" b="1" dirty="0" smtClean="0"/>
          </a:p>
          <a:p>
            <a:pPr algn="just"/>
            <a:r>
              <a:rPr lang="fr-FR" b="1" dirty="0">
                <a:solidFill>
                  <a:schemeClr val="accent1">
                    <a:lumMod val="75000"/>
                  </a:schemeClr>
                </a:solidFill>
              </a:rPr>
              <a:t>AXE 2 </a:t>
            </a:r>
            <a:r>
              <a:rPr lang="fr-FR" b="1" dirty="0">
                <a:solidFill>
                  <a:srgbClr val="002060"/>
                </a:solidFill>
              </a:rPr>
              <a:t>: </a:t>
            </a:r>
            <a:r>
              <a:rPr lang="fr-FR" b="1" dirty="0" smtClean="0">
                <a:solidFill>
                  <a:srgbClr val="002060"/>
                </a:solidFill>
              </a:rPr>
              <a:t>Renforcement </a:t>
            </a:r>
            <a:r>
              <a:rPr lang="fr-FR" b="1" dirty="0">
                <a:solidFill>
                  <a:srgbClr val="002060"/>
                </a:solidFill>
              </a:rPr>
              <a:t>des principes et règles </a:t>
            </a:r>
            <a:r>
              <a:rPr lang="fr-FR" b="1" dirty="0" smtClean="0">
                <a:solidFill>
                  <a:srgbClr val="002060"/>
                </a:solidFill>
              </a:rPr>
              <a:t>financiers</a:t>
            </a:r>
          </a:p>
          <a:p>
            <a:pPr algn="just"/>
            <a:endParaRPr lang="fr-FR" b="1" dirty="0" smtClean="0"/>
          </a:p>
          <a:p>
            <a:pPr algn="just"/>
            <a:r>
              <a:rPr lang="fr-FR" b="1" dirty="0" smtClean="0">
                <a:solidFill>
                  <a:schemeClr val="accent1">
                    <a:lumMod val="75000"/>
                  </a:schemeClr>
                </a:solidFill>
              </a:rPr>
              <a:t>AXE 3 </a:t>
            </a:r>
            <a:r>
              <a:rPr lang="fr-FR" b="1" dirty="0" smtClean="0">
                <a:solidFill>
                  <a:srgbClr val="002060"/>
                </a:solidFill>
              </a:rPr>
              <a:t>: Accroissement </a:t>
            </a:r>
            <a:r>
              <a:rPr lang="fr-FR" b="1" dirty="0">
                <a:solidFill>
                  <a:srgbClr val="002060"/>
                </a:solidFill>
              </a:rPr>
              <a:t>du rôle du parlement dans le débat budgétaire et de son contrôle sur les finances publiques </a:t>
            </a:r>
          </a:p>
        </p:txBody>
      </p:sp>
      <p:sp>
        <p:nvSpPr>
          <p:cNvPr id="4" name="Espace réservé du pied de page 3"/>
          <p:cNvSpPr>
            <a:spLocks noGrp="1"/>
          </p:cNvSpPr>
          <p:nvPr>
            <p:ph type="ftr" sz="quarter" idx="11"/>
          </p:nvPr>
        </p:nvSpPr>
        <p:spPr>
          <a:xfrm>
            <a:off x="357158" y="6286520"/>
            <a:ext cx="5210180" cy="365125"/>
          </a:xfrm>
        </p:spPr>
        <p:txBody>
          <a:bodyPr/>
          <a:lstStyle/>
          <a:p>
            <a:r>
              <a:rPr lang="en-US" smtClean="0"/>
              <a:t>www.tifawt.com - 2019- </a:t>
            </a:r>
            <a:endParaRPr lang="fr-FR" dirty="0"/>
          </a:p>
        </p:txBody>
      </p:sp>
      <p:sp>
        <p:nvSpPr>
          <p:cNvPr id="5" name="Titre 1"/>
          <p:cNvSpPr txBox="1">
            <a:spLocks/>
          </p:cNvSpPr>
          <p:nvPr/>
        </p:nvSpPr>
        <p:spPr>
          <a:xfrm>
            <a:off x="1071538" y="142852"/>
            <a:ext cx="7024744" cy="11430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000" b="1" i="0" u="none" strike="noStrike" kern="1200" cap="none" spc="0" normalizeH="0" baseline="0" noProof="0" dirty="0" smtClean="0">
                <a:ln w="12700">
                  <a:solidFill>
                    <a:schemeClr val="tx2"/>
                  </a:solidFill>
                </a:ln>
                <a:solidFill>
                  <a:srgbClr val="002060"/>
                </a:solidFill>
                <a:effectLst>
                  <a:outerShdw blurRad="50800" dist="38100" dir="8100000" algn="tr" rotWithShape="0">
                    <a:prstClr val="black">
                      <a:alpha val="40000"/>
                    </a:prstClr>
                  </a:outerShdw>
                </a:effectLst>
                <a:uLnTx/>
                <a:uFillTx/>
                <a:latin typeface="+mj-lt"/>
                <a:ea typeface="+mj-ea"/>
                <a:cs typeface="+mj-cs"/>
              </a:rPr>
              <a:t/>
            </a:r>
            <a:br>
              <a:rPr kumimoji="0" lang="fr-FR" sz="4000" b="1" i="0" u="none" strike="noStrike" kern="1200" cap="none" spc="0" normalizeH="0" baseline="0" noProof="0" dirty="0" smtClean="0">
                <a:ln w="12700">
                  <a:solidFill>
                    <a:schemeClr val="tx2"/>
                  </a:solidFill>
                </a:ln>
                <a:solidFill>
                  <a:srgbClr val="002060"/>
                </a:solidFill>
                <a:effectLst>
                  <a:outerShdw blurRad="50800" dist="38100" dir="8100000" algn="tr" rotWithShape="0">
                    <a:prstClr val="black">
                      <a:alpha val="40000"/>
                    </a:prstClr>
                  </a:outerShdw>
                </a:effectLst>
                <a:uLnTx/>
                <a:uFillTx/>
                <a:latin typeface="+mj-lt"/>
                <a:ea typeface="+mj-ea"/>
                <a:cs typeface="+mj-cs"/>
              </a:rPr>
            </a:br>
            <a:r>
              <a:rPr kumimoji="0" lang="fr-FR" sz="4000" b="1" i="0" u="none" strike="noStrike" kern="1200" cap="none" spc="0" normalizeH="0" baseline="0" noProof="0" dirty="0" smtClean="0">
                <a:ln w="12700">
                  <a:solidFill>
                    <a:schemeClr val="tx2"/>
                  </a:solidFill>
                </a:ln>
                <a:solidFill>
                  <a:srgbClr val="002060"/>
                </a:solidFill>
                <a:effectLst>
                  <a:outerShdw blurRad="50800" dist="38100" dir="8100000" algn="tr" rotWithShape="0">
                    <a:prstClr val="black">
                      <a:alpha val="40000"/>
                    </a:prstClr>
                  </a:outerShdw>
                </a:effectLst>
                <a:uLnTx/>
                <a:uFillTx/>
                <a:latin typeface="+mj-lt"/>
                <a:ea typeface="+mj-ea"/>
                <a:cs typeface="+mj-cs"/>
              </a:rPr>
              <a:t>AXES DE LA REFORME </a:t>
            </a:r>
            <a:br>
              <a:rPr kumimoji="0" lang="fr-FR" sz="4000" b="1" i="0" u="none" strike="noStrike" kern="1200" cap="none" spc="0" normalizeH="0" baseline="0" noProof="0" dirty="0" smtClean="0">
                <a:ln w="12700">
                  <a:solidFill>
                    <a:schemeClr val="tx2"/>
                  </a:solidFill>
                </a:ln>
                <a:solidFill>
                  <a:srgbClr val="002060"/>
                </a:solidFill>
                <a:effectLst>
                  <a:outerShdw blurRad="50800" dist="38100" dir="8100000" algn="tr" rotWithShape="0">
                    <a:prstClr val="black">
                      <a:alpha val="40000"/>
                    </a:prstClr>
                  </a:outerShdw>
                </a:effectLst>
                <a:uLnTx/>
                <a:uFillTx/>
                <a:latin typeface="+mj-lt"/>
                <a:ea typeface="+mj-ea"/>
                <a:cs typeface="+mj-cs"/>
              </a:rPr>
            </a:br>
            <a:r>
              <a:rPr kumimoji="0" lang="fr-FR" sz="4000" b="1" i="0" u="none" strike="noStrike" kern="1200" cap="none" spc="0" normalizeH="0" baseline="0" noProof="0" dirty="0" smtClean="0">
                <a:ln w="12700">
                  <a:solidFill>
                    <a:schemeClr val="tx2"/>
                  </a:solidFill>
                </a:ln>
                <a:solidFill>
                  <a:srgbClr val="002060"/>
                </a:solidFill>
                <a:effectLst>
                  <a:outerShdw blurRad="50800" dist="38100" dir="8100000" algn="tr" rotWithShape="0">
                    <a:prstClr val="black">
                      <a:alpha val="40000"/>
                    </a:prstClr>
                  </a:outerShdw>
                </a:effectLst>
                <a:uLnTx/>
                <a:uFillTx/>
                <a:latin typeface="+mj-lt"/>
                <a:ea typeface="+mj-ea"/>
                <a:cs typeface="+mj-cs"/>
              </a:rPr>
              <a:t>DE LA LOF </a:t>
            </a:r>
            <a:r>
              <a:rPr kumimoji="0" lang="fr-FR" sz="2000" i="0" u="none" strike="noStrike" kern="1200" cap="none" spc="0" normalizeH="0" baseline="0" noProof="0" dirty="0" smtClean="0">
                <a:ln w="12700">
                  <a:solidFill>
                    <a:schemeClr val="tx2"/>
                  </a:solidFill>
                </a:ln>
                <a:solidFill>
                  <a:srgbClr val="002060"/>
                </a:solidFill>
                <a:effectLst>
                  <a:outerShdw blurRad="50800" dist="38100" dir="8100000" algn="tr" rotWithShape="0">
                    <a:prstClr val="black">
                      <a:alpha val="40000"/>
                    </a:prstClr>
                  </a:outerShdw>
                </a:effectLst>
                <a:uLnTx/>
                <a:uFillTx/>
                <a:latin typeface="+mj-lt"/>
                <a:ea typeface="+mj-ea"/>
                <a:cs typeface="+mj-cs"/>
              </a:rPr>
              <a:t>( au niveau</a:t>
            </a:r>
            <a:r>
              <a:rPr kumimoji="0" lang="fr-FR" sz="2000" i="0" u="none" strike="noStrike" kern="1200" cap="none" spc="0" normalizeH="0" noProof="0" dirty="0" smtClean="0">
                <a:ln w="12700">
                  <a:solidFill>
                    <a:schemeClr val="tx2"/>
                  </a:solidFill>
                </a:ln>
                <a:solidFill>
                  <a:srgbClr val="002060"/>
                </a:solidFill>
                <a:effectLst>
                  <a:outerShdw blurRad="50800" dist="38100" dir="8100000" algn="tr" rotWithShape="0">
                    <a:prstClr val="black">
                      <a:alpha val="40000"/>
                    </a:prstClr>
                  </a:outerShdw>
                </a:effectLst>
                <a:uLnTx/>
                <a:uFillTx/>
                <a:latin typeface="+mj-lt"/>
                <a:ea typeface="+mj-ea"/>
                <a:cs typeface="+mj-cs"/>
              </a:rPr>
              <a:t> de la gestion et de procédure )</a:t>
            </a:r>
            <a:endParaRPr kumimoji="0" lang="fr-FR" sz="2000" i="0" u="none" strike="noStrike" kern="1200" cap="none" spc="0" normalizeH="0" baseline="0" noProof="0" dirty="0">
              <a:ln w="12700">
                <a:solidFill>
                  <a:schemeClr val="tx2"/>
                </a:solidFill>
              </a:ln>
              <a:solidFill>
                <a:srgbClr val="002060"/>
              </a:solidFill>
              <a:effectLst>
                <a:outerShdw blurRad="50800" dist="38100" dir="8100000" algn="tr" rotWithShape="0">
                  <a:prstClr val="black">
                    <a:alpha val="40000"/>
                  </a:prstClr>
                </a:outerShdw>
              </a:effectLst>
              <a:uLnTx/>
              <a:uFillTx/>
              <a:latin typeface="+mj-lt"/>
              <a:ea typeface="+mj-ea"/>
              <a:cs typeface="+mj-cs"/>
            </a:endParaRPr>
          </a:p>
        </p:txBody>
      </p:sp>
    </p:spTree>
    <p:extLst>
      <p:ext uri="{BB962C8B-B14F-4D97-AF65-F5344CB8AC3E}">
        <p14:creationId xmlns="" xmlns:p14="http://schemas.microsoft.com/office/powerpoint/2010/main" val="4218038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0" end="0"/>
                                            </p:txEl>
                                          </p:spTgt>
                                        </p:tgtEl>
                                      </p:cBhvr>
                                    </p:animEffect>
                                    <p:animScale>
                                      <p:cBhvr>
                                        <p:cTn id="7" dur="250" autoRev="1" fill="hold"/>
                                        <p:tgtEl>
                                          <p:spTgt spid="3">
                                            <p:txEl>
                                              <p:pRg st="0" end="0"/>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nodeType="clickEffect">
                                  <p:stCondLst>
                                    <p:cond delay="0"/>
                                  </p:stCondLst>
                                  <p:childTnLst>
                                    <p:animEffect transition="out" filter="fade">
                                      <p:cBhvr>
                                        <p:cTn id="11" dur="500" tmFilter="0, 0; .2, .5; .8, .5; 1, 0"/>
                                        <p:tgtEl>
                                          <p:spTgt spid="3">
                                            <p:txEl>
                                              <p:pRg st="2" end="2"/>
                                            </p:txEl>
                                          </p:spTgt>
                                        </p:tgtEl>
                                      </p:cBhvr>
                                    </p:animEffect>
                                    <p:animScale>
                                      <p:cBhvr>
                                        <p:cTn id="12" dur="250" autoRev="1" fill="hold"/>
                                        <p:tgtEl>
                                          <p:spTgt spid="3">
                                            <p:txEl>
                                              <p:pRg st="2" end="2"/>
                                            </p:txEl>
                                          </p:spTgt>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nodeType="clickEffect">
                                  <p:stCondLst>
                                    <p:cond delay="0"/>
                                  </p:stCondLst>
                                  <p:childTnLst>
                                    <p:animEffect transition="out" filter="fade">
                                      <p:cBhvr>
                                        <p:cTn id="16" dur="500" tmFilter="0, 0; .2, .5; .8, .5; 1, 0"/>
                                        <p:tgtEl>
                                          <p:spTgt spid="3">
                                            <p:txEl>
                                              <p:pRg st="4" end="4"/>
                                            </p:txEl>
                                          </p:spTgt>
                                        </p:tgtEl>
                                      </p:cBhvr>
                                    </p:animEffect>
                                    <p:animScale>
                                      <p:cBhvr>
                                        <p:cTn id="17" dur="250" autoRev="1" fill="hold"/>
                                        <p:tgtEl>
                                          <p:spTgt spid="3">
                                            <p:txEl>
                                              <p:pRg st="4" end="4"/>
                                            </p:txEl>
                                          </p:spTgt>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1000" fill="hold"/>
                                        <p:tgtEl>
                                          <p:spTgt spid="5"/>
                                        </p:tgtEl>
                                        <p:attrNameLst>
                                          <p:attrName>ppt_w</p:attrName>
                                        </p:attrNameLst>
                                      </p:cBhvr>
                                      <p:tavLst>
                                        <p:tav tm="0">
                                          <p:val>
                                            <p:fltVal val="0"/>
                                          </p:val>
                                        </p:tav>
                                        <p:tav tm="100000">
                                          <p:val>
                                            <p:strVal val="#ppt_w"/>
                                          </p:val>
                                        </p:tav>
                                      </p:tavLst>
                                    </p:anim>
                                    <p:anim calcmode="lin" valueType="num">
                                      <p:cBhvr>
                                        <p:cTn id="23" dur="1000" fill="hold"/>
                                        <p:tgtEl>
                                          <p:spTgt spid="5"/>
                                        </p:tgtEl>
                                        <p:attrNameLst>
                                          <p:attrName>ppt_h</p:attrName>
                                        </p:attrNameLst>
                                      </p:cBhvr>
                                      <p:tavLst>
                                        <p:tav tm="0">
                                          <p:val>
                                            <p:fltVal val="0"/>
                                          </p:val>
                                        </p:tav>
                                        <p:tav tm="100000">
                                          <p:val>
                                            <p:strVal val="#ppt_h"/>
                                          </p:val>
                                        </p:tav>
                                      </p:tavLst>
                                    </p:anim>
                                    <p:anim calcmode="lin" valueType="num">
                                      <p:cBhvr>
                                        <p:cTn id="24" dur="1000" fill="hold"/>
                                        <p:tgtEl>
                                          <p:spTgt spid="5"/>
                                        </p:tgtEl>
                                        <p:attrNameLst>
                                          <p:attrName>style.rotation</p:attrName>
                                        </p:attrNameLst>
                                      </p:cBhvr>
                                      <p:tavLst>
                                        <p:tav tm="0">
                                          <p:val>
                                            <p:fltVal val="90"/>
                                          </p:val>
                                        </p:tav>
                                        <p:tav tm="100000">
                                          <p:val>
                                            <p:fltVal val="0"/>
                                          </p:val>
                                        </p:tav>
                                      </p:tavLst>
                                    </p:anim>
                                    <p:animEffect transition="in" filter="fade">
                                      <p:cBhvr>
                                        <p:cTn id="2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5786" y="357166"/>
            <a:ext cx="8064896" cy="1051042"/>
          </a:xfrm>
          <a:ln>
            <a:solidFill>
              <a:schemeClr val="accent1">
                <a:lumMod val="50000"/>
              </a:schemeClr>
            </a:solidFill>
          </a:ln>
        </p:spPr>
        <p:txBody>
          <a:bodyPr>
            <a:noAutofit/>
          </a:bodyPr>
          <a:lstStyle/>
          <a:p>
            <a:pPr algn="ctr"/>
            <a:r>
              <a:rPr lang="fr-FR" sz="2800" b="1" dirty="0" smtClean="0">
                <a:solidFill>
                  <a:schemeClr val="bg2">
                    <a:lumMod val="10000"/>
                  </a:schemeClr>
                </a:solidFill>
                <a:effectLst/>
              </a:rPr>
              <a:t>AXE 1 : RENFORCEMENT DE LA PERFORMANCE DE LA GESTION PUBLIQUE </a:t>
            </a:r>
            <a:endParaRPr lang="fr-FR" sz="2800" b="1" dirty="0">
              <a:solidFill>
                <a:schemeClr val="bg2">
                  <a:lumMod val="10000"/>
                </a:schemeClr>
              </a:solidFill>
              <a:effectLst/>
            </a:endParaRPr>
          </a:p>
        </p:txBody>
      </p:sp>
      <p:sp>
        <p:nvSpPr>
          <p:cNvPr id="3" name="Espace réservé du contenu 2"/>
          <p:cNvSpPr>
            <a:spLocks noGrp="1"/>
          </p:cNvSpPr>
          <p:nvPr>
            <p:ph idx="1"/>
          </p:nvPr>
        </p:nvSpPr>
        <p:spPr>
          <a:xfrm>
            <a:off x="357158" y="1857364"/>
            <a:ext cx="8501122" cy="4261017"/>
          </a:xfrm>
        </p:spPr>
        <p:txBody>
          <a:bodyPr>
            <a:normAutofit/>
          </a:bodyPr>
          <a:lstStyle/>
          <a:p>
            <a:pPr>
              <a:buNone/>
            </a:pPr>
            <a:endParaRPr lang="fr-FR" dirty="0"/>
          </a:p>
          <a:p>
            <a:pPr algn="just"/>
            <a:r>
              <a:rPr lang="fr-FR" b="1" dirty="0">
                <a:solidFill>
                  <a:schemeClr val="bg2">
                    <a:lumMod val="10000"/>
                  </a:schemeClr>
                </a:solidFill>
              </a:rPr>
              <a:t>Amélioration de la lisibilité budgétaire à travers l’institutionnalisation de la programmation </a:t>
            </a:r>
            <a:r>
              <a:rPr lang="fr-FR" b="1" dirty="0" smtClean="0">
                <a:solidFill>
                  <a:schemeClr val="bg2">
                    <a:lumMod val="10000"/>
                  </a:schemeClr>
                </a:solidFill>
              </a:rPr>
              <a:t>pluriannuelle: </a:t>
            </a:r>
          </a:p>
          <a:p>
            <a:endParaRPr lang="fr-FR" dirty="0"/>
          </a:p>
          <a:p>
            <a:pPr marL="68580" indent="0" algn="ctr">
              <a:buNone/>
            </a:pPr>
            <a:r>
              <a:rPr lang="fr-FR" b="1" dirty="0" smtClean="0">
                <a:solidFill>
                  <a:schemeClr val="bg2">
                    <a:lumMod val="10000"/>
                  </a:schemeClr>
                </a:solidFill>
              </a:rPr>
              <a:t>à </a:t>
            </a:r>
            <a:r>
              <a:rPr lang="fr-FR" b="1" dirty="0">
                <a:solidFill>
                  <a:schemeClr val="bg2">
                    <a:lumMod val="10000"/>
                  </a:schemeClr>
                </a:solidFill>
              </a:rPr>
              <a:t>travers de la refonte de </a:t>
            </a:r>
            <a:r>
              <a:rPr lang="fr-FR" b="1" dirty="0">
                <a:solidFill>
                  <a:srgbClr val="FF0000"/>
                </a:solidFill>
              </a:rPr>
              <a:t>la nomenclature budgétaire </a:t>
            </a:r>
            <a:r>
              <a:rPr lang="fr-FR" b="1" dirty="0">
                <a:solidFill>
                  <a:schemeClr val="bg2">
                    <a:lumMod val="10000"/>
                  </a:schemeClr>
                </a:solidFill>
              </a:rPr>
              <a:t>pour passer d’une approche normative des dépenses à une présentation </a:t>
            </a:r>
            <a:r>
              <a:rPr lang="fr-FR" b="1" dirty="0">
                <a:solidFill>
                  <a:srgbClr val="FF0000"/>
                </a:solidFill>
              </a:rPr>
              <a:t>par programme </a:t>
            </a:r>
            <a:r>
              <a:rPr lang="fr-FR" b="1" dirty="0">
                <a:solidFill>
                  <a:schemeClr val="bg2">
                    <a:lumMod val="10000"/>
                  </a:schemeClr>
                </a:solidFill>
              </a:rPr>
              <a:t>avec la consolidation de la</a:t>
            </a:r>
            <a:r>
              <a:rPr lang="fr-FR" b="1" dirty="0"/>
              <a:t> </a:t>
            </a:r>
            <a:r>
              <a:rPr lang="fr-FR" b="1" dirty="0">
                <a:solidFill>
                  <a:srgbClr val="FF0000"/>
                </a:solidFill>
              </a:rPr>
              <a:t>dimension </a:t>
            </a:r>
            <a:r>
              <a:rPr lang="fr-FR" b="1" dirty="0" smtClean="0">
                <a:solidFill>
                  <a:srgbClr val="FF0000"/>
                </a:solidFill>
              </a:rPr>
              <a:t>régionale </a:t>
            </a:r>
            <a:endParaRPr lang="fr-FR" b="1" dirty="0">
              <a:solidFill>
                <a:srgbClr val="FF0000"/>
              </a:solidFill>
            </a:endParaRPr>
          </a:p>
          <a:p>
            <a:endParaRPr lang="fr-FR" dirty="0"/>
          </a:p>
          <a:p>
            <a:endParaRPr lang="fr-FR" dirty="0"/>
          </a:p>
        </p:txBody>
      </p:sp>
      <p:sp>
        <p:nvSpPr>
          <p:cNvPr id="4" name="Espace réservé du pied de page 3"/>
          <p:cNvSpPr>
            <a:spLocks noGrp="1"/>
          </p:cNvSpPr>
          <p:nvPr>
            <p:ph type="ftr" sz="quarter" idx="11"/>
          </p:nvPr>
        </p:nvSpPr>
        <p:spPr>
          <a:xfrm>
            <a:off x="285720" y="6429396"/>
            <a:ext cx="5286412" cy="293687"/>
          </a:xfrm>
        </p:spPr>
        <p:txBody>
          <a:bodyPr/>
          <a:lstStyle/>
          <a:p>
            <a:r>
              <a:rPr lang="en-US" smtClean="0"/>
              <a:t>www.tifawt.com - 2019- </a:t>
            </a:r>
            <a:endParaRPr lang="fr-FR" dirty="0"/>
          </a:p>
        </p:txBody>
      </p:sp>
    </p:spTree>
    <p:extLst>
      <p:ext uri="{BB962C8B-B14F-4D97-AF65-F5344CB8AC3E}">
        <p14:creationId xmlns="" xmlns:p14="http://schemas.microsoft.com/office/powerpoint/2010/main" val="2484948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 xmlns:p14="http://schemas.microsoft.com/office/powerpoint/2010/main" val="2511618896"/>
              </p:ext>
            </p:extLst>
          </p:nvPr>
        </p:nvGraphicFramePr>
        <p:xfrm>
          <a:off x="214282" y="1500174"/>
          <a:ext cx="8757880" cy="4264929"/>
        </p:xfrm>
        <a:graphic>
          <a:graphicData uri="http://schemas.openxmlformats.org/drawingml/2006/table">
            <a:tbl>
              <a:tblPr firstRow="1" bandRow="1">
                <a:tableStyleId>{5FD0F851-EC5A-4D38-B0AD-8093EC10F338}</a:tableStyleId>
              </a:tblPr>
              <a:tblGrid>
                <a:gridCol w="1296144"/>
                <a:gridCol w="864096"/>
                <a:gridCol w="1008112"/>
                <a:gridCol w="1440160"/>
                <a:gridCol w="792088"/>
                <a:gridCol w="3357280"/>
              </a:tblGrid>
              <a:tr h="616619">
                <a:tc gridSpan="6">
                  <a:txBody>
                    <a:bodyPr/>
                    <a:lstStyle/>
                    <a:p>
                      <a:pPr algn="l"/>
                      <a:r>
                        <a:rPr lang="fr-FR" b="1" dirty="0" smtClean="0"/>
                        <a:t>Imputation budgétaire </a:t>
                      </a:r>
                      <a:endParaRPr lang="fr-FR"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3501">
                <a:tc>
                  <a:txBody>
                    <a:bodyPr/>
                    <a:lstStyle/>
                    <a:p>
                      <a:pPr algn="ctr"/>
                      <a:r>
                        <a:rPr lang="fr-FR" b="1" dirty="0" smtClean="0"/>
                        <a:t>Chapitre </a:t>
                      </a:r>
                      <a:endParaRPr lang="fr-FR"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b="1" dirty="0" smtClean="0"/>
                        <a:t>Article </a:t>
                      </a:r>
                      <a:endParaRPr lang="fr-FR"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b="1" dirty="0" smtClean="0"/>
                        <a:t>Région</a:t>
                      </a:r>
                      <a:endParaRPr lang="fr-FR"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b="1" dirty="0" smtClean="0"/>
                        <a:t>Paragraphe </a:t>
                      </a:r>
                      <a:endParaRPr lang="fr-FR"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b="1" dirty="0" smtClean="0"/>
                        <a:t>Ligne </a:t>
                      </a:r>
                      <a:endParaRPr lang="fr-FR"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b="1" dirty="0" smtClean="0"/>
                        <a:t>Intitulé </a:t>
                      </a:r>
                      <a:endParaRPr lang="fr-FR"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46121">
                <a:tc>
                  <a:txBody>
                    <a:bodyPr/>
                    <a:lstStyle/>
                    <a:p>
                      <a:pPr algn="ctr"/>
                      <a:r>
                        <a:rPr lang="fr-FR" b="1" dirty="0" smtClean="0"/>
                        <a:t>1212012000</a:t>
                      </a:r>
                      <a:endParaRPr lang="fr-FR"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b="1" dirty="0" smtClean="0"/>
                        <a:t>Budget</a:t>
                      </a:r>
                      <a:r>
                        <a:rPr lang="fr-FR" b="1" baseline="0" dirty="0" smtClean="0"/>
                        <a:t> de fonctionnement Matériel et dépenses diverses</a:t>
                      </a:r>
                      <a:endParaRPr lang="fr-FR"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9264">
                <a:tc>
                  <a:txBody>
                    <a:bodyPr/>
                    <a:lstStyle/>
                    <a:p>
                      <a:pPr algn="ctr"/>
                      <a:endParaRPr lang="fr-FR"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b="1" dirty="0" smtClean="0"/>
                        <a:t>15</a:t>
                      </a:r>
                      <a:endParaRPr lang="fr-FR"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b="1" dirty="0" smtClean="0"/>
                        <a:t>Services extérieurs du Ministère </a:t>
                      </a:r>
                      <a:endParaRPr lang="fr-FR"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9264">
                <a:tc>
                  <a:txBody>
                    <a:bodyPr/>
                    <a:lstStyle/>
                    <a:p>
                      <a:pPr algn="ctr"/>
                      <a:endParaRPr lang="fr-FR"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b="1" dirty="0" smtClean="0"/>
                        <a:t>04</a:t>
                      </a:r>
                      <a:endParaRPr lang="fr-FR"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b="1" dirty="0" smtClean="0"/>
                        <a:t>Région</a:t>
                      </a:r>
                      <a:r>
                        <a:rPr lang="fr-FR" b="1" baseline="0" dirty="0" smtClean="0"/>
                        <a:t> SMD </a:t>
                      </a:r>
                      <a:endParaRPr lang="fr-FR"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9264">
                <a:tc>
                  <a:txBody>
                    <a:bodyPr/>
                    <a:lstStyle/>
                    <a:p>
                      <a:pPr algn="ctr"/>
                      <a:endParaRPr lang="fr-FR"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b="1" dirty="0" smtClean="0"/>
                        <a:t>30</a:t>
                      </a:r>
                      <a:endParaRPr lang="fr-FR"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b="1" dirty="0" smtClean="0"/>
                        <a:t>Formation de base et formation continue </a:t>
                      </a:r>
                      <a:endParaRPr lang="fr-FR"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9264">
                <a:tc>
                  <a:txBody>
                    <a:bodyPr/>
                    <a:lstStyle/>
                    <a:p>
                      <a:pPr algn="ctr"/>
                      <a:endParaRPr lang="fr-FR"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b="1" dirty="0" smtClean="0"/>
                        <a:t>14</a:t>
                      </a:r>
                      <a:endParaRPr lang="fr-FR"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b="1" dirty="0" smtClean="0"/>
                        <a:t>Frais de sécurité,</a:t>
                      </a:r>
                      <a:r>
                        <a:rPr lang="fr-FR" b="1" baseline="0" dirty="0" smtClean="0"/>
                        <a:t> de surveillance et de gardiennage </a:t>
                      </a:r>
                      <a:endParaRPr lang="fr-FR"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 name="Espace réservé du pied de page 1"/>
          <p:cNvSpPr>
            <a:spLocks noGrp="1"/>
          </p:cNvSpPr>
          <p:nvPr>
            <p:ph type="ftr" sz="quarter" idx="12"/>
          </p:nvPr>
        </p:nvSpPr>
        <p:spPr/>
        <p:txBody>
          <a:bodyPr/>
          <a:lstStyle/>
          <a:p>
            <a:r>
              <a:rPr lang="fr-FR" smtClean="0"/>
              <a:t>www.tifawt.com - 2019- </a:t>
            </a:r>
            <a:endParaRPr lang="fr-FR" dirty="0"/>
          </a:p>
        </p:txBody>
      </p:sp>
      <p:sp>
        <p:nvSpPr>
          <p:cNvPr id="5" name="Rectangle 4"/>
          <p:cNvSpPr/>
          <p:nvPr/>
        </p:nvSpPr>
        <p:spPr>
          <a:xfrm>
            <a:off x="1142976" y="214290"/>
            <a:ext cx="6786610" cy="64294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solidFill>
                  <a:schemeClr val="bg2">
                    <a:lumMod val="10000"/>
                  </a:schemeClr>
                </a:solidFill>
              </a:rPr>
              <a:t>Exemple d’imputation budgétaire avant la LOF 2015</a:t>
            </a:r>
            <a:endParaRPr lang="fr-FR" sz="2400" b="1" dirty="0">
              <a:solidFill>
                <a:schemeClr val="bg2">
                  <a:lumMod val="10000"/>
                </a:schemeClr>
              </a:solidFill>
            </a:endParaRPr>
          </a:p>
        </p:txBody>
      </p:sp>
    </p:spTree>
    <p:extLst>
      <p:ext uri="{BB962C8B-B14F-4D97-AF65-F5344CB8AC3E}">
        <p14:creationId xmlns="" xmlns:p14="http://schemas.microsoft.com/office/powerpoint/2010/main" val="1968506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 xmlns:a14="http://schemas.microsoft.com/office/drawing/2010/main" val="0"/>
              </a:ext>
            </a:extLst>
          </a:blip>
          <a:srcRect/>
          <a:stretch>
            <a:fillRect/>
          </a:stretch>
        </p:blipFill>
        <p:spPr bwMode="auto">
          <a:xfrm>
            <a:off x="285720" y="142852"/>
            <a:ext cx="8643998" cy="392909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642910" y="4357694"/>
            <a:ext cx="7920880" cy="15716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b="1" dirty="0">
              <a:solidFill>
                <a:srgbClr val="FF0000"/>
              </a:solidFill>
            </a:endParaRPr>
          </a:p>
          <a:p>
            <a:pPr marL="285750" indent="-285750" algn="ctr"/>
            <a:r>
              <a:rPr lang="fr-FR" b="1" dirty="0" smtClean="0">
                <a:solidFill>
                  <a:srgbClr val="FF0000"/>
                </a:solidFill>
              </a:rPr>
              <a:t>La </a:t>
            </a:r>
            <a:r>
              <a:rPr lang="fr-FR" b="1" dirty="0">
                <a:solidFill>
                  <a:srgbClr val="FF0000"/>
                </a:solidFill>
              </a:rPr>
              <a:t>déclinaison des projets en lignes est présentée, au Parlement, à l’occasion de l’examen du projet de loi de règlement; </a:t>
            </a:r>
          </a:p>
          <a:p>
            <a:pPr marL="285750" indent="-285750" algn="ctr">
              <a:buFont typeface="Arial" panose="020B0604020202020204" pitchFamily="34" charset="0"/>
              <a:buChar char="•"/>
            </a:pPr>
            <a:r>
              <a:rPr lang="fr-FR" sz="2000" b="1" dirty="0" smtClean="0">
                <a:solidFill>
                  <a:srgbClr val="FF0000"/>
                </a:solidFill>
              </a:rPr>
              <a:t>La </a:t>
            </a:r>
            <a:r>
              <a:rPr lang="fr-FR" sz="2000" b="1" dirty="0">
                <a:solidFill>
                  <a:srgbClr val="FF0000"/>
                </a:solidFill>
              </a:rPr>
              <a:t>nouvelle architecture concerne les différentes composantes du budget: BG, CAS et SEGMA, </a:t>
            </a:r>
          </a:p>
          <a:p>
            <a:pPr marL="285750" indent="-285750" algn="ctr">
              <a:buFont typeface="Arial" panose="020B0604020202020204" pitchFamily="34" charset="0"/>
              <a:buChar char="•"/>
            </a:pPr>
            <a:endParaRPr lang="fr-FR" b="1" dirty="0">
              <a:solidFill>
                <a:srgbClr val="FF0000"/>
              </a:solidFill>
            </a:endParaRPr>
          </a:p>
        </p:txBody>
      </p:sp>
      <p:sp>
        <p:nvSpPr>
          <p:cNvPr id="5" name="Espace réservé du pied de page 4"/>
          <p:cNvSpPr>
            <a:spLocks noGrp="1"/>
          </p:cNvSpPr>
          <p:nvPr>
            <p:ph type="ftr" sz="quarter" idx="11"/>
          </p:nvPr>
        </p:nvSpPr>
        <p:spPr>
          <a:xfrm>
            <a:off x="1285852" y="6492875"/>
            <a:ext cx="6429420" cy="365125"/>
          </a:xfrm>
        </p:spPr>
        <p:txBody>
          <a:bodyPr/>
          <a:lstStyle/>
          <a:p>
            <a:r>
              <a:rPr lang="en-US" smtClean="0"/>
              <a:t>www.tifawt.com - 2019- </a:t>
            </a:r>
            <a:endParaRPr lang="fr-FR" dirty="0"/>
          </a:p>
        </p:txBody>
      </p:sp>
    </p:spTree>
    <p:extLst>
      <p:ext uri="{BB962C8B-B14F-4D97-AF65-F5344CB8AC3E}">
        <p14:creationId xmlns="" xmlns:p14="http://schemas.microsoft.com/office/powerpoint/2010/main" val="36817805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able"/>
          <p:cNvPicPr>
            <a:picLocks noGrp="1" noChangeAspect="1"/>
          </p:cNvPicPr>
          <p:nvPr>
            <p:ph idx="1"/>
          </p:nvPr>
        </p:nvPicPr>
        <p:blipFill>
          <a:blip r:embed="rId2">
            <a:lum contrast="20000"/>
          </a:blip>
          <a:stretch>
            <a:fillRect/>
          </a:stretch>
        </p:blipFill>
        <p:spPr>
          <a:xfrm>
            <a:off x="285720" y="857232"/>
            <a:ext cx="8715435" cy="4857784"/>
          </a:xfrm>
          <a:prstGeom prst="rect">
            <a:avLst/>
          </a:prstGeom>
        </p:spPr>
      </p:pic>
      <p:sp>
        <p:nvSpPr>
          <p:cNvPr id="5" name="Espace réservé du pied de page 4"/>
          <p:cNvSpPr>
            <a:spLocks noGrp="1"/>
          </p:cNvSpPr>
          <p:nvPr>
            <p:ph type="ftr" sz="quarter" idx="11"/>
          </p:nvPr>
        </p:nvSpPr>
        <p:spPr>
          <a:xfrm>
            <a:off x="214282" y="6492875"/>
            <a:ext cx="6281750" cy="365125"/>
          </a:xfrm>
        </p:spPr>
        <p:txBody>
          <a:bodyPr/>
          <a:lstStyle/>
          <a:p>
            <a:r>
              <a:rPr lang="en-US" smtClean="0"/>
              <a:t>www.tifawt.com - 2019- </a:t>
            </a:r>
            <a:endParaRPr lang="fr-FR" dirty="0"/>
          </a:p>
        </p:txBody>
      </p:sp>
    </p:spTree>
    <p:extLst>
      <p:ext uri="{BB962C8B-B14F-4D97-AF65-F5344CB8AC3E}">
        <p14:creationId xmlns="" xmlns:p14="http://schemas.microsoft.com/office/powerpoint/2010/main" val="32629459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404664"/>
            <a:ext cx="7239000" cy="1143000"/>
          </a:xfrm>
        </p:spPr>
        <p:txBody>
          <a:bodyPr/>
          <a:lstStyle/>
          <a:p>
            <a:pPr algn="ctr"/>
            <a:r>
              <a:rPr lang="fr-FR" sz="4400" dirty="0" smtClean="0">
                <a:solidFill>
                  <a:schemeClr val="tx1">
                    <a:lumMod val="75000"/>
                  </a:schemeClr>
                </a:solidFill>
              </a:rPr>
              <a:t>PLAN DU CONTENU</a:t>
            </a:r>
            <a:endParaRPr lang="fr-FR" sz="4400" dirty="0">
              <a:solidFill>
                <a:schemeClr val="tx1">
                  <a:lumMod val="75000"/>
                </a:schemeClr>
              </a:solidFill>
            </a:endParaRPr>
          </a:p>
        </p:txBody>
      </p:sp>
      <p:sp>
        <p:nvSpPr>
          <p:cNvPr id="3" name="Content Placeholder 2"/>
          <p:cNvSpPr>
            <a:spLocks noGrp="1"/>
          </p:cNvSpPr>
          <p:nvPr>
            <p:ph idx="1"/>
          </p:nvPr>
        </p:nvSpPr>
        <p:spPr>
          <a:xfrm>
            <a:off x="1043608" y="2438400"/>
            <a:ext cx="7272808" cy="2430760"/>
          </a:xfrm>
          <a:ln>
            <a:solidFill>
              <a:srgbClr val="FF5757"/>
            </a:solidFill>
          </a:ln>
          <a:effectLst>
            <a:outerShdw blurRad="50800" dist="38100" dir="5400000" algn="t" rotWithShape="0">
              <a:prstClr val="black">
                <a:alpha val="40000"/>
              </a:prstClr>
            </a:outerShdw>
          </a:effectLst>
        </p:spPr>
        <p:txBody>
          <a:bodyPr>
            <a:normAutofit/>
          </a:bodyPr>
          <a:lstStyle/>
          <a:p>
            <a:endParaRPr lang="fr-FR" b="1" dirty="0" smtClean="0">
              <a:solidFill>
                <a:schemeClr val="tx1">
                  <a:lumMod val="75000"/>
                </a:schemeClr>
              </a:solidFill>
            </a:endParaRPr>
          </a:p>
          <a:p>
            <a:r>
              <a:rPr lang="fr-FR" b="1" dirty="0" smtClean="0">
                <a:solidFill>
                  <a:schemeClr val="tx1">
                    <a:lumMod val="75000"/>
                  </a:schemeClr>
                </a:solidFill>
              </a:rPr>
              <a:t>I- </a:t>
            </a:r>
            <a:r>
              <a:rPr lang="fr-FR" b="1" dirty="0">
                <a:solidFill>
                  <a:schemeClr val="tx1">
                    <a:lumMod val="75000"/>
                  </a:schemeClr>
                </a:solidFill>
              </a:rPr>
              <a:t>LES REGLES DE LA GESTION BUDGETAIRE </a:t>
            </a:r>
            <a:endParaRPr lang="fr-FR" b="1" dirty="0" smtClean="0">
              <a:solidFill>
                <a:schemeClr val="tx1">
                  <a:lumMod val="75000"/>
                </a:schemeClr>
              </a:solidFill>
            </a:endParaRPr>
          </a:p>
          <a:p>
            <a:pPr indent="0">
              <a:buNone/>
            </a:pPr>
            <a:endParaRPr lang="fr-FR" b="1" dirty="0" smtClean="0">
              <a:solidFill>
                <a:schemeClr val="tx1">
                  <a:lumMod val="75000"/>
                </a:schemeClr>
              </a:solidFill>
            </a:endParaRPr>
          </a:p>
          <a:p>
            <a:r>
              <a:rPr lang="fr-FR" b="1" dirty="0" smtClean="0">
                <a:solidFill>
                  <a:schemeClr val="tx1">
                    <a:lumMod val="75000"/>
                  </a:schemeClr>
                </a:solidFill>
              </a:rPr>
              <a:t>II- LES METHODES DE GESTION BUDGETAIRE </a:t>
            </a:r>
            <a:endParaRPr lang="fr-FR" dirty="0">
              <a:solidFill>
                <a:schemeClr val="tx1">
                  <a:lumMod val="75000"/>
                </a:schemeClr>
              </a:solidFill>
            </a:endParaRPr>
          </a:p>
        </p:txBody>
      </p:sp>
      <p:sp>
        <p:nvSpPr>
          <p:cNvPr id="4" name="Espace réservé du pied de page 3"/>
          <p:cNvSpPr>
            <a:spLocks noGrp="1"/>
          </p:cNvSpPr>
          <p:nvPr>
            <p:ph type="ftr" sz="quarter" idx="12"/>
          </p:nvPr>
        </p:nvSpPr>
        <p:spPr/>
        <p:txBody>
          <a:bodyPr/>
          <a:lstStyle/>
          <a:p>
            <a:r>
              <a:rPr lang="fr-FR" smtClean="0"/>
              <a:t>www.tifawt.com - 2019- </a:t>
            </a:r>
            <a:endParaRPr lang="fr-FR" dirty="0"/>
          </a:p>
        </p:txBody>
      </p:sp>
    </p:spTree>
    <p:extLst>
      <p:ext uri="{BB962C8B-B14F-4D97-AF65-F5344CB8AC3E}">
        <p14:creationId xmlns="" xmlns:p14="http://schemas.microsoft.com/office/powerpoint/2010/main" val="25196625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0"/>
            <a:ext cx="8715436" cy="6858000"/>
          </a:xfrm>
          <a:solidFill>
            <a:schemeClr val="bg1"/>
          </a:solidFill>
        </p:spPr>
        <p:txBody>
          <a:bodyPr>
            <a:normAutofit fontScale="32500" lnSpcReduction="20000"/>
          </a:bodyPr>
          <a:lstStyle/>
          <a:p>
            <a:pPr algn="just"/>
            <a:endParaRPr lang="fr-FR" dirty="0"/>
          </a:p>
          <a:p>
            <a:pPr marL="68580" indent="0" algn="just">
              <a:buNone/>
            </a:pPr>
            <a:r>
              <a:rPr lang="fr-FR" sz="6200" b="1" dirty="0" smtClean="0">
                <a:solidFill>
                  <a:srgbClr val="FF0000"/>
                </a:solidFill>
              </a:rPr>
              <a:t>CONSÉCRATION DES PRINCIPES DE L’ ÉVALUATION ET DE LA REDDITION DES COMPTES</a:t>
            </a:r>
            <a:r>
              <a:rPr lang="fr-FR" sz="5000" b="1" dirty="0" smtClean="0">
                <a:solidFill>
                  <a:srgbClr val="FF0000"/>
                </a:solidFill>
              </a:rPr>
              <a:t>: </a:t>
            </a:r>
          </a:p>
          <a:p>
            <a:pPr marL="68580" indent="0" algn="just">
              <a:buNone/>
            </a:pPr>
            <a:endParaRPr lang="fr-FR" sz="5000" dirty="0"/>
          </a:p>
          <a:p>
            <a:pPr algn="just"/>
            <a:r>
              <a:rPr lang="fr-FR" sz="5500" b="1" dirty="0" smtClean="0"/>
              <a:t>L’élaboration</a:t>
            </a:r>
            <a:r>
              <a:rPr lang="fr-FR" sz="5500" b="1" dirty="0"/>
              <a:t>, par chaque ministère, d’un </a:t>
            </a:r>
            <a:r>
              <a:rPr lang="fr-FR" sz="5500" b="1" dirty="0">
                <a:solidFill>
                  <a:srgbClr val="FF0000"/>
                </a:solidFill>
              </a:rPr>
              <a:t>Projet de Performance </a:t>
            </a:r>
            <a:r>
              <a:rPr lang="fr-FR" sz="5500" b="1" dirty="0"/>
              <a:t>en accompagnement </a:t>
            </a:r>
            <a:r>
              <a:rPr lang="fr-FR" sz="5500" b="1" dirty="0">
                <a:solidFill>
                  <a:srgbClr val="FF0000"/>
                </a:solidFill>
              </a:rPr>
              <a:t>du projet de budget sectoriel, </a:t>
            </a:r>
            <a:r>
              <a:rPr lang="fr-FR" sz="5500" b="1" dirty="0"/>
              <a:t>transmis au parlement ; </a:t>
            </a:r>
            <a:endParaRPr lang="fr-FR" sz="5500" b="1" dirty="0" smtClean="0"/>
          </a:p>
          <a:p>
            <a:pPr algn="just"/>
            <a:endParaRPr lang="fr-FR" sz="5500" b="1" dirty="0"/>
          </a:p>
          <a:p>
            <a:pPr algn="just"/>
            <a:r>
              <a:rPr lang="fr-FR" sz="5500" b="1" dirty="0" smtClean="0"/>
              <a:t>L’élaboration</a:t>
            </a:r>
            <a:r>
              <a:rPr lang="fr-FR" sz="5500" b="1" dirty="0"/>
              <a:t>, par chaque ministère, d’un </a:t>
            </a:r>
            <a:r>
              <a:rPr lang="fr-FR" sz="5500" b="1" dirty="0">
                <a:solidFill>
                  <a:srgbClr val="FF0000"/>
                </a:solidFill>
              </a:rPr>
              <a:t>Rapport de Performance </a:t>
            </a:r>
            <a:r>
              <a:rPr lang="fr-FR" sz="5500" b="1" dirty="0"/>
              <a:t>en accompagnement du </a:t>
            </a:r>
            <a:r>
              <a:rPr lang="fr-FR" sz="5500" b="1" dirty="0">
                <a:solidFill>
                  <a:srgbClr val="FF0000"/>
                </a:solidFill>
              </a:rPr>
              <a:t>projet de loi de règlement </a:t>
            </a:r>
            <a:r>
              <a:rPr lang="fr-FR" sz="5500" b="1" dirty="0"/>
              <a:t>de l’année concernée. </a:t>
            </a:r>
            <a:endParaRPr lang="fr-FR" sz="5500" b="1" dirty="0" smtClean="0"/>
          </a:p>
          <a:p>
            <a:pPr marL="68580" indent="0" algn="just">
              <a:buNone/>
            </a:pPr>
            <a:endParaRPr lang="fr-FR" sz="5500" b="1" dirty="0"/>
          </a:p>
          <a:p>
            <a:pPr marL="68580" indent="0" algn="just">
              <a:buNone/>
            </a:pPr>
            <a:r>
              <a:rPr lang="fr-FR" sz="5500" b="1" dirty="0" smtClean="0"/>
              <a:t>Ce </a:t>
            </a:r>
            <a:r>
              <a:rPr lang="fr-FR" sz="5500" b="1" dirty="0"/>
              <a:t>rapport compare: </a:t>
            </a:r>
            <a:endParaRPr lang="fr-FR" sz="5500" b="1" dirty="0" smtClean="0"/>
          </a:p>
          <a:p>
            <a:pPr algn="just"/>
            <a:endParaRPr lang="fr-FR" sz="5500" b="1" dirty="0"/>
          </a:p>
          <a:p>
            <a:pPr marL="68580" indent="0" algn="just">
              <a:buNone/>
            </a:pPr>
            <a:r>
              <a:rPr lang="fr-FR" sz="5500" b="1" dirty="0"/>
              <a:t>-</a:t>
            </a:r>
            <a:r>
              <a:rPr lang="fr-FR" sz="5500" b="1" dirty="0" smtClean="0"/>
              <a:t> 	Les </a:t>
            </a:r>
            <a:r>
              <a:rPr lang="fr-FR" sz="5500" b="1" dirty="0"/>
              <a:t>réalisations avec les prévisions initiales pour chaque programme; </a:t>
            </a:r>
          </a:p>
          <a:p>
            <a:pPr marL="68580" indent="0" algn="just">
              <a:buNone/>
            </a:pPr>
            <a:r>
              <a:rPr lang="fr-FR" sz="5500" b="1" dirty="0" smtClean="0"/>
              <a:t>- 	Les </a:t>
            </a:r>
            <a:r>
              <a:rPr lang="fr-FR" sz="5500" b="1" dirty="0"/>
              <a:t>résultats obtenus avec les objectifs prédéfinis figurants au niveau du </a:t>
            </a:r>
            <a:r>
              <a:rPr lang="fr-FR" sz="5500" b="1" dirty="0" smtClean="0"/>
              <a:t>Projet </a:t>
            </a:r>
            <a:r>
              <a:rPr lang="fr-FR" sz="5500" b="1" dirty="0"/>
              <a:t>de Performance, avec l’explication des écarts éventuels enregistrés. </a:t>
            </a:r>
            <a:endParaRPr lang="fr-FR" sz="5500" b="1" dirty="0" smtClean="0"/>
          </a:p>
          <a:p>
            <a:pPr marL="68580" indent="0" algn="just">
              <a:buNone/>
            </a:pPr>
            <a:endParaRPr lang="fr-FR" sz="5500" b="1" dirty="0"/>
          </a:p>
          <a:p>
            <a:pPr algn="just"/>
            <a:r>
              <a:rPr lang="fr-FR" sz="5500" b="1" dirty="0" smtClean="0"/>
              <a:t>La </a:t>
            </a:r>
            <a:r>
              <a:rPr lang="fr-FR" sz="5500" b="1" dirty="0"/>
              <a:t>consolidation de ces rapports au niveau du Rapport Annuel de Performance établi par le ministère chargé des Finances, et présenté au Parlement à l’occasion de l’examen du projet de loi de règlement; </a:t>
            </a:r>
            <a:endParaRPr lang="fr-FR" sz="5500" b="1" dirty="0" smtClean="0"/>
          </a:p>
          <a:p>
            <a:pPr marL="68580" indent="0" algn="just">
              <a:buNone/>
            </a:pPr>
            <a:endParaRPr lang="fr-FR" sz="5500" b="1" dirty="0" smtClean="0"/>
          </a:p>
          <a:p>
            <a:pPr marL="68580" indent="0" algn="just">
              <a:buNone/>
            </a:pPr>
            <a:endParaRPr lang="fr-FR" sz="5500" b="1" dirty="0"/>
          </a:p>
          <a:p>
            <a:pPr algn="just"/>
            <a:r>
              <a:rPr lang="fr-FR" sz="5500" b="1" dirty="0" smtClean="0"/>
              <a:t>L’audit </a:t>
            </a:r>
            <a:r>
              <a:rPr lang="fr-FR" sz="5500" b="1" dirty="0"/>
              <a:t>de performance des départements au moins une fois tous les trois ans: </a:t>
            </a:r>
          </a:p>
          <a:p>
            <a:pPr marL="68580" indent="0" algn="just">
              <a:buNone/>
            </a:pPr>
            <a:r>
              <a:rPr lang="fr-FR" sz="5500" b="1" dirty="0" smtClean="0"/>
              <a:t>- 	L’appréciation </a:t>
            </a:r>
            <a:r>
              <a:rPr lang="fr-FR" sz="5500" b="1" dirty="0"/>
              <a:t>du dispositif du contrôle interne; </a:t>
            </a:r>
          </a:p>
          <a:p>
            <a:pPr marL="68580" indent="0" algn="just">
              <a:buNone/>
            </a:pPr>
            <a:r>
              <a:rPr lang="fr-FR" sz="5500" b="1" dirty="0" smtClean="0"/>
              <a:t>- 	L’analyse </a:t>
            </a:r>
            <a:r>
              <a:rPr lang="fr-FR" sz="5500" b="1" dirty="0"/>
              <a:t>des programmes; </a:t>
            </a:r>
          </a:p>
          <a:p>
            <a:pPr marL="68580" indent="0" algn="just">
              <a:buNone/>
            </a:pPr>
            <a:r>
              <a:rPr lang="fr-FR" sz="5500" b="1" dirty="0" smtClean="0"/>
              <a:t>-	L’analyse </a:t>
            </a:r>
            <a:r>
              <a:rPr lang="fr-FR" sz="5500" b="1" dirty="0"/>
              <a:t>des indicateurs et suivi des résultats. </a:t>
            </a:r>
          </a:p>
        </p:txBody>
      </p:sp>
      <p:sp>
        <p:nvSpPr>
          <p:cNvPr id="4" name="Espace réservé du pied de page 3"/>
          <p:cNvSpPr>
            <a:spLocks noGrp="1"/>
          </p:cNvSpPr>
          <p:nvPr>
            <p:ph type="ftr" sz="quarter" idx="11"/>
          </p:nvPr>
        </p:nvSpPr>
        <p:spPr>
          <a:xfrm>
            <a:off x="6072198" y="6357958"/>
            <a:ext cx="2857520" cy="328197"/>
          </a:xfrm>
        </p:spPr>
        <p:txBody>
          <a:bodyPr/>
          <a:lstStyle/>
          <a:p>
            <a:r>
              <a:rPr lang="en-US" smtClean="0"/>
              <a:t>www.tifawt.com - 2019- </a:t>
            </a:r>
            <a:endParaRPr lang="fr-FR" dirty="0"/>
          </a:p>
        </p:txBody>
      </p:sp>
    </p:spTree>
    <p:extLst>
      <p:ext uri="{BB962C8B-B14F-4D97-AF65-F5344CB8AC3E}">
        <p14:creationId xmlns="" xmlns:p14="http://schemas.microsoft.com/office/powerpoint/2010/main" val="11638237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a:xfrm>
            <a:off x="142844" y="214290"/>
            <a:ext cx="9001156" cy="571504"/>
          </a:xfrm>
          <a:solidFill>
            <a:schemeClr val="accent4">
              <a:lumMod val="60000"/>
              <a:lumOff val="40000"/>
            </a:schemeClr>
          </a:solidFill>
        </p:spPr>
        <p:txBody>
          <a:bodyPr anchor="ctr">
            <a:noAutofit/>
          </a:bodyPr>
          <a:lstStyle/>
          <a:p>
            <a:pPr algn="ctr"/>
            <a:r>
              <a:rPr lang="fr-FR" sz="3200" b="1" dirty="0" smtClean="0">
                <a:solidFill>
                  <a:srgbClr val="002060"/>
                </a:solidFill>
              </a:rPr>
              <a:t>autres concepts de la nouvelle LOF</a:t>
            </a:r>
          </a:p>
        </p:txBody>
      </p:sp>
      <p:sp>
        <p:nvSpPr>
          <p:cNvPr id="20" name="Text Box 9"/>
          <p:cNvSpPr txBox="1">
            <a:spLocks noChangeArrowheads="1"/>
          </p:cNvSpPr>
          <p:nvPr/>
        </p:nvSpPr>
        <p:spPr bwMode="auto">
          <a:xfrm>
            <a:off x="2267744" y="2357430"/>
            <a:ext cx="6408712" cy="1928826"/>
          </a:xfrm>
          <a:prstGeom prst="rect">
            <a:avLst/>
          </a:prstGeom>
          <a:solidFill>
            <a:schemeClr val="bg1">
              <a:lumMod val="65000"/>
              <a:alpha val="18823"/>
            </a:schemeClr>
          </a:solidFill>
          <a:ln w="9525" algn="ctr">
            <a:solidFill>
              <a:srgbClr val="000000"/>
            </a:solidFill>
            <a:miter lim="800000"/>
            <a:headEnd/>
            <a:tailEnd/>
          </a:ln>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fr-FR" b="1" dirty="0" smtClean="0">
                <a:solidFill>
                  <a:prstClr val="black"/>
                </a:solidFill>
                <a:latin typeface="Calibri" pitchFamily="34" charset="0"/>
                <a:cs typeface="Calibri" pitchFamily="34" charset="0"/>
              </a:rPr>
              <a:t>Ensemble délimité d’activités et d’opérations entreprises dans le but de répondre à un ensemble de besoins définis. Art 40 LOF 2015</a:t>
            </a:r>
          </a:p>
          <a:p>
            <a:pPr algn="just"/>
            <a:r>
              <a:rPr lang="fr-FR" b="1" dirty="0" smtClean="0">
                <a:solidFill>
                  <a:prstClr val="black"/>
                </a:solidFill>
                <a:latin typeface="Calibri" pitchFamily="34" charset="0"/>
                <a:cs typeface="Calibri" pitchFamily="34" charset="0"/>
              </a:rPr>
              <a:t>Un projet ou une action est décliné en lignes budgétaires qui renseigne sur la nature économique de la dépense </a:t>
            </a:r>
          </a:p>
        </p:txBody>
      </p:sp>
      <p:sp>
        <p:nvSpPr>
          <p:cNvPr id="22" name="Rectangle 4"/>
          <p:cNvSpPr>
            <a:spLocks noChangeArrowheads="1"/>
          </p:cNvSpPr>
          <p:nvPr/>
        </p:nvSpPr>
        <p:spPr bwMode="gray">
          <a:xfrm>
            <a:off x="214282" y="2857496"/>
            <a:ext cx="1860550" cy="720080"/>
          </a:xfrm>
          <a:prstGeom prst="rect">
            <a:avLst/>
          </a:prstGeom>
          <a:solidFill>
            <a:schemeClr val="accent3">
              <a:lumMod val="20000"/>
              <a:lumOff val="80000"/>
            </a:schemeClr>
          </a:solidFill>
          <a:ln w="19050">
            <a:solidFill>
              <a:srgbClr val="000000"/>
            </a:solidFill>
            <a:miter lim="800000"/>
            <a:headEnd/>
            <a:tailEnd/>
          </a:ln>
          <a:effectLst/>
        </p:spPr>
        <p:txBody>
          <a:bodyPr lIns="29933" tIns="19157" rIns="29933" bIns="47893" anchor="ctr"/>
          <a:lstStyle/>
          <a:p>
            <a:pPr algn="ctr" defTabSz="798513" eaLnBrk="0" hangingPunct="0">
              <a:lnSpc>
                <a:spcPct val="85000"/>
              </a:lnSpc>
              <a:defRPr/>
            </a:pPr>
            <a:r>
              <a:rPr lang="fr-FR" sz="2400" b="1" kern="0" dirty="0" smtClean="0">
                <a:solidFill>
                  <a:prstClr val="black"/>
                </a:solidFill>
                <a:cs typeface="Calibri" pitchFamily="34" charset="0"/>
              </a:rPr>
              <a:t>Projet/Action</a:t>
            </a:r>
            <a:endParaRPr lang="en-US" sz="2400" b="1" kern="0" dirty="0">
              <a:solidFill>
                <a:prstClr val="black"/>
              </a:solidFill>
              <a:cs typeface="Calibri" pitchFamily="34" charset="0"/>
            </a:endParaRPr>
          </a:p>
        </p:txBody>
      </p:sp>
      <p:sp>
        <p:nvSpPr>
          <p:cNvPr id="9" name="Text Box 9"/>
          <p:cNvSpPr txBox="1">
            <a:spLocks noChangeArrowheads="1"/>
          </p:cNvSpPr>
          <p:nvPr/>
        </p:nvSpPr>
        <p:spPr bwMode="auto">
          <a:xfrm>
            <a:off x="2267744" y="1124744"/>
            <a:ext cx="6408711" cy="936104"/>
          </a:xfrm>
          <a:prstGeom prst="rect">
            <a:avLst/>
          </a:prstGeom>
          <a:solidFill>
            <a:schemeClr val="bg1">
              <a:lumMod val="65000"/>
              <a:alpha val="18823"/>
            </a:schemeClr>
          </a:solidFill>
          <a:ln w="9525" algn="ctr">
            <a:solidFill>
              <a:srgbClr val="000000"/>
            </a:solidFill>
            <a:miter lim="800000"/>
            <a:headEnd/>
            <a:tailEnd/>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fr-FR" b="1" dirty="0">
                <a:solidFill>
                  <a:prstClr val="black"/>
                </a:solidFill>
                <a:latin typeface="Calibri" pitchFamily="34" charset="0"/>
                <a:cs typeface="Calibri" pitchFamily="34" charset="0"/>
              </a:rPr>
              <a:t>Un programme constitue un ensemble </a:t>
            </a:r>
            <a:r>
              <a:rPr lang="fr-FR" b="1" dirty="0" smtClean="0">
                <a:solidFill>
                  <a:prstClr val="black"/>
                </a:solidFill>
                <a:latin typeface="Calibri" pitchFamily="34" charset="0"/>
                <a:cs typeface="Calibri" pitchFamily="34" charset="0"/>
              </a:rPr>
              <a:t>cohérents de projets ou actions relevant d’un même département ministériel ou d’une même institution,</a:t>
            </a:r>
          </a:p>
        </p:txBody>
      </p:sp>
      <p:sp>
        <p:nvSpPr>
          <p:cNvPr id="10" name="Rectangle 4"/>
          <p:cNvSpPr>
            <a:spLocks noChangeArrowheads="1"/>
          </p:cNvSpPr>
          <p:nvPr/>
        </p:nvSpPr>
        <p:spPr bwMode="gray">
          <a:xfrm>
            <a:off x="193675" y="1124744"/>
            <a:ext cx="1860550" cy="864096"/>
          </a:xfrm>
          <a:prstGeom prst="rect">
            <a:avLst/>
          </a:prstGeom>
          <a:solidFill>
            <a:schemeClr val="accent3">
              <a:lumMod val="20000"/>
              <a:lumOff val="80000"/>
            </a:schemeClr>
          </a:solidFill>
          <a:ln w="19050">
            <a:solidFill>
              <a:srgbClr val="000000"/>
            </a:solidFill>
            <a:miter lim="800000"/>
            <a:headEnd/>
            <a:tailEnd/>
          </a:ln>
          <a:effectLst/>
        </p:spPr>
        <p:txBody>
          <a:bodyPr lIns="29933" tIns="19157" rIns="29933" bIns="47893" anchor="ctr"/>
          <a:lstStyle/>
          <a:p>
            <a:pPr algn="ctr" defTabSz="798513" eaLnBrk="0" hangingPunct="0">
              <a:lnSpc>
                <a:spcPct val="85000"/>
              </a:lnSpc>
              <a:defRPr/>
            </a:pPr>
            <a:r>
              <a:rPr lang="fr-FR" sz="2400" b="1" kern="0" dirty="0" smtClean="0">
                <a:solidFill>
                  <a:prstClr val="black"/>
                </a:solidFill>
                <a:cs typeface="Calibri" pitchFamily="34" charset="0"/>
              </a:rPr>
              <a:t>Programme</a:t>
            </a:r>
            <a:endParaRPr lang="en-US" sz="2400" b="1" kern="0" dirty="0">
              <a:solidFill>
                <a:prstClr val="black"/>
              </a:solidFill>
              <a:cs typeface="Calibri" pitchFamily="34" charset="0"/>
            </a:endParaRPr>
          </a:p>
        </p:txBody>
      </p:sp>
      <p:sp>
        <p:nvSpPr>
          <p:cNvPr id="3" name="Espace réservé du pied de page 2"/>
          <p:cNvSpPr>
            <a:spLocks noGrp="1"/>
          </p:cNvSpPr>
          <p:nvPr>
            <p:ph type="ftr" sz="quarter" idx="11"/>
          </p:nvPr>
        </p:nvSpPr>
        <p:spPr>
          <a:xfrm>
            <a:off x="428596" y="6357958"/>
            <a:ext cx="4567238" cy="365125"/>
          </a:xfrm>
        </p:spPr>
        <p:txBody>
          <a:bodyPr/>
          <a:lstStyle/>
          <a:p>
            <a:r>
              <a:rPr lang="en-US" smtClean="0"/>
              <a:t>www.tifawt.com - 2019- </a:t>
            </a:r>
            <a:endParaRPr lang="fr-FR" dirty="0"/>
          </a:p>
        </p:txBody>
      </p:sp>
    </p:spTree>
    <p:extLst>
      <p:ext uri="{BB962C8B-B14F-4D97-AF65-F5344CB8AC3E}">
        <p14:creationId xmlns="" xmlns:p14="http://schemas.microsoft.com/office/powerpoint/2010/main" val="1400334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0" grpId="0" animBg="1"/>
      <p:bldP spid="22" grpId="0" animBg="1"/>
      <p:bldP spid="9" grpId="0" animBg="1"/>
      <p:bldP spid="1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9"/>
          <p:cNvGrpSpPr>
            <a:grpSpLocks/>
          </p:cNvGrpSpPr>
          <p:nvPr/>
        </p:nvGrpSpPr>
        <p:grpSpPr bwMode="auto">
          <a:xfrm>
            <a:off x="251519" y="5179933"/>
            <a:ext cx="4643375" cy="1273403"/>
            <a:chOff x="3325" y="2844"/>
            <a:chExt cx="2316" cy="734"/>
          </a:xfrm>
          <a:solidFill>
            <a:srgbClr val="CCECFF"/>
          </a:solidFill>
        </p:grpSpPr>
        <p:sp>
          <p:nvSpPr>
            <p:cNvPr id="6" name="AutoShape 64"/>
            <p:cNvSpPr>
              <a:spLocks noChangeArrowheads="1"/>
            </p:cNvSpPr>
            <p:nvPr/>
          </p:nvSpPr>
          <p:spPr bwMode="auto">
            <a:xfrm>
              <a:off x="3955" y="2844"/>
              <a:ext cx="1104" cy="232"/>
            </a:xfrm>
            <a:prstGeom prst="flowChartProcess">
              <a:avLst/>
            </a:prstGeom>
            <a:solidFill>
              <a:sysClr val="window" lastClr="FFFFFF">
                <a:lumMod val="95000"/>
              </a:sysClr>
            </a:solidFill>
            <a:ln w="28575">
              <a:solidFill>
                <a:sysClr val="windowText" lastClr="000000"/>
              </a:solidFill>
              <a:miter lim="800000"/>
              <a:headEnd/>
              <a:tailEnd/>
            </a:ln>
          </p:spPr>
          <p:txBody>
            <a:bodyPr lIns="62179" tIns="31090" rIns="62179" bIns="31090"/>
            <a:lstStyle/>
            <a:p>
              <a:pPr algn="ctr">
                <a:spcBef>
                  <a:spcPct val="0"/>
                </a:spcBef>
                <a:defRPr/>
              </a:pPr>
              <a:r>
                <a:rPr lang="fr-FR" sz="1400" b="1" kern="0" dirty="0">
                  <a:solidFill>
                    <a:srgbClr val="000000"/>
                  </a:solidFill>
                  <a:latin typeface="Arial"/>
                  <a:cs typeface="Arial"/>
                </a:rPr>
                <a:t>Chapitre</a:t>
              </a:r>
              <a:r>
                <a:rPr lang="fr-FR" sz="1100" b="1" kern="0" dirty="0">
                  <a:solidFill>
                    <a:srgbClr val="000000"/>
                  </a:solidFill>
                  <a:latin typeface="Arial"/>
                  <a:cs typeface="Arial"/>
                </a:rPr>
                <a:t> </a:t>
              </a:r>
              <a:endParaRPr lang="fr-FR" sz="1900" kern="0" dirty="0">
                <a:solidFill>
                  <a:srgbClr val="000000"/>
                </a:solidFill>
                <a:latin typeface="Arial"/>
                <a:cs typeface="Arial"/>
              </a:endParaRPr>
            </a:p>
          </p:txBody>
        </p:sp>
        <p:sp>
          <p:nvSpPr>
            <p:cNvPr id="7" name="Rectangle 66"/>
            <p:cNvSpPr>
              <a:spLocks noChangeArrowheads="1"/>
            </p:cNvSpPr>
            <p:nvPr/>
          </p:nvSpPr>
          <p:spPr bwMode="auto">
            <a:xfrm>
              <a:off x="3325" y="3415"/>
              <a:ext cx="593" cy="145"/>
            </a:xfrm>
            <a:prstGeom prst="rect">
              <a:avLst/>
            </a:prstGeom>
            <a:solidFill>
              <a:srgbClr val="D34817">
                <a:lumMod val="20000"/>
                <a:lumOff val="80000"/>
              </a:srgbClr>
            </a:solidFill>
            <a:ln w="28575">
              <a:solidFill>
                <a:srgbClr val="000000"/>
              </a:solidFill>
              <a:miter lim="800000"/>
              <a:headEnd/>
              <a:tailEnd/>
            </a:ln>
          </p:spPr>
          <p:txBody>
            <a:bodyPr lIns="62179" tIns="31090" rIns="62179" bIns="31090"/>
            <a:lstStyle/>
            <a:p>
              <a:pPr algn="ctr">
                <a:spcBef>
                  <a:spcPct val="0"/>
                </a:spcBef>
                <a:defRPr/>
              </a:pPr>
              <a:r>
                <a:rPr lang="fr-FR" sz="1000" kern="0">
                  <a:solidFill>
                    <a:srgbClr val="000000"/>
                  </a:solidFill>
                  <a:latin typeface="Arial"/>
                  <a:cs typeface="Arial"/>
                </a:rPr>
                <a:t>Programme 1</a:t>
              </a:r>
            </a:p>
          </p:txBody>
        </p:sp>
        <p:sp>
          <p:nvSpPr>
            <p:cNvPr id="9" name="Rectangle 67"/>
            <p:cNvSpPr>
              <a:spLocks noChangeArrowheads="1"/>
            </p:cNvSpPr>
            <p:nvPr/>
          </p:nvSpPr>
          <p:spPr bwMode="auto">
            <a:xfrm>
              <a:off x="4185" y="3414"/>
              <a:ext cx="612" cy="164"/>
            </a:xfrm>
            <a:prstGeom prst="rect">
              <a:avLst/>
            </a:prstGeom>
            <a:solidFill>
              <a:srgbClr val="D34817">
                <a:lumMod val="20000"/>
                <a:lumOff val="80000"/>
              </a:srgbClr>
            </a:solidFill>
            <a:ln w="28575">
              <a:solidFill>
                <a:srgbClr val="000000"/>
              </a:solidFill>
              <a:miter lim="800000"/>
              <a:headEnd/>
              <a:tailEnd/>
            </a:ln>
          </p:spPr>
          <p:txBody>
            <a:bodyPr lIns="62179" tIns="31090" rIns="62179" bIns="31090"/>
            <a:lstStyle/>
            <a:p>
              <a:pPr algn="ctr">
                <a:spcBef>
                  <a:spcPct val="0"/>
                </a:spcBef>
                <a:defRPr/>
              </a:pPr>
              <a:r>
                <a:rPr lang="fr-FR" sz="1000" kern="0">
                  <a:solidFill>
                    <a:srgbClr val="000000"/>
                  </a:solidFill>
                  <a:latin typeface="Arial"/>
                  <a:cs typeface="Arial"/>
                </a:rPr>
                <a:t>Programme 2</a:t>
              </a:r>
            </a:p>
          </p:txBody>
        </p:sp>
        <p:sp>
          <p:nvSpPr>
            <p:cNvPr id="10" name="Rectangle 68"/>
            <p:cNvSpPr>
              <a:spLocks noChangeArrowheads="1"/>
            </p:cNvSpPr>
            <p:nvPr/>
          </p:nvSpPr>
          <p:spPr bwMode="auto">
            <a:xfrm>
              <a:off x="5024" y="3397"/>
              <a:ext cx="617" cy="164"/>
            </a:xfrm>
            <a:prstGeom prst="rect">
              <a:avLst/>
            </a:prstGeom>
            <a:solidFill>
              <a:srgbClr val="D34817">
                <a:lumMod val="20000"/>
                <a:lumOff val="80000"/>
              </a:srgbClr>
            </a:solidFill>
            <a:ln w="28575">
              <a:solidFill>
                <a:srgbClr val="000000"/>
              </a:solidFill>
              <a:miter lim="800000"/>
              <a:headEnd/>
              <a:tailEnd/>
            </a:ln>
          </p:spPr>
          <p:txBody>
            <a:bodyPr lIns="62179" tIns="31090" rIns="62179" bIns="31090"/>
            <a:lstStyle/>
            <a:p>
              <a:pPr algn="ctr">
                <a:spcBef>
                  <a:spcPct val="0"/>
                </a:spcBef>
                <a:defRPr/>
              </a:pPr>
              <a:r>
                <a:rPr lang="fr-FR" sz="1000" kern="0" dirty="0">
                  <a:solidFill>
                    <a:srgbClr val="000000"/>
                  </a:solidFill>
                  <a:latin typeface="Arial"/>
                  <a:cs typeface="Arial"/>
                </a:rPr>
                <a:t>Programme  N</a:t>
              </a:r>
            </a:p>
          </p:txBody>
        </p:sp>
        <p:cxnSp>
          <p:nvCxnSpPr>
            <p:cNvPr id="12" name="AutoShape 70"/>
            <p:cNvCxnSpPr>
              <a:cxnSpLocks noChangeShapeType="1"/>
              <a:endCxn id="7" idx="0"/>
            </p:cNvCxnSpPr>
            <p:nvPr/>
          </p:nvCxnSpPr>
          <p:spPr bwMode="auto">
            <a:xfrm rot="5400000">
              <a:off x="3902" y="2819"/>
              <a:ext cx="307" cy="868"/>
            </a:xfrm>
            <a:prstGeom prst="bentConnector3">
              <a:avLst>
                <a:gd name="adj1" fmla="val 49838"/>
              </a:avLst>
            </a:prstGeom>
            <a:grpFill/>
            <a:ln w="38100">
              <a:solidFill>
                <a:sysClr val="windowText" lastClr="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3" name="AutoShape 71"/>
            <p:cNvCxnSpPr>
              <a:cxnSpLocks noChangeShapeType="1"/>
            </p:cNvCxnSpPr>
            <p:nvPr/>
          </p:nvCxnSpPr>
          <p:spPr bwMode="auto">
            <a:xfrm rot="16200000" flipH="1">
              <a:off x="4744" y="2844"/>
              <a:ext cx="289" cy="799"/>
            </a:xfrm>
            <a:prstGeom prst="bentConnector3">
              <a:avLst>
                <a:gd name="adj1" fmla="val 49829"/>
              </a:avLst>
            </a:prstGeom>
            <a:grpFill/>
            <a:ln w="38100">
              <a:solidFill>
                <a:sysClr val="windowText" lastClr="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4" name="AutoShape 72"/>
            <p:cNvCxnSpPr>
              <a:cxnSpLocks noChangeShapeType="1"/>
              <a:endCxn id="9" idx="0"/>
            </p:cNvCxnSpPr>
            <p:nvPr/>
          </p:nvCxnSpPr>
          <p:spPr bwMode="auto">
            <a:xfrm>
              <a:off x="4490" y="3099"/>
              <a:ext cx="1" cy="306"/>
            </a:xfrm>
            <a:prstGeom prst="straightConnector1">
              <a:avLst/>
            </a:prstGeom>
            <a:grpFill/>
            <a:ln w="38100">
              <a:solidFill>
                <a:sysClr val="windowText" lastClr="000000"/>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5" name="Line 73"/>
            <p:cNvSpPr>
              <a:spLocks noChangeShapeType="1"/>
            </p:cNvSpPr>
            <p:nvPr/>
          </p:nvSpPr>
          <p:spPr bwMode="auto">
            <a:xfrm flipV="1">
              <a:off x="3955" y="3444"/>
              <a:ext cx="155" cy="0"/>
            </a:xfrm>
            <a:prstGeom prst="line">
              <a:avLst/>
            </a:prstGeom>
            <a:grpFill/>
            <a:ln w="38100">
              <a:solidFill>
                <a:sysClr val="windowText" lastClr="000000"/>
              </a:solidFill>
              <a:prstDash val="dashDot"/>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defRPr/>
              </a:pPr>
              <a:endParaRPr lang="fr-FR" kern="0">
                <a:solidFill>
                  <a:srgbClr val="000000"/>
                </a:solidFill>
                <a:latin typeface="Arial"/>
                <a:cs typeface="Arial"/>
              </a:endParaRPr>
            </a:p>
          </p:txBody>
        </p:sp>
        <p:sp>
          <p:nvSpPr>
            <p:cNvPr id="16" name="Line 74"/>
            <p:cNvSpPr>
              <a:spLocks noChangeShapeType="1"/>
            </p:cNvSpPr>
            <p:nvPr/>
          </p:nvSpPr>
          <p:spPr bwMode="auto">
            <a:xfrm flipH="1">
              <a:off x="3968" y="3535"/>
              <a:ext cx="156" cy="0"/>
            </a:xfrm>
            <a:prstGeom prst="line">
              <a:avLst/>
            </a:prstGeom>
            <a:grpFill/>
            <a:ln w="38100">
              <a:solidFill>
                <a:sysClr val="windowText" lastClr="000000"/>
              </a:solidFill>
              <a:prstDash val="dashDot"/>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defRPr/>
              </a:pPr>
              <a:endParaRPr lang="fr-FR" kern="0">
                <a:solidFill>
                  <a:srgbClr val="000000"/>
                </a:solidFill>
                <a:latin typeface="Arial"/>
                <a:cs typeface="Arial"/>
              </a:endParaRPr>
            </a:p>
          </p:txBody>
        </p:sp>
        <p:sp>
          <p:nvSpPr>
            <p:cNvPr id="17" name="Line 75"/>
            <p:cNvSpPr>
              <a:spLocks noChangeShapeType="1"/>
            </p:cNvSpPr>
            <p:nvPr/>
          </p:nvSpPr>
          <p:spPr bwMode="auto">
            <a:xfrm flipV="1">
              <a:off x="4837" y="3434"/>
              <a:ext cx="137" cy="0"/>
            </a:xfrm>
            <a:prstGeom prst="line">
              <a:avLst/>
            </a:prstGeom>
            <a:grpFill/>
            <a:ln w="38100">
              <a:solidFill>
                <a:sysClr val="windowText" lastClr="000000"/>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defRPr/>
              </a:pPr>
              <a:endParaRPr lang="fr-FR" kern="0">
                <a:solidFill>
                  <a:srgbClr val="000000"/>
                </a:solidFill>
                <a:latin typeface="Arial"/>
                <a:cs typeface="Arial"/>
              </a:endParaRPr>
            </a:p>
          </p:txBody>
        </p:sp>
        <p:sp>
          <p:nvSpPr>
            <p:cNvPr id="18" name="Line 76"/>
            <p:cNvSpPr>
              <a:spLocks noChangeShapeType="1"/>
            </p:cNvSpPr>
            <p:nvPr/>
          </p:nvSpPr>
          <p:spPr bwMode="auto">
            <a:xfrm flipH="1">
              <a:off x="4847" y="3545"/>
              <a:ext cx="148" cy="0"/>
            </a:xfrm>
            <a:prstGeom prst="line">
              <a:avLst/>
            </a:prstGeom>
            <a:grpFill/>
            <a:ln w="38100">
              <a:solidFill>
                <a:sysClr val="windowText" lastClr="000000"/>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defRPr/>
              </a:pPr>
              <a:endParaRPr lang="fr-FR" kern="0">
                <a:solidFill>
                  <a:srgbClr val="000000"/>
                </a:solidFill>
                <a:latin typeface="Arial"/>
                <a:cs typeface="Arial"/>
              </a:endParaRPr>
            </a:p>
          </p:txBody>
        </p:sp>
      </p:grpSp>
      <p:sp>
        <p:nvSpPr>
          <p:cNvPr id="19" name="Text Box 61"/>
          <p:cNvSpPr txBox="1">
            <a:spLocks noChangeArrowheads="1"/>
          </p:cNvSpPr>
          <p:nvPr/>
        </p:nvSpPr>
        <p:spPr bwMode="auto">
          <a:xfrm>
            <a:off x="5195865" y="1669217"/>
            <a:ext cx="3416766" cy="2031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381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eaLnBrk="0" fontAlgn="base" hangingPunct="0">
              <a:spcBef>
                <a:spcPct val="50000"/>
              </a:spcBef>
              <a:spcAft>
                <a:spcPct val="0"/>
              </a:spcAft>
              <a:defRPr sz="1600">
                <a:solidFill>
                  <a:schemeClr val="tx1"/>
                </a:solidFill>
                <a:latin typeface="Arial" charset="0"/>
                <a:cs typeface="Arial" charset="0"/>
              </a:defRPr>
            </a:lvl6pPr>
            <a:lvl7pPr marL="2971800" indent="-228600" eaLnBrk="0" fontAlgn="base" hangingPunct="0">
              <a:spcBef>
                <a:spcPct val="50000"/>
              </a:spcBef>
              <a:spcAft>
                <a:spcPct val="0"/>
              </a:spcAft>
              <a:defRPr sz="1600">
                <a:solidFill>
                  <a:schemeClr val="tx1"/>
                </a:solidFill>
                <a:latin typeface="Arial" charset="0"/>
                <a:cs typeface="Arial" charset="0"/>
              </a:defRPr>
            </a:lvl7pPr>
            <a:lvl8pPr marL="3429000" indent="-228600" eaLnBrk="0" fontAlgn="base" hangingPunct="0">
              <a:spcBef>
                <a:spcPct val="50000"/>
              </a:spcBef>
              <a:spcAft>
                <a:spcPct val="0"/>
              </a:spcAft>
              <a:defRPr sz="1600">
                <a:solidFill>
                  <a:schemeClr val="tx1"/>
                </a:solidFill>
                <a:latin typeface="Arial" charset="0"/>
                <a:cs typeface="Arial" charset="0"/>
              </a:defRPr>
            </a:lvl8pPr>
            <a:lvl9pPr marL="3886200" indent="-228600" eaLnBrk="0" fontAlgn="base" hangingPunct="0">
              <a:spcBef>
                <a:spcPct val="50000"/>
              </a:spcBef>
              <a:spcAft>
                <a:spcPct val="0"/>
              </a:spcAft>
              <a:defRPr sz="1600">
                <a:solidFill>
                  <a:schemeClr val="tx1"/>
                </a:solidFill>
                <a:latin typeface="Arial" charset="0"/>
                <a:cs typeface="Arial" charset="0"/>
              </a:defRPr>
            </a:lvl9pPr>
          </a:lstStyle>
          <a:p>
            <a:r>
              <a:rPr lang="fr-FR" sz="1800" b="1" dirty="0">
                <a:solidFill>
                  <a:srgbClr val="333399"/>
                </a:solidFill>
                <a:latin typeface="Calibri" pitchFamily="34" charset="0"/>
                <a:cs typeface="Calibri" pitchFamily="34" charset="0"/>
              </a:rPr>
              <a:t>Liberté totale de </a:t>
            </a:r>
            <a:r>
              <a:rPr lang="fr-FR" sz="1800" b="1" dirty="0" smtClean="0">
                <a:solidFill>
                  <a:srgbClr val="333399"/>
                </a:solidFill>
                <a:latin typeface="Calibri" pitchFamily="34" charset="0"/>
                <a:cs typeface="Calibri" pitchFamily="34" charset="0"/>
              </a:rPr>
              <a:t>redéploiement:</a:t>
            </a:r>
          </a:p>
          <a:p>
            <a:pPr marL="177800" indent="-177800">
              <a:buFont typeface="Courier New" pitchFamily="49" charset="0"/>
              <a:buChar char="o"/>
            </a:pPr>
            <a:r>
              <a:rPr lang="fr-FR" sz="1800" b="1" dirty="0" smtClean="0">
                <a:solidFill>
                  <a:srgbClr val="333399"/>
                </a:solidFill>
                <a:latin typeface="Calibri" pitchFamily="34" charset="0"/>
                <a:cs typeface="Calibri" pitchFamily="34" charset="0"/>
              </a:rPr>
              <a:t>Au sein d’un même projet/ action;</a:t>
            </a:r>
          </a:p>
          <a:p>
            <a:pPr marL="95250" indent="-95250">
              <a:buFont typeface="Courier New" pitchFamily="49" charset="0"/>
              <a:buChar char="o"/>
            </a:pPr>
            <a:r>
              <a:rPr lang="fr-FR" sz="1800" b="1" dirty="0" smtClean="0">
                <a:solidFill>
                  <a:srgbClr val="333399"/>
                </a:solidFill>
                <a:latin typeface="Calibri" pitchFamily="34" charset="0"/>
                <a:cs typeface="Calibri" pitchFamily="34" charset="0"/>
              </a:rPr>
              <a:t>   Entre projets/actions d’un même programme et d’une même région.</a:t>
            </a:r>
          </a:p>
          <a:p>
            <a:pPr algn="ctr"/>
            <a:endParaRPr lang="fr-FR" sz="1800" b="1" dirty="0">
              <a:solidFill>
                <a:srgbClr val="333399"/>
              </a:solidFill>
              <a:latin typeface="Calibri" pitchFamily="34" charset="0"/>
              <a:cs typeface="Calibri" pitchFamily="34" charset="0"/>
            </a:endParaRPr>
          </a:p>
        </p:txBody>
      </p:sp>
      <p:grpSp>
        <p:nvGrpSpPr>
          <p:cNvPr id="4" name="Groupe 19"/>
          <p:cNvGrpSpPr/>
          <p:nvPr/>
        </p:nvGrpSpPr>
        <p:grpSpPr>
          <a:xfrm>
            <a:off x="395536" y="836712"/>
            <a:ext cx="4079691" cy="2584417"/>
            <a:chOff x="1584882" y="1583372"/>
            <a:chExt cx="3272868" cy="1601313"/>
          </a:xfrm>
          <a:solidFill>
            <a:srgbClr val="CCECFF"/>
          </a:solidFill>
        </p:grpSpPr>
        <p:sp>
          <p:nvSpPr>
            <p:cNvPr id="21" name="AutoShape 47"/>
            <p:cNvSpPr>
              <a:spLocks noChangeArrowheads="1"/>
            </p:cNvSpPr>
            <p:nvPr/>
          </p:nvSpPr>
          <p:spPr bwMode="auto">
            <a:xfrm>
              <a:off x="2535794" y="1583372"/>
              <a:ext cx="1555750" cy="270814"/>
            </a:xfrm>
            <a:prstGeom prst="flowChartProcess">
              <a:avLst/>
            </a:prstGeom>
            <a:solidFill>
              <a:sysClr val="window" lastClr="FFFFFF">
                <a:lumMod val="95000"/>
              </a:sysClr>
            </a:solidFill>
            <a:ln w="28575">
              <a:solidFill>
                <a:sysClr val="windowText" lastClr="000000"/>
              </a:solidFill>
              <a:miter lim="800000"/>
              <a:headEnd/>
              <a:tailEnd/>
            </a:ln>
          </p:spPr>
          <p:txBody>
            <a:bodyPr lIns="62179" tIns="31090" rIns="62179" bIns="31090"/>
            <a:lstStyle/>
            <a:p>
              <a:pPr algn="ctr">
                <a:spcBef>
                  <a:spcPct val="0"/>
                </a:spcBef>
                <a:defRPr/>
              </a:pPr>
              <a:r>
                <a:rPr lang="fr-FR" sz="1200" b="1" kern="0" dirty="0">
                  <a:solidFill>
                    <a:srgbClr val="000000"/>
                  </a:solidFill>
                  <a:latin typeface="Arial"/>
                  <a:cs typeface="Arial"/>
                </a:rPr>
                <a:t>Chapitre </a:t>
              </a:r>
              <a:endParaRPr lang="fr-FR" sz="1200" kern="0" dirty="0">
                <a:solidFill>
                  <a:srgbClr val="000000"/>
                </a:solidFill>
                <a:latin typeface="Arial"/>
                <a:cs typeface="Arial"/>
              </a:endParaRPr>
            </a:p>
          </p:txBody>
        </p:sp>
        <p:sp>
          <p:nvSpPr>
            <p:cNvPr id="22" name="Rectangle 48"/>
            <p:cNvSpPr>
              <a:spLocks noChangeArrowheads="1"/>
            </p:cNvSpPr>
            <p:nvPr/>
          </p:nvSpPr>
          <p:spPr bwMode="auto">
            <a:xfrm>
              <a:off x="2716769" y="2003041"/>
              <a:ext cx="1166812" cy="191437"/>
            </a:xfrm>
            <a:prstGeom prst="rect">
              <a:avLst/>
            </a:prstGeom>
            <a:solidFill>
              <a:srgbClr val="D34817">
                <a:lumMod val="20000"/>
                <a:lumOff val="80000"/>
              </a:srgbClr>
            </a:solidFill>
            <a:ln w="28575">
              <a:solidFill>
                <a:srgbClr val="000000"/>
              </a:solidFill>
              <a:miter lim="800000"/>
              <a:headEnd/>
              <a:tailEnd/>
            </a:ln>
          </p:spPr>
          <p:txBody>
            <a:bodyPr lIns="62179" tIns="31090" rIns="62179" bIns="31090"/>
            <a:lstStyle/>
            <a:p>
              <a:pPr algn="ctr">
                <a:spcBef>
                  <a:spcPct val="0"/>
                </a:spcBef>
                <a:defRPr/>
              </a:pPr>
              <a:r>
                <a:rPr lang="fr-FR" sz="900" b="1" kern="0" dirty="0">
                  <a:solidFill>
                    <a:srgbClr val="000000"/>
                  </a:solidFill>
                  <a:latin typeface="Arial"/>
                  <a:cs typeface="Arial"/>
                </a:rPr>
                <a:t>Programme X</a:t>
              </a:r>
            </a:p>
          </p:txBody>
        </p:sp>
        <p:sp>
          <p:nvSpPr>
            <p:cNvPr id="23" name="Rectangle 49"/>
            <p:cNvSpPr>
              <a:spLocks noChangeArrowheads="1"/>
            </p:cNvSpPr>
            <p:nvPr/>
          </p:nvSpPr>
          <p:spPr bwMode="auto">
            <a:xfrm>
              <a:off x="1584882" y="2991927"/>
              <a:ext cx="915987" cy="189004"/>
            </a:xfrm>
            <a:prstGeom prst="rect">
              <a:avLst/>
            </a:prstGeom>
            <a:grpFill/>
            <a:ln w="28575">
              <a:solidFill>
                <a:srgbClr val="000000"/>
              </a:solidFill>
              <a:miter lim="800000"/>
              <a:headEnd/>
              <a:tailEnd/>
            </a:ln>
          </p:spPr>
          <p:txBody>
            <a:bodyPr lIns="62179" tIns="31090" rIns="62179" bIns="31090"/>
            <a:lstStyle/>
            <a:p>
              <a:pPr algn="ctr">
                <a:spcBef>
                  <a:spcPct val="0"/>
                </a:spcBef>
                <a:defRPr/>
              </a:pPr>
              <a:r>
                <a:rPr lang="fr-FR" sz="900" kern="0" dirty="0" smtClean="0">
                  <a:solidFill>
                    <a:srgbClr val="000000"/>
                  </a:solidFill>
                  <a:latin typeface="Arial"/>
                  <a:cs typeface="Arial"/>
                </a:rPr>
                <a:t>Projet/Action </a:t>
              </a:r>
              <a:r>
                <a:rPr lang="fr-FR" sz="900" kern="0" dirty="0">
                  <a:solidFill>
                    <a:srgbClr val="000000"/>
                  </a:solidFill>
                  <a:latin typeface="Arial"/>
                  <a:cs typeface="Arial"/>
                </a:rPr>
                <a:t>1</a:t>
              </a:r>
            </a:p>
          </p:txBody>
        </p:sp>
        <p:sp>
          <p:nvSpPr>
            <p:cNvPr id="24" name="Rectangle 50"/>
            <p:cNvSpPr>
              <a:spLocks noChangeArrowheads="1"/>
            </p:cNvSpPr>
            <p:nvPr/>
          </p:nvSpPr>
          <p:spPr bwMode="auto">
            <a:xfrm>
              <a:off x="2788765" y="2970916"/>
              <a:ext cx="945591" cy="213769"/>
            </a:xfrm>
            <a:prstGeom prst="rect">
              <a:avLst/>
            </a:prstGeom>
            <a:grpFill/>
            <a:ln w="28575">
              <a:solidFill>
                <a:srgbClr val="000000"/>
              </a:solidFill>
              <a:miter lim="800000"/>
              <a:headEnd/>
              <a:tailEnd/>
            </a:ln>
          </p:spPr>
          <p:txBody>
            <a:bodyPr lIns="62179" tIns="31090" rIns="62179" bIns="31090"/>
            <a:lstStyle/>
            <a:p>
              <a:pPr algn="ctr">
                <a:spcBef>
                  <a:spcPct val="0"/>
                </a:spcBef>
                <a:defRPr/>
              </a:pPr>
              <a:r>
                <a:rPr lang="fr-FR" sz="900" kern="0" dirty="0" smtClean="0">
                  <a:solidFill>
                    <a:srgbClr val="000000"/>
                  </a:solidFill>
                  <a:latin typeface="Arial"/>
                  <a:cs typeface="Arial"/>
                </a:rPr>
                <a:t>Projet/Action </a:t>
              </a:r>
              <a:r>
                <a:rPr lang="fr-FR" sz="900" kern="0" dirty="0">
                  <a:solidFill>
                    <a:srgbClr val="000000"/>
                  </a:solidFill>
                  <a:latin typeface="Arial"/>
                  <a:cs typeface="Arial"/>
                </a:rPr>
                <a:t>2</a:t>
              </a:r>
            </a:p>
          </p:txBody>
        </p:sp>
        <p:sp>
          <p:nvSpPr>
            <p:cNvPr id="25" name="Rectangle 51"/>
            <p:cNvSpPr>
              <a:spLocks noChangeArrowheads="1"/>
            </p:cNvSpPr>
            <p:nvPr/>
          </p:nvSpPr>
          <p:spPr bwMode="auto">
            <a:xfrm>
              <a:off x="3968556" y="2968954"/>
              <a:ext cx="889194" cy="194719"/>
            </a:xfrm>
            <a:prstGeom prst="rect">
              <a:avLst/>
            </a:prstGeom>
            <a:grpFill/>
            <a:ln w="28575">
              <a:solidFill>
                <a:srgbClr val="000000"/>
              </a:solidFill>
              <a:miter lim="800000"/>
              <a:headEnd/>
              <a:tailEnd/>
            </a:ln>
          </p:spPr>
          <p:txBody>
            <a:bodyPr lIns="0" tIns="36000" rIns="36000" bIns="31090"/>
            <a:lstStyle/>
            <a:p>
              <a:pPr algn="ctr">
                <a:spcBef>
                  <a:spcPct val="0"/>
                </a:spcBef>
                <a:defRPr/>
              </a:pPr>
              <a:r>
                <a:rPr lang="fr-FR" sz="900" kern="0" dirty="0" smtClean="0">
                  <a:solidFill>
                    <a:srgbClr val="000000"/>
                  </a:solidFill>
                  <a:latin typeface="Arial"/>
                  <a:cs typeface="Arial"/>
                </a:rPr>
                <a:t>Projet/Action N</a:t>
              </a:r>
              <a:endParaRPr lang="fr-FR" sz="900" kern="0" dirty="0">
                <a:solidFill>
                  <a:srgbClr val="000000"/>
                </a:solidFill>
                <a:latin typeface="Arial"/>
                <a:cs typeface="Arial"/>
              </a:endParaRPr>
            </a:p>
          </p:txBody>
        </p:sp>
        <p:cxnSp>
          <p:nvCxnSpPr>
            <p:cNvPr id="26" name="AutoShape 52"/>
            <p:cNvCxnSpPr>
              <a:cxnSpLocks noChangeShapeType="1"/>
              <a:stCxn id="21" idx="2"/>
              <a:endCxn id="22" idx="0"/>
            </p:cNvCxnSpPr>
            <p:nvPr/>
          </p:nvCxnSpPr>
          <p:spPr bwMode="auto">
            <a:xfrm flipH="1">
              <a:off x="3300175" y="1854186"/>
              <a:ext cx="0" cy="148855"/>
            </a:xfrm>
            <a:prstGeom prst="straightConnector1">
              <a:avLst/>
            </a:prstGeom>
            <a:grpFill/>
            <a:ln w="38100">
              <a:solidFill>
                <a:sysClr val="windowText" lastClr="000000"/>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7" name="AutoShape 53"/>
            <p:cNvCxnSpPr>
              <a:cxnSpLocks noChangeShapeType="1"/>
            </p:cNvCxnSpPr>
            <p:nvPr/>
          </p:nvCxnSpPr>
          <p:spPr bwMode="auto">
            <a:xfrm rot="5400000">
              <a:off x="2312092" y="1994319"/>
              <a:ext cx="768874" cy="1207293"/>
            </a:xfrm>
            <a:prstGeom prst="bentConnector3">
              <a:avLst>
                <a:gd name="adj1" fmla="val 50000"/>
              </a:avLst>
            </a:prstGeom>
            <a:grpFill/>
            <a:ln w="38100">
              <a:solidFill>
                <a:sysClr val="windowText" lastClr="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8" name="AutoShape 54"/>
            <p:cNvCxnSpPr>
              <a:cxnSpLocks noChangeShapeType="1"/>
            </p:cNvCxnSpPr>
            <p:nvPr/>
          </p:nvCxnSpPr>
          <p:spPr bwMode="auto">
            <a:xfrm rot="16200000" flipH="1">
              <a:off x="3478881" y="2034822"/>
              <a:ext cx="755426" cy="1112838"/>
            </a:xfrm>
            <a:prstGeom prst="bentConnector3">
              <a:avLst>
                <a:gd name="adj1" fmla="val 50000"/>
              </a:avLst>
            </a:prstGeom>
            <a:grpFill/>
            <a:ln w="38100">
              <a:solidFill>
                <a:sysClr val="windowText" lastClr="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9" name="AutoShape 55"/>
            <p:cNvCxnSpPr>
              <a:cxnSpLocks noChangeShapeType="1"/>
            </p:cNvCxnSpPr>
            <p:nvPr/>
          </p:nvCxnSpPr>
          <p:spPr bwMode="auto">
            <a:xfrm flipH="1">
              <a:off x="3299661" y="2482615"/>
              <a:ext cx="0" cy="488301"/>
            </a:xfrm>
            <a:prstGeom prst="straightConnector1">
              <a:avLst/>
            </a:prstGeom>
            <a:grpFill/>
            <a:ln w="38100">
              <a:solidFill>
                <a:sysClr val="windowText" lastClr="000000"/>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30" name="Line 56"/>
            <p:cNvSpPr>
              <a:spLocks noChangeShapeType="1"/>
            </p:cNvSpPr>
            <p:nvPr/>
          </p:nvSpPr>
          <p:spPr bwMode="auto">
            <a:xfrm flipV="1">
              <a:off x="2565956" y="2983756"/>
              <a:ext cx="217487" cy="0"/>
            </a:xfrm>
            <a:prstGeom prst="line">
              <a:avLst/>
            </a:prstGeom>
            <a:grpFill/>
            <a:ln w="38100">
              <a:solidFill>
                <a:sysClr val="windowText" lastClr="000000"/>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defRPr/>
              </a:pPr>
              <a:endParaRPr lang="fr-FR" kern="0">
                <a:solidFill>
                  <a:srgbClr val="000000"/>
                </a:solidFill>
                <a:latin typeface="Arial"/>
                <a:cs typeface="Arial"/>
              </a:endParaRPr>
            </a:p>
          </p:txBody>
        </p:sp>
        <p:sp>
          <p:nvSpPr>
            <p:cNvPr id="31" name="Line 57"/>
            <p:cNvSpPr>
              <a:spLocks noChangeShapeType="1"/>
            </p:cNvSpPr>
            <p:nvPr/>
          </p:nvSpPr>
          <p:spPr bwMode="auto">
            <a:xfrm flipH="1">
              <a:off x="2524681" y="3154182"/>
              <a:ext cx="219075" cy="0"/>
            </a:xfrm>
            <a:prstGeom prst="line">
              <a:avLst/>
            </a:prstGeom>
            <a:grpFill/>
            <a:ln w="38100">
              <a:solidFill>
                <a:sysClr val="windowText" lastClr="000000"/>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defRPr/>
              </a:pPr>
              <a:endParaRPr lang="fr-FR" kern="0">
                <a:solidFill>
                  <a:srgbClr val="000000"/>
                </a:solidFill>
                <a:latin typeface="Arial"/>
                <a:cs typeface="Arial"/>
              </a:endParaRPr>
            </a:p>
          </p:txBody>
        </p:sp>
        <p:sp>
          <p:nvSpPr>
            <p:cNvPr id="32" name="Line 58"/>
            <p:cNvSpPr>
              <a:spLocks noChangeShapeType="1"/>
            </p:cNvSpPr>
            <p:nvPr/>
          </p:nvSpPr>
          <p:spPr bwMode="auto">
            <a:xfrm flipV="1">
              <a:off x="3791506" y="2982589"/>
              <a:ext cx="192087" cy="11673"/>
            </a:xfrm>
            <a:prstGeom prst="line">
              <a:avLst/>
            </a:prstGeom>
            <a:grpFill/>
            <a:ln w="38100">
              <a:solidFill>
                <a:sysClr val="windowText" lastClr="000000"/>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defRPr/>
              </a:pPr>
              <a:endParaRPr lang="fr-FR" kern="0">
                <a:solidFill>
                  <a:srgbClr val="000000"/>
                </a:solidFill>
                <a:latin typeface="Arial"/>
                <a:cs typeface="Arial"/>
              </a:endParaRPr>
            </a:p>
          </p:txBody>
        </p:sp>
        <p:sp>
          <p:nvSpPr>
            <p:cNvPr id="33" name="Line 59"/>
            <p:cNvSpPr>
              <a:spLocks noChangeShapeType="1"/>
            </p:cNvSpPr>
            <p:nvPr/>
          </p:nvSpPr>
          <p:spPr bwMode="auto">
            <a:xfrm flipH="1" flipV="1">
              <a:off x="3747056" y="3144843"/>
              <a:ext cx="188912" cy="0"/>
            </a:xfrm>
            <a:prstGeom prst="line">
              <a:avLst/>
            </a:prstGeom>
            <a:grpFill/>
            <a:ln w="38100">
              <a:solidFill>
                <a:sysClr val="windowText" lastClr="000000"/>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defRPr/>
              </a:pPr>
              <a:endParaRPr lang="fr-FR" kern="0">
                <a:solidFill>
                  <a:srgbClr val="000000"/>
                </a:solidFill>
                <a:latin typeface="Arial"/>
                <a:cs typeface="Arial"/>
              </a:endParaRPr>
            </a:p>
          </p:txBody>
        </p:sp>
        <p:sp>
          <p:nvSpPr>
            <p:cNvPr id="34" name="Rectangle 82"/>
            <p:cNvSpPr>
              <a:spLocks noChangeArrowheads="1"/>
            </p:cNvSpPr>
            <p:nvPr/>
          </p:nvSpPr>
          <p:spPr bwMode="auto">
            <a:xfrm>
              <a:off x="2861231" y="2301683"/>
              <a:ext cx="862012" cy="180932"/>
            </a:xfrm>
            <a:prstGeom prst="rect">
              <a:avLst/>
            </a:prstGeom>
            <a:solidFill>
              <a:srgbClr val="FFFF00"/>
            </a:solidFill>
            <a:ln w="28575">
              <a:solidFill>
                <a:srgbClr val="000000"/>
              </a:solidFill>
              <a:miter lim="800000"/>
              <a:headEnd/>
              <a:tailEnd/>
            </a:ln>
          </p:spPr>
          <p:txBody>
            <a:bodyPr lIns="62179" tIns="31090" rIns="62179" bIns="31090"/>
            <a:lstStyle/>
            <a:p>
              <a:pPr algn="ctr">
                <a:spcBef>
                  <a:spcPct val="0"/>
                </a:spcBef>
                <a:defRPr/>
              </a:pPr>
              <a:r>
                <a:rPr lang="fr-FR" sz="900" b="1" kern="0" dirty="0">
                  <a:solidFill>
                    <a:srgbClr val="000000"/>
                  </a:solidFill>
                  <a:latin typeface="Arial"/>
                  <a:cs typeface="Arial"/>
                </a:rPr>
                <a:t>Région Y</a:t>
              </a:r>
            </a:p>
          </p:txBody>
        </p:sp>
      </p:grpSp>
      <p:sp>
        <p:nvSpPr>
          <p:cNvPr id="35" name="AutoShape 87"/>
          <p:cNvSpPr>
            <a:spLocks noChangeArrowheads="1"/>
          </p:cNvSpPr>
          <p:nvPr/>
        </p:nvSpPr>
        <p:spPr bwMode="auto">
          <a:xfrm>
            <a:off x="1627926" y="3619152"/>
            <a:ext cx="1752600" cy="311150"/>
          </a:xfrm>
          <a:prstGeom prst="flowChartProcess">
            <a:avLst/>
          </a:prstGeom>
          <a:solidFill>
            <a:srgbClr val="D34817">
              <a:lumMod val="20000"/>
              <a:lumOff val="80000"/>
            </a:srgbClr>
          </a:solidFill>
          <a:ln w="28575">
            <a:solidFill>
              <a:sysClr val="windowText" lastClr="000000"/>
            </a:solidFill>
            <a:miter lim="800000"/>
            <a:headEnd/>
            <a:tailEnd/>
          </a:ln>
        </p:spPr>
        <p:txBody>
          <a:bodyPr lIns="62179" tIns="31090" rIns="62179" bIns="31090"/>
          <a:lstStyle/>
          <a:p>
            <a:pPr algn="ctr">
              <a:spcBef>
                <a:spcPct val="0"/>
              </a:spcBef>
              <a:defRPr/>
            </a:pPr>
            <a:r>
              <a:rPr lang="fr-FR" sz="1200" b="1" kern="0" dirty="0">
                <a:solidFill>
                  <a:srgbClr val="000000"/>
                </a:solidFill>
                <a:latin typeface="Arial"/>
                <a:cs typeface="Arial"/>
              </a:rPr>
              <a:t>Programme</a:t>
            </a:r>
            <a:endParaRPr lang="fr-FR" sz="1200" kern="0" dirty="0">
              <a:solidFill>
                <a:srgbClr val="000000"/>
              </a:solidFill>
              <a:latin typeface="Arial"/>
              <a:cs typeface="Arial"/>
            </a:endParaRPr>
          </a:p>
        </p:txBody>
      </p:sp>
      <p:sp>
        <p:nvSpPr>
          <p:cNvPr id="36" name="Rectangle 88"/>
          <p:cNvSpPr>
            <a:spLocks noChangeArrowheads="1"/>
          </p:cNvSpPr>
          <p:nvPr/>
        </p:nvSpPr>
        <p:spPr bwMode="auto">
          <a:xfrm>
            <a:off x="779836" y="4364977"/>
            <a:ext cx="941387" cy="236537"/>
          </a:xfrm>
          <a:prstGeom prst="rect">
            <a:avLst/>
          </a:prstGeom>
          <a:solidFill>
            <a:srgbClr val="FFFF00"/>
          </a:solidFill>
          <a:ln w="28575">
            <a:solidFill>
              <a:srgbClr val="000000"/>
            </a:solidFill>
            <a:miter lim="800000"/>
            <a:headEnd/>
            <a:tailEnd/>
          </a:ln>
        </p:spPr>
        <p:txBody>
          <a:bodyPr lIns="62179" tIns="31090" rIns="62179" bIns="31090"/>
          <a:lstStyle/>
          <a:p>
            <a:pPr algn="ctr">
              <a:spcBef>
                <a:spcPct val="0"/>
              </a:spcBef>
            </a:pPr>
            <a:r>
              <a:rPr lang="fr-FR" sz="1000" dirty="0">
                <a:solidFill>
                  <a:srgbClr val="000000"/>
                </a:solidFill>
                <a:latin typeface="Arial"/>
                <a:cs typeface="Arial"/>
              </a:rPr>
              <a:t>Région 1</a:t>
            </a:r>
          </a:p>
        </p:txBody>
      </p:sp>
      <p:sp>
        <p:nvSpPr>
          <p:cNvPr id="37" name="Rectangle 89"/>
          <p:cNvSpPr>
            <a:spLocks noChangeArrowheads="1"/>
          </p:cNvSpPr>
          <p:nvPr/>
        </p:nvSpPr>
        <p:spPr bwMode="auto">
          <a:xfrm>
            <a:off x="2046660" y="4380851"/>
            <a:ext cx="971550" cy="220663"/>
          </a:xfrm>
          <a:prstGeom prst="rect">
            <a:avLst/>
          </a:prstGeom>
          <a:solidFill>
            <a:srgbClr val="FFFF00"/>
          </a:solidFill>
          <a:ln w="28575">
            <a:solidFill>
              <a:srgbClr val="000000"/>
            </a:solidFill>
            <a:miter lim="800000"/>
            <a:headEnd/>
            <a:tailEnd/>
          </a:ln>
        </p:spPr>
        <p:txBody>
          <a:bodyPr lIns="62179" tIns="31090" rIns="62179" bIns="31090"/>
          <a:lstStyle/>
          <a:p>
            <a:pPr algn="ctr">
              <a:spcBef>
                <a:spcPct val="0"/>
              </a:spcBef>
            </a:pPr>
            <a:r>
              <a:rPr lang="fr-FR" sz="1000">
                <a:solidFill>
                  <a:srgbClr val="000000"/>
                </a:solidFill>
                <a:latin typeface="Arial"/>
                <a:cs typeface="Arial"/>
              </a:rPr>
              <a:t>Région 2</a:t>
            </a:r>
          </a:p>
        </p:txBody>
      </p:sp>
      <p:sp>
        <p:nvSpPr>
          <p:cNvPr id="38" name="Rectangle 90"/>
          <p:cNvSpPr>
            <a:spLocks noChangeArrowheads="1"/>
          </p:cNvSpPr>
          <p:nvPr/>
        </p:nvSpPr>
        <p:spPr bwMode="auto">
          <a:xfrm>
            <a:off x="3302957" y="4361524"/>
            <a:ext cx="979488" cy="233363"/>
          </a:xfrm>
          <a:prstGeom prst="rect">
            <a:avLst/>
          </a:prstGeom>
          <a:solidFill>
            <a:srgbClr val="FFFF00"/>
          </a:solidFill>
          <a:ln w="28575">
            <a:solidFill>
              <a:srgbClr val="000000"/>
            </a:solidFill>
            <a:miter lim="800000"/>
            <a:headEnd/>
            <a:tailEnd/>
          </a:ln>
        </p:spPr>
        <p:txBody>
          <a:bodyPr lIns="62179" tIns="31090" rIns="62179" bIns="31090"/>
          <a:lstStyle/>
          <a:p>
            <a:pPr algn="ctr">
              <a:spcBef>
                <a:spcPct val="0"/>
              </a:spcBef>
            </a:pPr>
            <a:r>
              <a:rPr lang="fr-FR" sz="1000">
                <a:solidFill>
                  <a:srgbClr val="000000"/>
                </a:solidFill>
                <a:latin typeface="Arial"/>
                <a:cs typeface="Arial"/>
              </a:rPr>
              <a:t>Région  N</a:t>
            </a:r>
          </a:p>
        </p:txBody>
      </p:sp>
      <p:cxnSp>
        <p:nvCxnSpPr>
          <p:cNvPr id="39" name="AutoShape 91"/>
          <p:cNvCxnSpPr>
            <a:cxnSpLocks noChangeShapeType="1"/>
          </p:cNvCxnSpPr>
          <p:nvPr/>
        </p:nvCxnSpPr>
        <p:spPr bwMode="auto">
          <a:xfrm rot="5400000">
            <a:off x="1604542" y="3466968"/>
            <a:ext cx="411162" cy="1377950"/>
          </a:xfrm>
          <a:prstGeom prst="bentConnector3">
            <a:avLst>
              <a:gd name="adj1" fmla="val 49838"/>
            </a:avLst>
          </a:prstGeom>
          <a:noFill/>
          <a:ln w="38100">
            <a:solidFill>
              <a:sysClr val="windowText" lastClr="000000"/>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40" name="AutoShape 92"/>
          <p:cNvCxnSpPr>
            <a:cxnSpLocks noChangeShapeType="1"/>
          </p:cNvCxnSpPr>
          <p:nvPr/>
        </p:nvCxnSpPr>
        <p:spPr bwMode="auto">
          <a:xfrm rot="16200000" flipH="1">
            <a:off x="2945672" y="3514593"/>
            <a:ext cx="387350" cy="1268412"/>
          </a:xfrm>
          <a:prstGeom prst="bentConnector3">
            <a:avLst>
              <a:gd name="adj1" fmla="val 49829"/>
            </a:avLst>
          </a:prstGeom>
          <a:noFill/>
          <a:ln w="38100">
            <a:solidFill>
              <a:sysClr val="windowText" lastClr="000000"/>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41" name="AutoShape 93"/>
          <p:cNvCxnSpPr>
            <a:cxnSpLocks noChangeShapeType="1"/>
          </p:cNvCxnSpPr>
          <p:nvPr/>
        </p:nvCxnSpPr>
        <p:spPr bwMode="auto">
          <a:xfrm>
            <a:off x="2495685" y="4008940"/>
            <a:ext cx="0" cy="362109"/>
          </a:xfrm>
          <a:prstGeom prst="straightConnector1">
            <a:avLst/>
          </a:prstGeom>
          <a:noFill/>
          <a:ln w="38100">
            <a:solidFill>
              <a:sysClr val="windowText" lastClr="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42" name="Line 94"/>
          <p:cNvSpPr>
            <a:spLocks noChangeShapeType="1"/>
          </p:cNvSpPr>
          <p:nvPr/>
        </p:nvSpPr>
        <p:spPr bwMode="auto">
          <a:xfrm flipV="1">
            <a:off x="1753765" y="4436361"/>
            <a:ext cx="246063" cy="11112"/>
          </a:xfrm>
          <a:prstGeom prst="line">
            <a:avLst/>
          </a:prstGeom>
          <a:noFill/>
          <a:ln w="38100">
            <a:solidFill>
              <a:sysClr val="windowText" lastClr="000000"/>
            </a:solidFill>
            <a:prstDash val="dashDot"/>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defRPr/>
            </a:pPr>
            <a:endParaRPr lang="fr-FR" kern="0">
              <a:solidFill>
                <a:srgbClr val="000000"/>
              </a:solidFill>
              <a:latin typeface="Arial"/>
              <a:cs typeface="Arial"/>
            </a:endParaRPr>
          </a:p>
        </p:txBody>
      </p:sp>
      <p:sp>
        <p:nvSpPr>
          <p:cNvPr id="43" name="Line 95"/>
          <p:cNvSpPr>
            <a:spLocks noChangeShapeType="1"/>
          </p:cNvSpPr>
          <p:nvPr/>
        </p:nvSpPr>
        <p:spPr bwMode="auto">
          <a:xfrm flipH="1">
            <a:off x="1758528" y="4594671"/>
            <a:ext cx="247650" cy="0"/>
          </a:xfrm>
          <a:prstGeom prst="line">
            <a:avLst/>
          </a:prstGeom>
          <a:noFill/>
          <a:ln w="38100">
            <a:solidFill>
              <a:sysClr val="windowText" lastClr="000000"/>
            </a:solidFill>
            <a:prstDash val="dashDot"/>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defRPr/>
            </a:pPr>
            <a:endParaRPr lang="fr-FR" kern="0">
              <a:solidFill>
                <a:srgbClr val="000000"/>
              </a:solidFill>
              <a:latin typeface="Arial"/>
              <a:cs typeface="Arial"/>
            </a:endParaRPr>
          </a:p>
        </p:txBody>
      </p:sp>
      <p:sp>
        <p:nvSpPr>
          <p:cNvPr id="44" name="Line 96"/>
          <p:cNvSpPr>
            <a:spLocks noChangeShapeType="1"/>
          </p:cNvSpPr>
          <p:nvPr/>
        </p:nvSpPr>
        <p:spPr bwMode="auto">
          <a:xfrm flipV="1">
            <a:off x="3045991" y="4418128"/>
            <a:ext cx="217487" cy="0"/>
          </a:xfrm>
          <a:prstGeom prst="line">
            <a:avLst/>
          </a:prstGeom>
          <a:noFill/>
          <a:ln w="38100">
            <a:solidFill>
              <a:sysClr val="windowText" lastClr="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defRPr/>
            </a:pPr>
            <a:endParaRPr lang="fr-FR" kern="0">
              <a:solidFill>
                <a:srgbClr val="000000"/>
              </a:solidFill>
              <a:latin typeface="Arial"/>
              <a:cs typeface="Arial"/>
            </a:endParaRPr>
          </a:p>
        </p:txBody>
      </p:sp>
      <p:sp>
        <p:nvSpPr>
          <p:cNvPr id="45" name="Line 97"/>
          <p:cNvSpPr>
            <a:spLocks noChangeShapeType="1"/>
          </p:cNvSpPr>
          <p:nvPr/>
        </p:nvSpPr>
        <p:spPr bwMode="auto">
          <a:xfrm flipH="1" flipV="1">
            <a:off x="3025238" y="4581971"/>
            <a:ext cx="187325" cy="0"/>
          </a:xfrm>
          <a:prstGeom prst="line">
            <a:avLst/>
          </a:prstGeom>
          <a:noFill/>
          <a:ln w="38100">
            <a:solidFill>
              <a:sysClr val="windowText" lastClr="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defRPr/>
            </a:pPr>
            <a:endParaRPr lang="fr-FR" kern="0">
              <a:solidFill>
                <a:srgbClr val="000000"/>
              </a:solidFill>
              <a:latin typeface="Arial"/>
              <a:cs typeface="Arial"/>
            </a:endParaRPr>
          </a:p>
        </p:txBody>
      </p:sp>
      <p:sp>
        <p:nvSpPr>
          <p:cNvPr id="46" name="Text Box 99"/>
          <p:cNvSpPr txBox="1">
            <a:spLocks noChangeArrowheads="1"/>
          </p:cNvSpPr>
          <p:nvPr/>
        </p:nvSpPr>
        <p:spPr bwMode="auto">
          <a:xfrm>
            <a:off x="5402655" y="3610190"/>
            <a:ext cx="3209976" cy="13234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381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eaLnBrk="0" fontAlgn="base" hangingPunct="0">
              <a:spcBef>
                <a:spcPct val="50000"/>
              </a:spcBef>
              <a:spcAft>
                <a:spcPct val="0"/>
              </a:spcAft>
              <a:defRPr sz="1600">
                <a:solidFill>
                  <a:schemeClr val="tx1"/>
                </a:solidFill>
                <a:latin typeface="Arial" charset="0"/>
                <a:cs typeface="Arial" charset="0"/>
              </a:defRPr>
            </a:lvl6pPr>
            <a:lvl7pPr marL="2971800" indent="-228600" eaLnBrk="0" fontAlgn="base" hangingPunct="0">
              <a:spcBef>
                <a:spcPct val="50000"/>
              </a:spcBef>
              <a:spcAft>
                <a:spcPct val="0"/>
              </a:spcAft>
              <a:defRPr sz="1600">
                <a:solidFill>
                  <a:schemeClr val="tx1"/>
                </a:solidFill>
                <a:latin typeface="Arial" charset="0"/>
                <a:cs typeface="Arial" charset="0"/>
              </a:defRPr>
            </a:lvl7pPr>
            <a:lvl8pPr marL="3429000" indent="-228600" eaLnBrk="0" fontAlgn="base" hangingPunct="0">
              <a:spcBef>
                <a:spcPct val="50000"/>
              </a:spcBef>
              <a:spcAft>
                <a:spcPct val="0"/>
              </a:spcAft>
              <a:defRPr sz="1600">
                <a:solidFill>
                  <a:schemeClr val="tx1"/>
                </a:solidFill>
                <a:latin typeface="Arial" charset="0"/>
                <a:cs typeface="Arial" charset="0"/>
              </a:defRPr>
            </a:lvl8pPr>
            <a:lvl9pPr marL="3886200" indent="-228600" eaLnBrk="0" fontAlgn="base" hangingPunct="0">
              <a:spcBef>
                <a:spcPct val="50000"/>
              </a:spcBef>
              <a:spcAft>
                <a:spcPct val="0"/>
              </a:spcAft>
              <a:defRPr sz="1600">
                <a:solidFill>
                  <a:schemeClr val="tx1"/>
                </a:solidFill>
                <a:latin typeface="Arial" charset="0"/>
                <a:cs typeface="Arial" charset="0"/>
              </a:defRPr>
            </a:lvl9pPr>
          </a:lstStyle>
          <a:p>
            <a:pPr algn="just"/>
            <a:r>
              <a:rPr lang="fr-FR" sz="2000" b="1" dirty="0">
                <a:solidFill>
                  <a:srgbClr val="333399"/>
                </a:solidFill>
                <a:latin typeface="Calibri" pitchFamily="34" charset="0"/>
                <a:cs typeface="Calibri" pitchFamily="34" charset="0"/>
              </a:rPr>
              <a:t>Redéploiement sans limite entre régions d’un même programme subordonné à </a:t>
            </a:r>
            <a:r>
              <a:rPr lang="fr-FR" sz="2000" b="1" dirty="0" smtClean="0">
                <a:solidFill>
                  <a:srgbClr val="333399"/>
                </a:solidFill>
                <a:latin typeface="Calibri" pitchFamily="34" charset="0"/>
                <a:cs typeface="Calibri" pitchFamily="34" charset="0"/>
              </a:rPr>
              <a:t>    l</a:t>
            </a:r>
            <a:r>
              <a:rPr lang="fr-FR" sz="2000" b="1" dirty="0">
                <a:solidFill>
                  <a:srgbClr val="333399"/>
                </a:solidFill>
                <a:latin typeface="Calibri" pitchFamily="34" charset="0"/>
                <a:cs typeface="Calibri" pitchFamily="34" charset="0"/>
              </a:rPr>
              <a:t>’ accord préalable  du </a:t>
            </a:r>
            <a:r>
              <a:rPr lang="fr-FR" sz="2000" b="1" dirty="0" smtClean="0">
                <a:solidFill>
                  <a:srgbClr val="333399"/>
                </a:solidFill>
                <a:latin typeface="Calibri" pitchFamily="34" charset="0"/>
                <a:cs typeface="Calibri" pitchFamily="34" charset="0"/>
              </a:rPr>
              <a:t>MEF</a:t>
            </a:r>
            <a:endParaRPr lang="fr-FR" sz="2000" b="1" dirty="0">
              <a:solidFill>
                <a:srgbClr val="333399"/>
              </a:solidFill>
              <a:latin typeface="Calibri" pitchFamily="34" charset="0"/>
              <a:cs typeface="Calibri" pitchFamily="34" charset="0"/>
            </a:endParaRPr>
          </a:p>
        </p:txBody>
      </p:sp>
      <p:sp>
        <p:nvSpPr>
          <p:cNvPr id="47" name="Text Box 78"/>
          <p:cNvSpPr txBox="1">
            <a:spLocks noChangeArrowheads="1"/>
          </p:cNvSpPr>
          <p:nvPr/>
        </p:nvSpPr>
        <p:spPr bwMode="auto">
          <a:xfrm>
            <a:off x="5225235" y="5103346"/>
            <a:ext cx="3564817" cy="163121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381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eaLnBrk="0" fontAlgn="base" hangingPunct="0">
              <a:spcBef>
                <a:spcPct val="50000"/>
              </a:spcBef>
              <a:spcAft>
                <a:spcPct val="0"/>
              </a:spcAft>
              <a:defRPr sz="1600">
                <a:solidFill>
                  <a:schemeClr val="tx1"/>
                </a:solidFill>
                <a:latin typeface="Arial" charset="0"/>
                <a:cs typeface="Arial" charset="0"/>
              </a:defRPr>
            </a:lvl6pPr>
            <a:lvl7pPr marL="2971800" indent="-228600" eaLnBrk="0" fontAlgn="base" hangingPunct="0">
              <a:spcBef>
                <a:spcPct val="50000"/>
              </a:spcBef>
              <a:spcAft>
                <a:spcPct val="0"/>
              </a:spcAft>
              <a:defRPr sz="1600">
                <a:solidFill>
                  <a:schemeClr val="tx1"/>
                </a:solidFill>
                <a:latin typeface="Arial" charset="0"/>
                <a:cs typeface="Arial" charset="0"/>
              </a:defRPr>
            </a:lvl7pPr>
            <a:lvl8pPr marL="3429000" indent="-228600" eaLnBrk="0" fontAlgn="base" hangingPunct="0">
              <a:spcBef>
                <a:spcPct val="50000"/>
              </a:spcBef>
              <a:spcAft>
                <a:spcPct val="0"/>
              </a:spcAft>
              <a:defRPr sz="1600">
                <a:solidFill>
                  <a:schemeClr val="tx1"/>
                </a:solidFill>
                <a:latin typeface="Arial" charset="0"/>
                <a:cs typeface="Arial" charset="0"/>
              </a:defRPr>
            </a:lvl8pPr>
            <a:lvl9pPr marL="3886200" indent="-228600" eaLnBrk="0" fontAlgn="base" hangingPunct="0">
              <a:spcBef>
                <a:spcPct val="50000"/>
              </a:spcBef>
              <a:spcAft>
                <a:spcPct val="0"/>
              </a:spcAft>
              <a:defRPr sz="1600">
                <a:solidFill>
                  <a:schemeClr val="tx1"/>
                </a:solidFill>
                <a:latin typeface="Arial" charset="0"/>
                <a:cs typeface="Arial" charset="0"/>
              </a:defRPr>
            </a:lvl9pPr>
          </a:lstStyle>
          <a:p>
            <a:pPr algn="just"/>
            <a:endParaRPr lang="fr-FR" sz="2000" b="1" dirty="0" smtClean="0">
              <a:solidFill>
                <a:srgbClr val="333399"/>
              </a:solidFill>
              <a:latin typeface="Calibri" pitchFamily="34" charset="0"/>
              <a:cs typeface="Calibri" pitchFamily="34" charset="0"/>
            </a:endParaRPr>
          </a:p>
          <a:p>
            <a:pPr algn="just"/>
            <a:r>
              <a:rPr lang="fr-FR" sz="2000" b="1" dirty="0">
                <a:solidFill>
                  <a:srgbClr val="333399"/>
                </a:solidFill>
                <a:latin typeface="Calibri" pitchFamily="34" charset="0"/>
                <a:cs typeface="Calibri" pitchFamily="34" charset="0"/>
              </a:rPr>
              <a:t>Possibilité de redéploiement plafonné entre </a:t>
            </a:r>
            <a:r>
              <a:rPr lang="fr-FR" sz="2000" b="1" dirty="0" smtClean="0">
                <a:solidFill>
                  <a:srgbClr val="333399"/>
                </a:solidFill>
                <a:latin typeface="Calibri" pitchFamily="34" charset="0"/>
                <a:cs typeface="Calibri" pitchFamily="34" charset="0"/>
              </a:rPr>
              <a:t>programmes et avec l’accord préalable du MEF</a:t>
            </a:r>
            <a:endParaRPr lang="fr-FR" sz="2000" b="1" dirty="0">
              <a:solidFill>
                <a:srgbClr val="333399"/>
              </a:solidFill>
              <a:latin typeface="Calibri" pitchFamily="34" charset="0"/>
              <a:cs typeface="Calibri" pitchFamily="34" charset="0"/>
            </a:endParaRPr>
          </a:p>
          <a:p>
            <a:pPr algn="just"/>
            <a:endParaRPr lang="fr-FR" sz="2000" b="1" dirty="0">
              <a:solidFill>
                <a:srgbClr val="333399"/>
              </a:solidFill>
              <a:latin typeface="Calibri" pitchFamily="34" charset="0"/>
              <a:cs typeface="Calibri" pitchFamily="34" charset="0"/>
            </a:endParaRPr>
          </a:p>
        </p:txBody>
      </p:sp>
      <p:cxnSp>
        <p:nvCxnSpPr>
          <p:cNvPr id="48" name="Connecteur droit 47"/>
          <p:cNvCxnSpPr/>
          <p:nvPr/>
        </p:nvCxnSpPr>
        <p:spPr bwMode="auto">
          <a:xfrm>
            <a:off x="1721223" y="3421129"/>
            <a:ext cx="1614487" cy="0"/>
          </a:xfrm>
          <a:prstGeom prst="line">
            <a:avLst/>
          </a:prstGeom>
          <a:solidFill>
            <a:srgbClr val="F9E7F6"/>
          </a:solidFill>
          <a:ln w="9525" cap="flat" cmpd="sng" algn="ctr">
            <a:solidFill>
              <a:srgbClr val="696464"/>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49" name="Connecteur droit 48"/>
          <p:cNvCxnSpPr/>
          <p:nvPr/>
        </p:nvCxnSpPr>
        <p:spPr bwMode="auto">
          <a:xfrm>
            <a:off x="1810123" y="4939771"/>
            <a:ext cx="1614487" cy="0"/>
          </a:xfrm>
          <a:prstGeom prst="line">
            <a:avLst/>
          </a:prstGeom>
          <a:solidFill>
            <a:srgbClr val="F9E7F6"/>
          </a:solidFill>
          <a:ln w="9525" cap="flat" cmpd="sng" algn="ctr">
            <a:solidFill>
              <a:srgbClr val="696464"/>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50" name="Connecteur droit 49"/>
          <p:cNvCxnSpPr/>
          <p:nvPr/>
        </p:nvCxnSpPr>
        <p:spPr bwMode="auto">
          <a:xfrm flipV="1">
            <a:off x="5124639" y="1804133"/>
            <a:ext cx="0" cy="863030"/>
          </a:xfrm>
          <a:prstGeom prst="line">
            <a:avLst/>
          </a:prstGeom>
          <a:solidFill>
            <a:srgbClr val="F9E7F6"/>
          </a:solidFill>
          <a:ln w="25400" cap="flat" cmpd="sng" algn="ctr">
            <a:solidFill>
              <a:srgbClr val="696464"/>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51" name="Connecteur droit 50"/>
          <p:cNvCxnSpPr/>
          <p:nvPr/>
        </p:nvCxnSpPr>
        <p:spPr bwMode="auto">
          <a:xfrm flipH="1" flipV="1">
            <a:off x="5195160" y="5382547"/>
            <a:ext cx="12510" cy="721828"/>
          </a:xfrm>
          <a:prstGeom prst="line">
            <a:avLst/>
          </a:prstGeom>
          <a:solidFill>
            <a:srgbClr val="F9E7F6"/>
          </a:solidFill>
          <a:ln w="25400" cap="flat" cmpd="sng" algn="ctr">
            <a:solidFill>
              <a:srgbClr val="696464"/>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52" name="Connecteur droit 51"/>
          <p:cNvCxnSpPr/>
          <p:nvPr/>
        </p:nvCxnSpPr>
        <p:spPr bwMode="auto">
          <a:xfrm flipV="1">
            <a:off x="5166584" y="3704143"/>
            <a:ext cx="0" cy="863030"/>
          </a:xfrm>
          <a:prstGeom prst="line">
            <a:avLst/>
          </a:prstGeom>
          <a:solidFill>
            <a:srgbClr val="F9E7F6"/>
          </a:solidFill>
          <a:ln w="25400" cap="flat" cmpd="sng" algn="ctr">
            <a:solidFill>
              <a:srgbClr val="696464"/>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53" name="AutoShape 19"/>
          <p:cNvSpPr>
            <a:spLocks noChangeArrowheads="1"/>
          </p:cNvSpPr>
          <p:nvPr/>
        </p:nvSpPr>
        <p:spPr bwMode="auto">
          <a:xfrm rot="5400000">
            <a:off x="4362067" y="2092108"/>
            <a:ext cx="1295400" cy="229743"/>
          </a:xfrm>
          <a:prstGeom prst="triangle">
            <a:avLst>
              <a:gd name="adj" fmla="val 50000"/>
            </a:avLst>
          </a:prstGeom>
          <a:solidFill>
            <a:schemeClr val="tx2">
              <a:lumMod val="60000"/>
              <a:lumOff val="40000"/>
            </a:schemeClr>
          </a:solidFill>
          <a:ln>
            <a:noFill/>
          </a:ln>
          <a:effectLst/>
          <a:extLst/>
        </p:spPr>
        <p:txBody>
          <a:bodyPr anchor="ctr">
            <a:spAutoFit/>
          </a:bodyPr>
          <a:lstStyle>
            <a:defPPr>
              <a:defRPr lang="fr-FR"/>
            </a:defPPr>
            <a:lvl1pPr algn="l" rtl="0" eaLnBrk="0" fontAlgn="base" hangingPunct="0">
              <a:spcBef>
                <a:spcPct val="0"/>
              </a:spcBef>
              <a:spcAft>
                <a:spcPct val="0"/>
              </a:spcAft>
              <a:defRPr sz="1700" b="1" kern="1200">
                <a:solidFill>
                  <a:schemeClr val="tx1"/>
                </a:solidFill>
                <a:latin typeface="Arial" charset="0"/>
                <a:ea typeface="+mn-ea"/>
                <a:cs typeface="Arial" charset="0"/>
              </a:defRPr>
            </a:lvl1pPr>
            <a:lvl2pPr marL="457200" algn="l" rtl="0" eaLnBrk="0" fontAlgn="base" hangingPunct="0">
              <a:spcBef>
                <a:spcPct val="0"/>
              </a:spcBef>
              <a:spcAft>
                <a:spcPct val="0"/>
              </a:spcAft>
              <a:defRPr sz="1700" b="1" kern="1200">
                <a:solidFill>
                  <a:schemeClr val="tx1"/>
                </a:solidFill>
                <a:latin typeface="Arial" charset="0"/>
                <a:ea typeface="+mn-ea"/>
                <a:cs typeface="Arial" charset="0"/>
              </a:defRPr>
            </a:lvl2pPr>
            <a:lvl3pPr marL="914400" algn="l" rtl="0" eaLnBrk="0" fontAlgn="base" hangingPunct="0">
              <a:spcBef>
                <a:spcPct val="0"/>
              </a:spcBef>
              <a:spcAft>
                <a:spcPct val="0"/>
              </a:spcAft>
              <a:defRPr sz="1700" b="1" kern="1200">
                <a:solidFill>
                  <a:schemeClr val="tx1"/>
                </a:solidFill>
                <a:latin typeface="Arial" charset="0"/>
                <a:ea typeface="+mn-ea"/>
                <a:cs typeface="Arial" charset="0"/>
              </a:defRPr>
            </a:lvl3pPr>
            <a:lvl4pPr marL="1371600" algn="l" rtl="0" eaLnBrk="0" fontAlgn="base" hangingPunct="0">
              <a:spcBef>
                <a:spcPct val="0"/>
              </a:spcBef>
              <a:spcAft>
                <a:spcPct val="0"/>
              </a:spcAft>
              <a:defRPr sz="1700" b="1" kern="1200">
                <a:solidFill>
                  <a:schemeClr val="tx1"/>
                </a:solidFill>
                <a:latin typeface="Arial" charset="0"/>
                <a:ea typeface="+mn-ea"/>
                <a:cs typeface="Arial" charset="0"/>
              </a:defRPr>
            </a:lvl4pPr>
            <a:lvl5pPr marL="1828800" algn="l" rtl="0" eaLnBrk="0" fontAlgn="base" hangingPunct="0">
              <a:spcBef>
                <a:spcPct val="0"/>
              </a:spcBef>
              <a:spcAft>
                <a:spcPct val="0"/>
              </a:spcAft>
              <a:defRPr sz="1700" b="1" kern="1200">
                <a:solidFill>
                  <a:schemeClr val="tx1"/>
                </a:solidFill>
                <a:latin typeface="Arial" charset="0"/>
                <a:ea typeface="+mn-ea"/>
                <a:cs typeface="Arial" charset="0"/>
              </a:defRPr>
            </a:lvl5pPr>
            <a:lvl6pPr marL="2286000" algn="l" defTabSz="914400" rtl="0" eaLnBrk="1" latinLnBrk="0" hangingPunct="1">
              <a:defRPr sz="1700" b="1" kern="1200">
                <a:solidFill>
                  <a:schemeClr val="tx1"/>
                </a:solidFill>
                <a:latin typeface="Arial" charset="0"/>
                <a:ea typeface="+mn-ea"/>
                <a:cs typeface="Arial" charset="0"/>
              </a:defRPr>
            </a:lvl6pPr>
            <a:lvl7pPr marL="2743200" algn="l" defTabSz="914400" rtl="0" eaLnBrk="1" latinLnBrk="0" hangingPunct="1">
              <a:defRPr sz="1700" b="1" kern="1200">
                <a:solidFill>
                  <a:schemeClr val="tx1"/>
                </a:solidFill>
                <a:latin typeface="Arial" charset="0"/>
                <a:ea typeface="+mn-ea"/>
                <a:cs typeface="Arial" charset="0"/>
              </a:defRPr>
            </a:lvl7pPr>
            <a:lvl8pPr marL="3200400" algn="l" defTabSz="914400" rtl="0" eaLnBrk="1" latinLnBrk="0" hangingPunct="1">
              <a:defRPr sz="1700" b="1" kern="1200">
                <a:solidFill>
                  <a:schemeClr val="tx1"/>
                </a:solidFill>
                <a:latin typeface="Arial" charset="0"/>
                <a:ea typeface="+mn-ea"/>
                <a:cs typeface="Arial" charset="0"/>
              </a:defRPr>
            </a:lvl8pPr>
            <a:lvl9pPr marL="3657600" algn="l" defTabSz="914400" rtl="0" eaLnBrk="1" latinLnBrk="0" hangingPunct="1">
              <a:defRPr sz="1700" b="1" kern="1200">
                <a:solidFill>
                  <a:schemeClr val="tx1"/>
                </a:solidFill>
                <a:latin typeface="Arial" charset="0"/>
                <a:ea typeface="+mn-ea"/>
                <a:cs typeface="Arial" charset="0"/>
              </a:defRPr>
            </a:lvl9pPr>
          </a:lstStyle>
          <a:p>
            <a:pPr>
              <a:defRPr/>
            </a:pPr>
            <a:endParaRPr lang="fr-FR">
              <a:solidFill>
                <a:srgbClr val="000000"/>
              </a:solidFill>
            </a:endParaRPr>
          </a:p>
        </p:txBody>
      </p:sp>
      <p:sp>
        <p:nvSpPr>
          <p:cNvPr id="54" name="AutoShape 19"/>
          <p:cNvSpPr>
            <a:spLocks noChangeArrowheads="1"/>
          </p:cNvSpPr>
          <p:nvPr/>
        </p:nvSpPr>
        <p:spPr bwMode="auto">
          <a:xfrm rot="5400000">
            <a:off x="4399594" y="4034580"/>
            <a:ext cx="1295400" cy="229743"/>
          </a:xfrm>
          <a:prstGeom prst="triangle">
            <a:avLst>
              <a:gd name="adj" fmla="val 50000"/>
            </a:avLst>
          </a:prstGeom>
          <a:solidFill>
            <a:schemeClr val="tx2">
              <a:lumMod val="60000"/>
              <a:lumOff val="40000"/>
            </a:schemeClr>
          </a:solidFill>
          <a:ln>
            <a:noFill/>
          </a:ln>
          <a:effectLst/>
          <a:extLst/>
        </p:spPr>
        <p:txBody>
          <a:bodyPr anchor="ctr">
            <a:spAutoFit/>
          </a:bodyPr>
          <a:lstStyle>
            <a:defPPr>
              <a:defRPr lang="fr-FR"/>
            </a:defPPr>
            <a:lvl1pPr algn="l" rtl="0" eaLnBrk="0" fontAlgn="base" hangingPunct="0">
              <a:spcBef>
                <a:spcPct val="0"/>
              </a:spcBef>
              <a:spcAft>
                <a:spcPct val="0"/>
              </a:spcAft>
              <a:defRPr sz="1700" b="1" kern="1200">
                <a:solidFill>
                  <a:schemeClr val="tx1"/>
                </a:solidFill>
                <a:latin typeface="Arial" charset="0"/>
                <a:ea typeface="+mn-ea"/>
                <a:cs typeface="Arial" charset="0"/>
              </a:defRPr>
            </a:lvl1pPr>
            <a:lvl2pPr marL="457200" algn="l" rtl="0" eaLnBrk="0" fontAlgn="base" hangingPunct="0">
              <a:spcBef>
                <a:spcPct val="0"/>
              </a:spcBef>
              <a:spcAft>
                <a:spcPct val="0"/>
              </a:spcAft>
              <a:defRPr sz="1700" b="1" kern="1200">
                <a:solidFill>
                  <a:schemeClr val="tx1"/>
                </a:solidFill>
                <a:latin typeface="Arial" charset="0"/>
                <a:ea typeface="+mn-ea"/>
                <a:cs typeface="Arial" charset="0"/>
              </a:defRPr>
            </a:lvl2pPr>
            <a:lvl3pPr marL="914400" algn="l" rtl="0" eaLnBrk="0" fontAlgn="base" hangingPunct="0">
              <a:spcBef>
                <a:spcPct val="0"/>
              </a:spcBef>
              <a:spcAft>
                <a:spcPct val="0"/>
              </a:spcAft>
              <a:defRPr sz="1700" b="1" kern="1200">
                <a:solidFill>
                  <a:schemeClr val="tx1"/>
                </a:solidFill>
                <a:latin typeface="Arial" charset="0"/>
                <a:ea typeface="+mn-ea"/>
                <a:cs typeface="Arial" charset="0"/>
              </a:defRPr>
            </a:lvl3pPr>
            <a:lvl4pPr marL="1371600" algn="l" rtl="0" eaLnBrk="0" fontAlgn="base" hangingPunct="0">
              <a:spcBef>
                <a:spcPct val="0"/>
              </a:spcBef>
              <a:spcAft>
                <a:spcPct val="0"/>
              </a:spcAft>
              <a:defRPr sz="1700" b="1" kern="1200">
                <a:solidFill>
                  <a:schemeClr val="tx1"/>
                </a:solidFill>
                <a:latin typeface="Arial" charset="0"/>
                <a:ea typeface="+mn-ea"/>
                <a:cs typeface="Arial" charset="0"/>
              </a:defRPr>
            </a:lvl4pPr>
            <a:lvl5pPr marL="1828800" algn="l" rtl="0" eaLnBrk="0" fontAlgn="base" hangingPunct="0">
              <a:spcBef>
                <a:spcPct val="0"/>
              </a:spcBef>
              <a:spcAft>
                <a:spcPct val="0"/>
              </a:spcAft>
              <a:defRPr sz="1700" b="1" kern="1200">
                <a:solidFill>
                  <a:schemeClr val="tx1"/>
                </a:solidFill>
                <a:latin typeface="Arial" charset="0"/>
                <a:ea typeface="+mn-ea"/>
                <a:cs typeface="Arial" charset="0"/>
              </a:defRPr>
            </a:lvl5pPr>
            <a:lvl6pPr marL="2286000" algn="l" defTabSz="914400" rtl="0" eaLnBrk="1" latinLnBrk="0" hangingPunct="1">
              <a:defRPr sz="1700" b="1" kern="1200">
                <a:solidFill>
                  <a:schemeClr val="tx1"/>
                </a:solidFill>
                <a:latin typeface="Arial" charset="0"/>
                <a:ea typeface="+mn-ea"/>
                <a:cs typeface="Arial" charset="0"/>
              </a:defRPr>
            </a:lvl6pPr>
            <a:lvl7pPr marL="2743200" algn="l" defTabSz="914400" rtl="0" eaLnBrk="1" latinLnBrk="0" hangingPunct="1">
              <a:defRPr sz="1700" b="1" kern="1200">
                <a:solidFill>
                  <a:schemeClr val="tx1"/>
                </a:solidFill>
                <a:latin typeface="Arial" charset="0"/>
                <a:ea typeface="+mn-ea"/>
                <a:cs typeface="Arial" charset="0"/>
              </a:defRPr>
            </a:lvl7pPr>
            <a:lvl8pPr marL="3200400" algn="l" defTabSz="914400" rtl="0" eaLnBrk="1" latinLnBrk="0" hangingPunct="1">
              <a:defRPr sz="1700" b="1" kern="1200">
                <a:solidFill>
                  <a:schemeClr val="tx1"/>
                </a:solidFill>
                <a:latin typeface="Arial" charset="0"/>
                <a:ea typeface="+mn-ea"/>
                <a:cs typeface="Arial" charset="0"/>
              </a:defRPr>
            </a:lvl8pPr>
            <a:lvl9pPr marL="3657600" algn="l" defTabSz="914400" rtl="0" eaLnBrk="1" latinLnBrk="0" hangingPunct="1">
              <a:defRPr sz="1700" b="1" kern="1200">
                <a:solidFill>
                  <a:schemeClr val="tx1"/>
                </a:solidFill>
                <a:latin typeface="Arial" charset="0"/>
                <a:ea typeface="+mn-ea"/>
                <a:cs typeface="Arial" charset="0"/>
              </a:defRPr>
            </a:lvl9pPr>
          </a:lstStyle>
          <a:p>
            <a:pPr>
              <a:defRPr/>
            </a:pPr>
            <a:endParaRPr lang="fr-FR">
              <a:solidFill>
                <a:srgbClr val="000000"/>
              </a:solidFill>
            </a:endParaRPr>
          </a:p>
        </p:txBody>
      </p:sp>
      <p:sp>
        <p:nvSpPr>
          <p:cNvPr id="55" name="AutoShape 19"/>
          <p:cNvSpPr>
            <a:spLocks noChangeArrowheads="1"/>
          </p:cNvSpPr>
          <p:nvPr/>
        </p:nvSpPr>
        <p:spPr bwMode="auto">
          <a:xfrm rot="5400000">
            <a:off x="4483208" y="5615276"/>
            <a:ext cx="1134305" cy="253783"/>
          </a:xfrm>
          <a:prstGeom prst="triangle">
            <a:avLst>
              <a:gd name="adj" fmla="val 50000"/>
            </a:avLst>
          </a:prstGeom>
          <a:solidFill>
            <a:schemeClr val="tx2">
              <a:lumMod val="60000"/>
              <a:lumOff val="40000"/>
            </a:schemeClr>
          </a:solidFill>
          <a:ln>
            <a:noFill/>
          </a:ln>
          <a:effectLst/>
          <a:extLst/>
        </p:spPr>
        <p:txBody>
          <a:bodyPr wrap="square" anchor="ctr">
            <a:spAutoFit/>
          </a:bodyPr>
          <a:lstStyle>
            <a:defPPr>
              <a:defRPr lang="fr-FR"/>
            </a:defPPr>
            <a:lvl1pPr algn="l" rtl="0" eaLnBrk="0" fontAlgn="base" hangingPunct="0">
              <a:spcBef>
                <a:spcPct val="0"/>
              </a:spcBef>
              <a:spcAft>
                <a:spcPct val="0"/>
              </a:spcAft>
              <a:defRPr sz="1700" b="1" kern="1200">
                <a:solidFill>
                  <a:schemeClr val="tx1"/>
                </a:solidFill>
                <a:latin typeface="Arial" charset="0"/>
                <a:ea typeface="+mn-ea"/>
                <a:cs typeface="Arial" charset="0"/>
              </a:defRPr>
            </a:lvl1pPr>
            <a:lvl2pPr marL="457200" algn="l" rtl="0" eaLnBrk="0" fontAlgn="base" hangingPunct="0">
              <a:spcBef>
                <a:spcPct val="0"/>
              </a:spcBef>
              <a:spcAft>
                <a:spcPct val="0"/>
              </a:spcAft>
              <a:defRPr sz="1700" b="1" kern="1200">
                <a:solidFill>
                  <a:schemeClr val="tx1"/>
                </a:solidFill>
                <a:latin typeface="Arial" charset="0"/>
                <a:ea typeface="+mn-ea"/>
                <a:cs typeface="Arial" charset="0"/>
              </a:defRPr>
            </a:lvl2pPr>
            <a:lvl3pPr marL="914400" algn="l" rtl="0" eaLnBrk="0" fontAlgn="base" hangingPunct="0">
              <a:spcBef>
                <a:spcPct val="0"/>
              </a:spcBef>
              <a:spcAft>
                <a:spcPct val="0"/>
              </a:spcAft>
              <a:defRPr sz="1700" b="1" kern="1200">
                <a:solidFill>
                  <a:schemeClr val="tx1"/>
                </a:solidFill>
                <a:latin typeface="Arial" charset="0"/>
                <a:ea typeface="+mn-ea"/>
                <a:cs typeface="Arial" charset="0"/>
              </a:defRPr>
            </a:lvl3pPr>
            <a:lvl4pPr marL="1371600" algn="l" rtl="0" eaLnBrk="0" fontAlgn="base" hangingPunct="0">
              <a:spcBef>
                <a:spcPct val="0"/>
              </a:spcBef>
              <a:spcAft>
                <a:spcPct val="0"/>
              </a:spcAft>
              <a:defRPr sz="1700" b="1" kern="1200">
                <a:solidFill>
                  <a:schemeClr val="tx1"/>
                </a:solidFill>
                <a:latin typeface="Arial" charset="0"/>
                <a:ea typeface="+mn-ea"/>
                <a:cs typeface="Arial" charset="0"/>
              </a:defRPr>
            </a:lvl4pPr>
            <a:lvl5pPr marL="1828800" algn="l" rtl="0" eaLnBrk="0" fontAlgn="base" hangingPunct="0">
              <a:spcBef>
                <a:spcPct val="0"/>
              </a:spcBef>
              <a:spcAft>
                <a:spcPct val="0"/>
              </a:spcAft>
              <a:defRPr sz="1700" b="1" kern="1200">
                <a:solidFill>
                  <a:schemeClr val="tx1"/>
                </a:solidFill>
                <a:latin typeface="Arial" charset="0"/>
                <a:ea typeface="+mn-ea"/>
                <a:cs typeface="Arial" charset="0"/>
              </a:defRPr>
            </a:lvl5pPr>
            <a:lvl6pPr marL="2286000" algn="l" defTabSz="914400" rtl="0" eaLnBrk="1" latinLnBrk="0" hangingPunct="1">
              <a:defRPr sz="1700" b="1" kern="1200">
                <a:solidFill>
                  <a:schemeClr val="tx1"/>
                </a:solidFill>
                <a:latin typeface="Arial" charset="0"/>
                <a:ea typeface="+mn-ea"/>
                <a:cs typeface="Arial" charset="0"/>
              </a:defRPr>
            </a:lvl6pPr>
            <a:lvl7pPr marL="2743200" algn="l" defTabSz="914400" rtl="0" eaLnBrk="1" latinLnBrk="0" hangingPunct="1">
              <a:defRPr sz="1700" b="1" kern="1200">
                <a:solidFill>
                  <a:schemeClr val="tx1"/>
                </a:solidFill>
                <a:latin typeface="Arial" charset="0"/>
                <a:ea typeface="+mn-ea"/>
                <a:cs typeface="Arial" charset="0"/>
              </a:defRPr>
            </a:lvl7pPr>
            <a:lvl8pPr marL="3200400" algn="l" defTabSz="914400" rtl="0" eaLnBrk="1" latinLnBrk="0" hangingPunct="1">
              <a:defRPr sz="1700" b="1" kern="1200">
                <a:solidFill>
                  <a:schemeClr val="tx1"/>
                </a:solidFill>
                <a:latin typeface="Arial" charset="0"/>
                <a:ea typeface="+mn-ea"/>
                <a:cs typeface="Arial" charset="0"/>
              </a:defRPr>
            </a:lvl8pPr>
            <a:lvl9pPr marL="3657600" algn="l" defTabSz="914400" rtl="0" eaLnBrk="1" latinLnBrk="0" hangingPunct="1">
              <a:defRPr sz="1700" b="1" kern="1200">
                <a:solidFill>
                  <a:schemeClr val="tx1"/>
                </a:solidFill>
                <a:latin typeface="Arial" charset="0"/>
                <a:ea typeface="+mn-ea"/>
                <a:cs typeface="Arial" charset="0"/>
              </a:defRPr>
            </a:lvl9pPr>
          </a:lstStyle>
          <a:p>
            <a:pPr>
              <a:defRPr/>
            </a:pPr>
            <a:endParaRPr lang="fr-FR">
              <a:solidFill>
                <a:srgbClr val="000000"/>
              </a:solidFill>
            </a:endParaRPr>
          </a:p>
        </p:txBody>
      </p:sp>
      <p:sp>
        <p:nvSpPr>
          <p:cNvPr id="56" name="ZoneTexte 55"/>
          <p:cNvSpPr txBox="1"/>
          <p:nvPr/>
        </p:nvSpPr>
        <p:spPr>
          <a:xfrm>
            <a:off x="179512" y="188640"/>
            <a:ext cx="8856984" cy="446276"/>
          </a:xfrm>
          <a:prstGeom prst="rect">
            <a:avLst/>
          </a:prstGeom>
          <a:solidFill>
            <a:schemeClr val="bg1">
              <a:lumMod val="75000"/>
            </a:schemeClr>
          </a:solidFill>
          <a:ln w="12700">
            <a:solidFill>
              <a:schemeClr val="tx1"/>
            </a:solidFill>
          </a:ln>
        </p:spPr>
        <p:txBody>
          <a:bodyPr wrap="square" rtlCol="0">
            <a:spAutoFit/>
          </a:bodyPr>
          <a:lstStyle/>
          <a:p>
            <a:pPr algn="ctr"/>
            <a:r>
              <a:rPr lang="fr-FR" sz="2300" b="1" dirty="0" smtClean="0">
                <a:solidFill>
                  <a:prstClr val="black"/>
                </a:solidFill>
                <a:latin typeface="Arial Narrow" pitchFamily="34" charset="0"/>
              </a:rPr>
              <a:t>Configuration préconisée par le P.LOF  et nouvelles souplesse de gestion </a:t>
            </a:r>
            <a:endParaRPr lang="fr-FR" sz="2300" b="1" dirty="0">
              <a:solidFill>
                <a:prstClr val="black"/>
              </a:solidFill>
              <a:latin typeface="Arial Narrow" pitchFamily="34" charset="0"/>
            </a:endParaRPr>
          </a:p>
        </p:txBody>
      </p:sp>
      <p:sp>
        <p:nvSpPr>
          <p:cNvPr id="3" name="Espace réservé du pied de page 2"/>
          <p:cNvSpPr>
            <a:spLocks noGrp="1"/>
          </p:cNvSpPr>
          <p:nvPr>
            <p:ph type="ftr" sz="quarter" idx="11"/>
          </p:nvPr>
        </p:nvSpPr>
        <p:spPr/>
        <p:txBody>
          <a:bodyPr/>
          <a:lstStyle/>
          <a:p>
            <a:r>
              <a:rPr lang="en-US" smtClean="0"/>
              <a:t>www.tifawt.com - 2019- </a:t>
            </a:r>
            <a:endParaRPr lang="fr-FR"/>
          </a:p>
        </p:txBody>
      </p:sp>
    </p:spTree>
    <p:extLst>
      <p:ext uri="{BB962C8B-B14F-4D97-AF65-F5344CB8AC3E}">
        <p14:creationId xmlns:p14="http://schemas.microsoft.com/office/powerpoint/2010/main" xmlns="" val="620731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714356"/>
            <a:ext cx="8643998" cy="578344"/>
          </a:xfrm>
        </p:spPr>
        <p:txBody>
          <a:bodyPr>
            <a:normAutofit fontScale="90000"/>
          </a:bodyPr>
          <a:lstStyle/>
          <a:p>
            <a:pPr algn="ctr"/>
            <a:r>
              <a:rPr lang="fr-FR" sz="3200" b="1" dirty="0">
                <a:solidFill>
                  <a:schemeClr val="bg2">
                    <a:lumMod val="10000"/>
                  </a:schemeClr>
                </a:solidFill>
                <a:effectLst/>
              </a:rPr>
              <a:t>AXE 2 : Renforcement </a:t>
            </a:r>
            <a:r>
              <a:rPr lang="fr-FR" sz="3200" b="1" dirty="0" smtClean="0">
                <a:solidFill>
                  <a:schemeClr val="bg2">
                    <a:lumMod val="10000"/>
                  </a:schemeClr>
                </a:solidFill>
                <a:effectLst/>
              </a:rPr>
              <a:t> des  </a:t>
            </a:r>
            <a:r>
              <a:rPr lang="fr-FR" sz="3200" b="1" dirty="0">
                <a:solidFill>
                  <a:schemeClr val="bg2">
                    <a:lumMod val="10000"/>
                  </a:schemeClr>
                </a:solidFill>
                <a:effectLst/>
              </a:rPr>
              <a:t>principes </a:t>
            </a:r>
            <a:r>
              <a:rPr lang="fr-FR" sz="3200" b="1" dirty="0" smtClean="0">
                <a:solidFill>
                  <a:schemeClr val="bg2">
                    <a:lumMod val="10000"/>
                  </a:schemeClr>
                </a:solidFill>
                <a:effectLst/>
              </a:rPr>
              <a:t/>
            </a:r>
            <a:br>
              <a:rPr lang="fr-FR" sz="3200" b="1" dirty="0" smtClean="0">
                <a:solidFill>
                  <a:schemeClr val="bg2">
                    <a:lumMod val="10000"/>
                  </a:schemeClr>
                </a:solidFill>
                <a:effectLst/>
              </a:rPr>
            </a:br>
            <a:r>
              <a:rPr lang="fr-FR" sz="3200" b="1" dirty="0" smtClean="0">
                <a:solidFill>
                  <a:schemeClr val="bg2">
                    <a:lumMod val="10000"/>
                  </a:schemeClr>
                </a:solidFill>
                <a:effectLst/>
              </a:rPr>
              <a:t>et  règles  financiers</a:t>
            </a:r>
            <a:endParaRPr lang="fr-FR" sz="3200" dirty="0">
              <a:solidFill>
                <a:schemeClr val="bg2">
                  <a:lumMod val="10000"/>
                </a:schemeClr>
              </a:solidFill>
              <a:effectLst/>
            </a:endParaRPr>
          </a:p>
        </p:txBody>
      </p:sp>
      <p:sp>
        <p:nvSpPr>
          <p:cNvPr id="3" name="Espace réservé du contenu 2"/>
          <p:cNvSpPr>
            <a:spLocks noGrp="1"/>
          </p:cNvSpPr>
          <p:nvPr>
            <p:ph idx="1"/>
          </p:nvPr>
        </p:nvSpPr>
        <p:spPr>
          <a:xfrm>
            <a:off x="357158" y="1357298"/>
            <a:ext cx="8572560" cy="4751388"/>
          </a:xfrm>
        </p:spPr>
        <p:txBody>
          <a:bodyPr>
            <a:noAutofit/>
          </a:bodyPr>
          <a:lstStyle/>
          <a:p>
            <a:pPr marL="68580" indent="0" algn="just">
              <a:buNone/>
            </a:pPr>
            <a:endParaRPr lang="fr-FR" sz="2400" dirty="0"/>
          </a:p>
          <a:p>
            <a:pPr algn="just"/>
            <a:r>
              <a:rPr lang="fr-FR" sz="2400" b="1" dirty="0">
                <a:solidFill>
                  <a:srgbClr val="FF0000"/>
                </a:solidFill>
              </a:rPr>
              <a:t>Adoption du caractère limitatif des crédits comme principe général y compris pour les dépenses du personnel </a:t>
            </a:r>
            <a:r>
              <a:rPr lang="fr-FR" sz="2400" b="1" dirty="0"/>
              <a:t>: </a:t>
            </a:r>
            <a:r>
              <a:rPr lang="fr-FR" sz="2400" b="1" dirty="0">
                <a:solidFill>
                  <a:schemeClr val="tx1"/>
                </a:solidFill>
              </a:rPr>
              <a:t>Responsabilisation des gestionnaires dans la prévision des crédits du personnel. </a:t>
            </a:r>
          </a:p>
          <a:p>
            <a:pPr algn="just"/>
            <a:endParaRPr lang="fr-FR" sz="2400" b="1" dirty="0" smtClean="0"/>
          </a:p>
          <a:p>
            <a:pPr algn="just"/>
            <a:r>
              <a:rPr lang="fr-FR" sz="2400" b="1" dirty="0" smtClean="0">
                <a:solidFill>
                  <a:srgbClr val="FF0000"/>
                </a:solidFill>
              </a:rPr>
              <a:t>Interdiction </a:t>
            </a:r>
            <a:r>
              <a:rPr lang="fr-FR" sz="2400" b="1" dirty="0">
                <a:solidFill>
                  <a:srgbClr val="FF0000"/>
                </a:solidFill>
              </a:rPr>
              <a:t>d’inscrire les dépenses de fonctionnement dans le budget d’investissement</a:t>
            </a:r>
            <a:r>
              <a:rPr lang="fr-FR" sz="2400" b="1" dirty="0"/>
              <a:t>: </a:t>
            </a:r>
            <a:r>
              <a:rPr lang="fr-FR" sz="2400" b="1" dirty="0">
                <a:solidFill>
                  <a:schemeClr val="tx1"/>
                </a:solidFill>
              </a:rPr>
              <a:t>une plus grande lisibilité budgétaire. </a:t>
            </a:r>
          </a:p>
          <a:p>
            <a:pPr algn="just"/>
            <a:endParaRPr lang="fr-FR" sz="2400" b="1" dirty="0" smtClean="0"/>
          </a:p>
          <a:p>
            <a:pPr algn="just"/>
            <a:r>
              <a:rPr lang="fr-FR" sz="2400" b="1" dirty="0" smtClean="0">
                <a:solidFill>
                  <a:srgbClr val="FF0000"/>
                </a:solidFill>
              </a:rPr>
              <a:t>Utilisation </a:t>
            </a:r>
            <a:r>
              <a:rPr lang="fr-FR" sz="2400" b="1" dirty="0">
                <a:solidFill>
                  <a:srgbClr val="FF0000"/>
                </a:solidFill>
              </a:rPr>
              <a:t>exclusive de la dette pour financer l’Investissement. </a:t>
            </a:r>
            <a:endParaRPr lang="fr-FR" sz="2400" dirty="0">
              <a:solidFill>
                <a:srgbClr val="FF0000"/>
              </a:solidFill>
            </a:endParaRPr>
          </a:p>
        </p:txBody>
      </p:sp>
      <p:sp>
        <p:nvSpPr>
          <p:cNvPr id="4" name="Espace réservé du pied de page 3"/>
          <p:cNvSpPr>
            <a:spLocks noGrp="1"/>
          </p:cNvSpPr>
          <p:nvPr>
            <p:ph type="ftr" sz="quarter" idx="11"/>
          </p:nvPr>
        </p:nvSpPr>
        <p:spPr>
          <a:xfrm>
            <a:off x="214282" y="6492875"/>
            <a:ext cx="5638808" cy="365125"/>
          </a:xfrm>
        </p:spPr>
        <p:txBody>
          <a:bodyPr/>
          <a:lstStyle/>
          <a:p>
            <a:r>
              <a:rPr lang="en-US" smtClean="0"/>
              <a:t>www.tifawt.com - 2019- </a:t>
            </a:r>
            <a:endParaRPr lang="fr-FR" dirty="0"/>
          </a:p>
        </p:txBody>
      </p:sp>
    </p:spTree>
    <p:extLst>
      <p:ext uri="{BB962C8B-B14F-4D97-AF65-F5344CB8AC3E}">
        <p14:creationId xmlns="" xmlns:p14="http://schemas.microsoft.com/office/powerpoint/2010/main" val="4015913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14290"/>
            <a:ext cx="3888432" cy="673144"/>
          </a:xfrm>
          <a:solidFill>
            <a:srgbClr val="FFFF00"/>
          </a:solidFill>
          <a:ln w="28575">
            <a:solidFill>
              <a:schemeClr val="tx1"/>
            </a:solidFill>
            <a:prstDash val="sysDash"/>
          </a:ln>
        </p:spPr>
        <p:txBody>
          <a:bodyPr>
            <a:normAutofit/>
          </a:bodyPr>
          <a:lstStyle/>
          <a:p>
            <a:pPr algn="ctr"/>
            <a:r>
              <a:rPr lang="fr-FR" sz="3600" b="1" dirty="0" smtClean="0">
                <a:solidFill>
                  <a:schemeClr val="tx1"/>
                </a:solidFill>
              </a:rPr>
              <a:t>A RETENIR !!!!!!!!</a:t>
            </a:r>
            <a:endParaRPr lang="fr-FR" sz="3600" b="1" dirty="0">
              <a:solidFill>
                <a:schemeClr val="tx1"/>
              </a:solidFill>
            </a:endParaRPr>
          </a:p>
        </p:txBody>
      </p:sp>
      <p:sp>
        <p:nvSpPr>
          <p:cNvPr id="3" name="Espace réservé du contenu 2"/>
          <p:cNvSpPr>
            <a:spLocks noGrp="1"/>
          </p:cNvSpPr>
          <p:nvPr>
            <p:ph idx="1"/>
          </p:nvPr>
        </p:nvSpPr>
        <p:spPr>
          <a:xfrm>
            <a:off x="285720" y="1142984"/>
            <a:ext cx="8429684" cy="4680520"/>
          </a:xfrm>
        </p:spPr>
        <p:txBody>
          <a:bodyPr>
            <a:normAutofit fontScale="92500" lnSpcReduction="20000"/>
          </a:bodyPr>
          <a:lstStyle/>
          <a:p>
            <a:pPr marL="68580" indent="0" algn="ctr">
              <a:buNone/>
            </a:pPr>
            <a:r>
              <a:rPr lang="fr-FR" b="1" dirty="0" smtClean="0">
                <a:solidFill>
                  <a:srgbClr val="FF0000"/>
                </a:solidFill>
              </a:rPr>
              <a:t>Caractère </a:t>
            </a:r>
            <a:r>
              <a:rPr lang="fr-FR" b="1" dirty="0">
                <a:solidFill>
                  <a:srgbClr val="FF0000"/>
                </a:solidFill>
              </a:rPr>
              <a:t>limitatif des </a:t>
            </a:r>
            <a:r>
              <a:rPr lang="fr-FR" b="1" dirty="0" smtClean="0">
                <a:solidFill>
                  <a:srgbClr val="FF0000"/>
                </a:solidFill>
              </a:rPr>
              <a:t>crédits ou Caractère limitatif de la dépense :  </a:t>
            </a:r>
          </a:p>
          <a:p>
            <a:pPr marL="68580" indent="0" algn="ctr">
              <a:buNone/>
            </a:pPr>
            <a:endParaRPr lang="fr-FR" b="1" dirty="0" smtClean="0">
              <a:solidFill>
                <a:srgbClr val="FF0000"/>
              </a:solidFill>
            </a:endParaRPr>
          </a:p>
          <a:p>
            <a:pPr algn="just"/>
            <a:r>
              <a:rPr lang="fr-FR" b="1" dirty="0" smtClean="0">
                <a:solidFill>
                  <a:srgbClr val="FF0000"/>
                </a:solidFill>
              </a:rPr>
              <a:t>Aspect technique : </a:t>
            </a:r>
            <a:r>
              <a:rPr lang="fr-FR" b="1" dirty="0" smtClean="0">
                <a:solidFill>
                  <a:schemeClr val="tx1"/>
                </a:solidFill>
              </a:rPr>
              <a:t>signifie que le montant du crédit constitue la limité supérieure qui en principe ne peut être dépassé. Mais il n’est pas nécessaire d’atteindre cette limite </a:t>
            </a:r>
          </a:p>
          <a:p>
            <a:pPr algn="just"/>
            <a:endParaRPr lang="fr-FR" b="1" dirty="0" smtClean="0">
              <a:solidFill>
                <a:schemeClr val="tx1"/>
              </a:solidFill>
            </a:endParaRPr>
          </a:p>
          <a:p>
            <a:pPr algn="just"/>
            <a:r>
              <a:rPr lang="fr-FR" b="1" dirty="0" smtClean="0">
                <a:solidFill>
                  <a:srgbClr val="FF0000"/>
                </a:solidFill>
              </a:rPr>
              <a:t>Aspect politique : </a:t>
            </a:r>
            <a:r>
              <a:rPr lang="fr-FR" b="1" dirty="0" smtClean="0">
                <a:solidFill>
                  <a:schemeClr val="tx1"/>
                </a:solidFill>
              </a:rPr>
              <a:t>permet de donner tout sons sens à l’autorisation parlementaire. En effet, si le gouvernement pouvait dépasser sans formalité le montant des crédits, le budget ne serait pas une autorisation mais seulement une prévision </a:t>
            </a:r>
          </a:p>
        </p:txBody>
      </p:sp>
      <p:sp>
        <p:nvSpPr>
          <p:cNvPr id="4" name="Espace réservé du pied de page 3"/>
          <p:cNvSpPr>
            <a:spLocks noGrp="1"/>
          </p:cNvSpPr>
          <p:nvPr>
            <p:ph type="ftr" sz="quarter" idx="11"/>
          </p:nvPr>
        </p:nvSpPr>
        <p:spPr>
          <a:xfrm>
            <a:off x="285720" y="6286520"/>
            <a:ext cx="5853122" cy="365125"/>
          </a:xfrm>
        </p:spPr>
        <p:txBody>
          <a:bodyPr/>
          <a:lstStyle/>
          <a:p>
            <a:r>
              <a:rPr lang="en-US" smtClean="0"/>
              <a:t>www.tifawt.com - 2019- </a:t>
            </a:r>
            <a:endParaRPr lang="fr-FR" dirty="0"/>
          </a:p>
        </p:txBody>
      </p:sp>
    </p:spTree>
    <p:extLst>
      <p:ext uri="{BB962C8B-B14F-4D97-AF65-F5344CB8AC3E}">
        <p14:creationId xmlns="" xmlns:p14="http://schemas.microsoft.com/office/powerpoint/2010/main" val="310025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42910" y="428604"/>
            <a:ext cx="7992888" cy="5328592"/>
          </a:xfrm>
        </p:spPr>
        <p:txBody>
          <a:bodyPr>
            <a:normAutofit fontScale="92500" lnSpcReduction="20000"/>
          </a:bodyPr>
          <a:lstStyle/>
          <a:p>
            <a:pPr algn="just"/>
            <a:r>
              <a:rPr lang="fr-FR" b="1" dirty="0">
                <a:solidFill>
                  <a:srgbClr val="FF0000"/>
                </a:solidFill>
              </a:rPr>
              <a:t>Maitrise des crédits d’investissement reportés </a:t>
            </a:r>
            <a:r>
              <a:rPr lang="fr-FR" b="1" dirty="0"/>
              <a:t>: </a:t>
            </a:r>
            <a:r>
              <a:rPr lang="fr-FR" b="1" dirty="0">
                <a:solidFill>
                  <a:schemeClr val="tx1">
                    <a:lumMod val="75000"/>
                  </a:schemeClr>
                </a:solidFill>
              </a:rPr>
              <a:t>Les crédits de report sont plafonnés à </a:t>
            </a:r>
            <a:r>
              <a:rPr lang="fr-FR" b="1" dirty="0">
                <a:solidFill>
                  <a:srgbClr val="FF0000"/>
                </a:solidFill>
              </a:rPr>
              <a:t>30 %</a:t>
            </a:r>
            <a:r>
              <a:rPr lang="fr-FR" b="1" dirty="0">
                <a:solidFill>
                  <a:schemeClr val="tx1">
                    <a:lumMod val="75000"/>
                  </a:schemeClr>
                </a:solidFill>
              </a:rPr>
              <a:t> des crédits de paiement ouverts au titre du budget d’investissement avec possibilité de réviser ce plafond à la baisse par une loi de finances. </a:t>
            </a:r>
          </a:p>
          <a:p>
            <a:pPr algn="just"/>
            <a:endParaRPr lang="fr-FR" b="1" dirty="0"/>
          </a:p>
          <a:p>
            <a:pPr algn="just"/>
            <a:r>
              <a:rPr lang="fr-FR" b="1" dirty="0">
                <a:solidFill>
                  <a:schemeClr val="bg2">
                    <a:lumMod val="10000"/>
                  </a:schemeClr>
                </a:solidFill>
              </a:rPr>
              <a:t>Introduction de nouvelles dispositions pour une meilleure </a:t>
            </a:r>
            <a:r>
              <a:rPr lang="fr-FR" b="1" dirty="0">
                <a:solidFill>
                  <a:srgbClr val="FF0000"/>
                </a:solidFill>
              </a:rPr>
              <a:t>maitrise des dépenses de personnel: </a:t>
            </a:r>
            <a:endParaRPr lang="fr-FR" b="1" dirty="0" smtClean="0">
              <a:solidFill>
                <a:srgbClr val="FF0000"/>
              </a:solidFill>
            </a:endParaRPr>
          </a:p>
          <a:p>
            <a:pPr algn="just"/>
            <a:endParaRPr lang="fr-FR" dirty="0"/>
          </a:p>
          <a:p>
            <a:pPr marL="68580" indent="0" algn="just">
              <a:buNone/>
            </a:pPr>
            <a:r>
              <a:rPr lang="fr-FR" dirty="0" smtClean="0"/>
              <a:t>- 		</a:t>
            </a:r>
            <a:r>
              <a:rPr lang="fr-FR" b="1" dirty="0" smtClean="0">
                <a:solidFill>
                  <a:schemeClr val="bg2">
                    <a:lumMod val="10000"/>
                  </a:schemeClr>
                </a:solidFill>
              </a:rPr>
              <a:t>La </a:t>
            </a:r>
            <a:r>
              <a:rPr lang="fr-FR" b="1" dirty="0">
                <a:solidFill>
                  <a:schemeClr val="bg2">
                    <a:lumMod val="10000"/>
                  </a:schemeClr>
                </a:solidFill>
              </a:rPr>
              <a:t>prise en compte des dispositions statutaires régissant les personnels dont les crédits sont évalués et autorisés par la loi de finances de l’année ; </a:t>
            </a:r>
          </a:p>
          <a:p>
            <a:pPr marL="68580" indent="0" algn="just">
              <a:buNone/>
            </a:pPr>
            <a:r>
              <a:rPr lang="fr-FR" b="1" dirty="0" smtClean="0">
                <a:solidFill>
                  <a:schemeClr val="bg2">
                    <a:lumMod val="10000"/>
                  </a:schemeClr>
                </a:solidFill>
              </a:rPr>
              <a:t>- 		Possibilité </a:t>
            </a:r>
            <a:r>
              <a:rPr lang="fr-FR" b="1" dirty="0">
                <a:solidFill>
                  <a:schemeClr val="bg2">
                    <a:lumMod val="10000"/>
                  </a:schemeClr>
                </a:solidFill>
              </a:rPr>
              <a:t>de redéploiement entre ministères lors de la préparation de la loi de finances</a:t>
            </a:r>
          </a:p>
        </p:txBody>
      </p:sp>
      <p:sp>
        <p:nvSpPr>
          <p:cNvPr id="4" name="Espace réservé du pied de page 3"/>
          <p:cNvSpPr>
            <a:spLocks noGrp="1"/>
          </p:cNvSpPr>
          <p:nvPr>
            <p:ph type="ftr" sz="quarter" idx="11"/>
          </p:nvPr>
        </p:nvSpPr>
        <p:spPr>
          <a:xfrm>
            <a:off x="571472" y="5786454"/>
            <a:ext cx="7210444" cy="365125"/>
          </a:xfrm>
        </p:spPr>
        <p:txBody>
          <a:bodyPr/>
          <a:lstStyle/>
          <a:p>
            <a:r>
              <a:rPr lang="en-US" smtClean="0"/>
              <a:t>www.tifawt.com - 2019- </a:t>
            </a:r>
            <a:endParaRPr lang="fr-FR" dirty="0"/>
          </a:p>
        </p:txBody>
      </p:sp>
    </p:spTree>
    <p:extLst>
      <p:ext uri="{BB962C8B-B14F-4D97-AF65-F5344CB8AC3E}">
        <p14:creationId xmlns="" xmlns:p14="http://schemas.microsoft.com/office/powerpoint/2010/main" val="7358198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285728"/>
            <a:ext cx="7929618" cy="6072230"/>
          </a:xfrm>
        </p:spPr>
        <p:txBody>
          <a:bodyPr>
            <a:normAutofit fontScale="77500" lnSpcReduction="20000"/>
          </a:bodyPr>
          <a:lstStyle/>
          <a:p>
            <a:pPr algn="just"/>
            <a:r>
              <a:rPr lang="fr-FR" b="1" dirty="0" smtClean="0">
                <a:solidFill>
                  <a:srgbClr val="FF0000"/>
                </a:solidFill>
              </a:rPr>
              <a:t>Rationalisation </a:t>
            </a:r>
            <a:r>
              <a:rPr lang="fr-FR" b="1" dirty="0">
                <a:solidFill>
                  <a:srgbClr val="FF0000"/>
                </a:solidFill>
              </a:rPr>
              <a:t>de la création et de l’utilisation des Comptes Spéciaux du Trésor</a:t>
            </a:r>
            <a:r>
              <a:rPr lang="fr-FR" b="1" dirty="0" smtClean="0">
                <a:solidFill>
                  <a:srgbClr val="FF0000"/>
                </a:solidFill>
              </a:rPr>
              <a:t>:</a:t>
            </a:r>
          </a:p>
          <a:p>
            <a:pPr marL="68580" indent="0" algn="just">
              <a:buNone/>
            </a:pPr>
            <a:endParaRPr lang="fr-FR" b="1" dirty="0"/>
          </a:p>
          <a:p>
            <a:pPr marL="68580" indent="0" algn="just">
              <a:buNone/>
            </a:pPr>
            <a:r>
              <a:rPr lang="fr-FR" dirty="0"/>
              <a:t>	</a:t>
            </a:r>
            <a:r>
              <a:rPr lang="fr-FR" b="1" dirty="0" smtClean="0"/>
              <a:t>Réduction </a:t>
            </a:r>
            <a:r>
              <a:rPr lang="fr-FR" b="1" dirty="0"/>
              <a:t>du nombre de catégories des Comptes Spéciaux du Trésor; </a:t>
            </a:r>
          </a:p>
          <a:p>
            <a:pPr marL="68580" indent="0" algn="just">
              <a:buNone/>
            </a:pPr>
            <a:r>
              <a:rPr lang="fr-FR" b="1" dirty="0" smtClean="0"/>
              <a:t>	Interdiction </a:t>
            </a:r>
            <a:r>
              <a:rPr lang="fr-FR" b="1" dirty="0"/>
              <a:t>de versement d’un CAS vers CST ou SEGMA;</a:t>
            </a:r>
            <a:r>
              <a:rPr lang="fr-FR" dirty="0"/>
              <a:t> </a:t>
            </a:r>
            <a:endParaRPr lang="fr-FR" dirty="0" smtClean="0"/>
          </a:p>
          <a:p>
            <a:pPr marL="68580" indent="0" algn="just">
              <a:buNone/>
            </a:pPr>
            <a:endParaRPr lang="fr-FR" dirty="0"/>
          </a:p>
          <a:p>
            <a:pPr algn="just"/>
            <a:r>
              <a:rPr lang="fr-FR" b="1" dirty="0">
                <a:solidFill>
                  <a:srgbClr val="FF0000"/>
                </a:solidFill>
              </a:rPr>
              <a:t>Rationalisation de la création et de l’utilisation des Services de l’Etat Gérés de Manière Autonome: </a:t>
            </a:r>
            <a:endParaRPr lang="fr-FR" dirty="0">
              <a:solidFill>
                <a:srgbClr val="FF0000"/>
              </a:solidFill>
            </a:endParaRPr>
          </a:p>
          <a:p>
            <a:pPr algn="just"/>
            <a:endParaRPr lang="fr-FR" dirty="0"/>
          </a:p>
          <a:p>
            <a:pPr marL="68580" indent="0" algn="just">
              <a:buNone/>
            </a:pPr>
            <a:r>
              <a:rPr lang="fr-FR" dirty="0" smtClean="0"/>
              <a:t>	</a:t>
            </a:r>
            <a:r>
              <a:rPr lang="fr-FR" b="1" dirty="0" smtClean="0"/>
              <a:t>- Interdiction </a:t>
            </a:r>
            <a:r>
              <a:rPr lang="fr-FR" b="1" dirty="0"/>
              <a:t>de versement d’un SEGMA vers SEGMA ou CST; </a:t>
            </a:r>
          </a:p>
          <a:p>
            <a:pPr marL="68580" indent="0" algn="just">
              <a:buNone/>
            </a:pPr>
            <a:r>
              <a:rPr lang="fr-FR" b="1" dirty="0" smtClean="0"/>
              <a:t>	- Condition de création : ressources propres représentant au moins 30% du total des ressources autorisées par la loi de finances; </a:t>
            </a:r>
          </a:p>
          <a:p>
            <a:pPr marL="68580" indent="0" algn="just">
              <a:buNone/>
            </a:pPr>
            <a:r>
              <a:rPr lang="fr-FR" b="1" dirty="0" smtClean="0"/>
              <a:t>	- Suppression </a:t>
            </a:r>
            <a:r>
              <a:rPr lang="fr-FR" b="1" dirty="0"/>
              <a:t>des SEGMA qui ne répondent pas à la condition précédente; </a:t>
            </a:r>
          </a:p>
          <a:p>
            <a:pPr marL="68580" indent="0" algn="just">
              <a:buNone/>
            </a:pPr>
            <a:r>
              <a:rPr lang="fr-FR" b="1" dirty="0" smtClean="0"/>
              <a:t>	- Interdiction </a:t>
            </a:r>
            <a:r>
              <a:rPr lang="fr-FR" b="1" dirty="0"/>
              <a:t>d'imputer à un SEGMA les dépenses du personnel. </a:t>
            </a:r>
          </a:p>
        </p:txBody>
      </p:sp>
      <p:sp>
        <p:nvSpPr>
          <p:cNvPr id="4" name="Espace réservé du pied de page 3"/>
          <p:cNvSpPr>
            <a:spLocks noGrp="1"/>
          </p:cNvSpPr>
          <p:nvPr>
            <p:ph type="ftr" sz="quarter" idx="11"/>
          </p:nvPr>
        </p:nvSpPr>
        <p:spPr>
          <a:xfrm>
            <a:off x="6143604" y="6492875"/>
            <a:ext cx="3000396" cy="365125"/>
          </a:xfrm>
        </p:spPr>
        <p:txBody>
          <a:bodyPr/>
          <a:lstStyle/>
          <a:p>
            <a:r>
              <a:rPr lang="en-US" smtClean="0"/>
              <a:t>www.tifawt.com - 2019- </a:t>
            </a:r>
            <a:endParaRPr lang="fr-FR" dirty="0"/>
          </a:p>
        </p:txBody>
      </p:sp>
    </p:spTree>
    <p:extLst>
      <p:ext uri="{BB962C8B-B14F-4D97-AF65-F5344CB8AC3E}">
        <p14:creationId xmlns="" xmlns:p14="http://schemas.microsoft.com/office/powerpoint/2010/main" val="25994278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214290"/>
            <a:ext cx="7892380" cy="6000792"/>
          </a:xfrm>
          <a:solidFill>
            <a:schemeClr val="bg1"/>
          </a:solidFill>
        </p:spPr>
        <p:txBody>
          <a:bodyPr>
            <a:normAutofit/>
          </a:bodyPr>
          <a:lstStyle/>
          <a:p>
            <a:pPr algn="just">
              <a:buNone/>
            </a:pPr>
            <a:endParaRPr lang="fr-FR" b="1" dirty="0" smtClean="0">
              <a:solidFill>
                <a:srgbClr val="FF0000"/>
              </a:solidFill>
            </a:endParaRPr>
          </a:p>
          <a:p>
            <a:pPr algn="just"/>
            <a:r>
              <a:rPr lang="fr-FR" b="1" dirty="0" smtClean="0">
                <a:solidFill>
                  <a:srgbClr val="FF0000"/>
                </a:solidFill>
              </a:rPr>
              <a:t>Renforcement </a:t>
            </a:r>
            <a:r>
              <a:rPr lang="fr-FR" b="1" dirty="0">
                <a:solidFill>
                  <a:srgbClr val="FF0000"/>
                </a:solidFill>
              </a:rPr>
              <a:t>de la consolidation comptable </a:t>
            </a:r>
            <a:r>
              <a:rPr lang="fr-FR" b="1" dirty="0" smtClean="0">
                <a:solidFill>
                  <a:srgbClr val="FF0000"/>
                </a:solidFill>
              </a:rPr>
              <a:t>:</a:t>
            </a:r>
            <a:endParaRPr lang="fr-FR" b="1" dirty="0">
              <a:solidFill>
                <a:srgbClr val="FF0000"/>
              </a:solidFill>
            </a:endParaRPr>
          </a:p>
          <a:p>
            <a:pPr algn="just"/>
            <a:endParaRPr lang="fr-FR" dirty="0"/>
          </a:p>
          <a:p>
            <a:pPr lvl="1" algn="just"/>
            <a:r>
              <a:rPr lang="fr-FR" sz="2000" b="1" dirty="0" smtClean="0">
                <a:solidFill>
                  <a:schemeClr val="tx1">
                    <a:lumMod val="75000"/>
                  </a:schemeClr>
                </a:solidFill>
              </a:rPr>
              <a:t>- Mise </a:t>
            </a:r>
            <a:r>
              <a:rPr lang="fr-FR" sz="2000" b="1" dirty="0">
                <a:solidFill>
                  <a:schemeClr val="tx1">
                    <a:lumMod val="75000"/>
                  </a:schemeClr>
                </a:solidFill>
              </a:rPr>
              <a:t>en place de la comptabilité générale </a:t>
            </a:r>
            <a:r>
              <a:rPr lang="fr-FR" sz="2000" dirty="0"/>
              <a:t>: une image fidèle du patrimoine de l’Etat et de sa situation financière. </a:t>
            </a:r>
            <a:endParaRPr lang="fr-FR" sz="2000" dirty="0" smtClean="0"/>
          </a:p>
          <a:p>
            <a:pPr marL="365760" lvl="1" indent="0" algn="just">
              <a:buNone/>
            </a:pPr>
            <a:endParaRPr lang="fr-FR" sz="2000" dirty="0"/>
          </a:p>
          <a:p>
            <a:pPr lvl="1" algn="just"/>
            <a:r>
              <a:rPr lang="fr-FR" sz="2000" dirty="0" smtClean="0">
                <a:solidFill>
                  <a:schemeClr val="tx1">
                    <a:lumMod val="75000"/>
                  </a:schemeClr>
                </a:solidFill>
              </a:rPr>
              <a:t>- </a:t>
            </a:r>
            <a:r>
              <a:rPr lang="fr-FR" sz="2000" b="1" dirty="0" smtClean="0">
                <a:solidFill>
                  <a:schemeClr val="tx1">
                    <a:lumMod val="75000"/>
                  </a:schemeClr>
                </a:solidFill>
              </a:rPr>
              <a:t>Introduction </a:t>
            </a:r>
            <a:r>
              <a:rPr lang="fr-FR" sz="2000" b="1" dirty="0">
                <a:solidFill>
                  <a:schemeClr val="tx1">
                    <a:lumMod val="75000"/>
                  </a:schemeClr>
                </a:solidFill>
              </a:rPr>
              <a:t>d’une comptabilité d’analyse des coûts </a:t>
            </a:r>
            <a:r>
              <a:rPr lang="fr-FR" sz="2000" dirty="0">
                <a:solidFill>
                  <a:schemeClr val="tx1">
                    <a:lumMod val="75000"/>
                  </a:schemeClr>
                </a:solidFill>
              </a:rPr>
              <a:t>: </a:t>
            </a:r>
            <a:r>
              <a:rPr lang="fr-FR" sz="2000" dirty="0"/>
              <a:t>suivre le coût global des services publics et des efforts menés pour la maîtrise de l’ensemble des dépenses y afférentes</a:t>
            </a:r>
            <a:r>
              <a:rPr lang="fr-FR" sz="2000" dirty="0" smtClean="0"/>
              <a:t>.</a:t>
            </a:r>
          </a:p>
          <a:p>
            <a:pPr lvl="1" algn="just"/>
            <a:endParaRPr lang="fr-FR" sz="2000" dirty="0"/>
          </a:p>
          <a:p>
            <a:pPr lvl="1" algn="just"/>
            <a:r>
              <a:rPr lang="fr-FR" sz="2000" dirty="0" smtClean="0">
                <a:solidFill>
                  <a:schemeClr val="tx1">
                    <a:lumMod val="75000"/>
                  </a:schemeClr>
                </a:solidFill>
              </a:rPr>
              <a:t>- </a:t>
            </a:r>
            <a:r>
              <a:rPr lang="fr-FR" sz="2000" b="1" dirty="0" smtClean="0">
                <a:solidFill>
                  <a:schemeClr val="tx1">
                    <a:lumMod val="75000"/>
                  </a:schemeClr>
                </a:solidFill>
              </a:rPr>
              <a:t>Certification </a:t>
            </a:r>
            <a:r>
              <a:rPr lang="fr-FR" sz="2000" b="1" dirty="0">
                <a:solidFill>
                  <a:schemeClr val="tx1">
                    <a:lumMod val="75000"/>
                  </a:schemeClr>
                </a:solidFill>
              </a:rPr>
              <a:t>par la Cour des comptes de la régularité et de la sincérité des comptes de l'État. </a:t>
            </a:r>
            <a:endParaRPr lang="fr-FR" sz="2000" b="1" dirty="0" smtClean="0">
              <a:solidFill>
                <a:schemeClr val="tx1">
                  <a:lumMod val="75000"/>
                </a:schemeClr>
              </a:solidFill>
            </a:endParaRPr>
          </a:p>
          <a:p>
            <a:pPr marL="365760" lvl="1" indent="0" algn="just">
              <a:buNone/>
            </a:pPr>
            <a:endParaRPr lang="fr-FR" sz="2000" dirty="0"/>
          </a:p>
          <a:p>
            <a:pPr lvl="1" algn="just"/>
            <a:r>
              <a:rPr lang="fr-FR" sz="2000" dirty="0" smtClean="0"/>
              <a:t>- Accompagnement </a:t>
            </a:r>
            <a:r>
              <a:rPr lang="fr-FR" sz="2000" dirty="0"/>
              <a:t>du projet de loi de finances de l’année d’un </a:t>
            </a:r>
            <a:r>
              <a:rPr lang="fr-FR" sz="2000" b="1" dirty="0">
                <a:solidFill>
                  <a:schemeClr val="tx1">
                    <a:lumMod val="75000"/>
                  </a:schemeClr>
                </a:solidFill>
              </a:rPr>
              <a:t>rapport sur les comptes consolidés du secteur public. </a:t>
            </a:r>
            <a:endParaRPr lang="fr-FR" sz="2000" dirty="0">
              <a:solidFill>
                <a:schemeClr val="tx1">
                  <a:lumMod val="75000"/>
                </a:schemeClr>
              </a:solidFill>
            </a:endParaRPr>
          </a:p>
        </p:txBody>
      </p:sp>
      <p:sp>
        <p:nvSpPr>
          <p:cNvPr id="4" name="Espace réservé du pied de page 3"/>
          <p:cNvSpPr>
            <a:spLocks noGrp="1"/>
          </p:cNvSpPr>
          <p:nvPr>
            <p:ph type="ftr" sz="quarter" idx="11"/>
          </p:nvPr>
        </p:nvSpPr>
        <p:spPr>
          <a:xfrm>
            <a:off x="6143636" y="6286520"/>
            <a:ext cx="2786082" cy="365125"/>
          </a:xfrm>
        </p:spPr>
        <p:txBody>
          <a:bodyPr/>
          <a:lstStyle/>
          <a:p>
            <a:r>
              <a:rPr lang="en-US" smtClean="0"/>
              <a:t>www.tifawt.com - 2019- </a:t>
            </a:r>
            <a:endParaRPr lang="fr-FR" dirty="0"/>
          </a:p>
        </p:txBody>
      </p:sp>
    </p:spTree>
    <p:extLst>
      <p:ext uri="{BB962C8B-B14F-4D97-AF65-F5344CB8AC3E}">
        <p14:creationId xmlns="" xmlns:p14="http://schemas.microsoft.com/office/powerpoint/2010/main" val="9289646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0"/>
            <a:ext cx="8856984" cy="755358"/>
          </a:xfrm>
          <a:solidFill>
            <a:schemeClr val="bg1"/>
          </a:solidFill>
        </p:spPr>
        <p:txBody>
          <a:bodyPr/>
          <a:lstStyle/>
          <a:p>
            <a:pPr algn="ctr"/>
            <a:r>
              <a:rPr lang="fr-FR" sz="2000" b="1" dirty="0" smtClean="0">
                <a:solidFill>
                  <a:srgbClr val="FF0000"/>
                </a:solidFill>
              </a:rPr>
              <a:t>ENRICHISSEMENT ET DIVERSIFICATION DES INFORMATIONS COMMUNIQUÉES AU PARLEMENT </a:t>
            </a:r>
          </a:p>
          <a:p>
            <a:pPr algn="ctr"/>
            <a:endParaRPr lang="fr-FR" dirty="0"/>
          </a:p>
        </p:txBody>
      </p:sp>
      <p:pic>
        <p:nvPicPr>
          <p:cNvPr id="2050"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2212" y="836712"/>
            <a:ext cx="9036496" cy="5923858"/>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4" name="Espace réservé du pied de page 3"/>
          <p:cNvSpPr>
            <a:spLocks noGrp="1"/>
          </p:cNvSpPr>
          <p:nvPr>
            <p:ph type="ftr" sz="quarter" idx="11"/>
          </p:nvPr>
        </p:nvSpPr>
        <p:spPr/>
        <p:txBody>
          <a:bodyPr/>
          <a:lstStyle/>
          <a:p>
            <a:r>
              <a:rPr lang="en-US" smtClean="0"/>
              <a:t>www.tifawt.com - 2019- </a:t>
            </a:r>
            <a:endParaRPr lang="fr-FR"/>
          </a:p>
        </p:txBody>
      </p:sp>
    </p:spTree>
    <p:extLst>
      <p:ext uri="{BB962C8B-B14F-4D97-AF65-F5344CB8AC3E}">
        <p14:creationId xmlns="" xmlns:p14="http://schemas.microsoft.com/office/powerpoint/2010/main" val="10365440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285728"/>
            <a:ext cx="8640960" cy="6286544"/>
          </a:xfrm>
          <a:solidFill>
            <a:schemeClr val="bg1"/>
          </a:solidFill>
        </p:spPr>
        <p:txBody>
          <a:bodyPr>
            <a:normAutofit fontScale="92500"/>
          </a:bodyPr>
          <a:lstStyle/>
          <a:p>
            <a:pPr algn="just"/>
            <a:r>
              <a:rPr lang="fr-FR" b="1" dirty="0">
                <a:solidFill>
                  <a:srgbClr val="FF0000"/>
                </a:solidFill>
              </a:rPr>
              <a:t>Réaménagement du calendrier de préparation de la loi de finances par l’introduction de deux nouvelles phases</a:t>
            </a:r>
            <a:r>
              <a:rPr lang="fr-FR" b="1" dirty="0" smtClean="0">
                <a:solidFill>
                  <a:srgbClr val="FF0000"/>
                </a:solidFill>
              </a:rPr>
              <a:t>:</a:t>
            </a:r>
          </a:p>
          <a:p>
            <a:pPr algn="just">
              <a:buNone/>
            </a:pPr>
            <a:endParaRPr lang="fr-FR" b="1" dirty="0">
              <a:solidFill>
                <a:srgbClr val="FF0000"/>
              </a:solidFill>
            </a:endParaRPr>
          </a:p>
          <a:p>
            <a:pPr marL="68580" indent="0" algn="just">
              <a:buNone/>
            </a:pPr>
            <a:r>
              <a:rPr lang="fr-FR" dirty="0" smtClean="0"/>
              <a:t>	</a:t>
            </a:r>
            <a:r>
              <a:rPr lang="fr-FR" b="1" dirty="0" smtClean="0">
                <a:solidFill>
                  <a:schemeClr val="bg2">
                    <a:lumMod val="10000"/>
                  </a:schemeClr>
                </a:solidFill>
              </a:rPr>
              <a:t>Une </a:t>
            </a:r>
            <a:r>
              <a:rPr lang="fr-FR" b="1" dirty="0">
                <a:solidFill>
                  <a:schemeClr val="bg2">
                    <a:lumMod val="10000"/>
                  </a:schemeClr>
                </a:solidFill>
              </a:rPr>
              <a:t>phase de préparation </a:t>
            </a:r>
            <a:r>
              <a:rPr lang="fr-FR" dirty="0">
                <a:solidFill>
                  <a:schemeClr val="bg2">
                    <a:lumMod val="10000"/>
                  </a:schemeClr>
                </a:solidFill>
              </a:rPr>
              <a:t>du cadre de programmation pluriannuelle de référence dans lequel la loi de finances doit s’inscrire</a:t>
            </a:r>
            <a:r>
              <a:rPr lang="fr-FR" dirty="0" smtClean="0">
                <a:solidFill>
                  <a:schemeClr val="bg2">
                    <a:lumMod val="10000"/>
                  </a:schemeClr>
                </a:solidFill>
              </a:rPr>
              <a:t>;</a:t>
            </a:r>
          </a:p>
          <a:p>
            <a:pPr marL="68580" indent="0" algn="just">
              <a:buNone/>
            </a:pPr>
            <a:endParaRPr lang="fr-FR" dirty="0"/>
          </a:p>
          <a:p>
            <a:pPr marL="68580" indent="0" algn="just">
              <a:buNone/>
            </a:pPr>
            <a:r>
              <a:rPr lang="fr-FR" dirty="0" smtClean="0"/>
              <a:t>	</a:t>
            </a:r>
            <a:r>
              <a:rPr lang="fr-FR" b="1" dirty="0" smtClean="0">
                <a:solidFill>
                  <a:schemeClr val="bg2">
                    <a:lumMod val="10000"/>
                  </a:schemeClr>
                </a:solidFill>
              </a:rPr>
              <a:t>Une </a:t>
            </a:r>
            <a:r>
              <a:rPr lang="fr-FR" b="1" dirty="0">
                <a:solidFill>
                  <a:schemeClr val="bg2">
                    <a:lumMod val="10000"/>
                  </a:schemeClr>
                </a:solidFill>
              </a:rPr>
              <a:t>phase de concertation et d’information</a:t>
            </a:r>
            <a:r>
              <a:rPr lang="fr-FR" dirty="0">
                <a:solidFill>
                  <a:schemeClr val="bg2">
                    <a:lumMod val="10000"/>
                  </a:schemeClr>
                </a:solidFill>
              </a:rPr>
              <a:t> du Parlement sur les choix et priorités budgétaires en amont de la présentation de la loi de finances</a:t>
            </a:r>
            <a:r>
              <a:rPr lang="fr-FR" dirty="0" smtClean="0">
                <a:solidFill>
                  <a:schemeClr val="bg2">
                    <a:lumMod val="10000"/>
                  </a:schemeClr>
                </a:solidFill>
              </a:rPr>
              <a:t>.</a:t>
            </a:r>
          </a:p>
          <a:p>
            <a:pPr marL="68580" indent="0" algn="just">
              <a:buNone/>
            </a:pPr>
            <a:endParaRPr lang="fr-FR" dirty="0"/>
          </a:p>
          <a:p>
            <a:pPr algn="ctr"/>
            <a:r>
              <a:rPr lang="fr-FR" b="1" dirty="0" smtClean="0">
                <a:solidFill>
                  <a:srgbClr val="FF0000"/>
                </a:solidFill>
              </a:rPr>
              <a:t>Révision </a:t>
            </a:r>
            <a:r>
              <a:rPr lang="fr-FR" b="1" dirty="0">
                <a:solidFill>
                  <a:srgbClr val="FF0000"/>
                </a:solidFill>
              </a:rPr>
              <a:t>de la procédure d’examen et de vote du projet de loi de finances : dépôt du PLF au plus tard le 20 octobre</a:t>
            </a:r>
          </a:p>
        </p:txBody>
      </p:sp>
      <p:sp>
        <p:nvSpPr>
          <p:cNvPr id="4" name="Espace réservé du pied de page 3"/>
          <p:cNvSpPr>
            <a:spLocks noGrp="1"/>
          </p:cNvSpPr>
          <p:nvPr>
            <p:ph type="ftr" sz="quarter" idx="11"/>
          </p:nvPr>
        </p:nvSpPr>
        <p:spPr>
          <a:xfrm>
            <a:off x="428596" y="6286520"/>
            <a:ext cx="6138874" cy="365125"/>
          </a:xfrm>
        </p:spPr>
        <p:txBody>
          <a:bodyPr/>
          <a:lstStyle/>
          <a:p>
            <a:r>
              <a:rPr lang="en-US" smtClean="0"/>
              <a:t>www.tifawt.com - 2019- </a:t>
            </a:r>
            <a:endParaRPr lang="fr-FR" dirty="0"/>
          </a:p>
        </p:txBody>
      </p:sp>
    </p:spTree>
    <p:extLst>
      <p:ext uri="{BB962C8B-B14F-4D97-AF65-F5344CB8AC3E}">
        <p14:creationId xmlns="" xmlns:p14="http://schemas.microsoft.com/office/powerpoint/2010/main" val="12496259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14290"/>
            <a:ext cx="8786842" cy="642942"/>
          </a:xfrm>
        </p:spPr>
        <p:txBody>
          <a:bodyPr anchor="ctr">
            <a:normAutofit/>
          </a:bodyPr>
          <a:lstStyle/>
          <a:p>
            <a:pPr algn="ctr"/>
            <a:r>
              <a:rPr lang="fr-FR" sz="3600" b="1" dirty="0">
                <a:solidFill>
                  <a:schemeClr val="tx1">
                    <a:lumMod val="75000"/>
                  </a:schemeClr>
                </a:solidFill>
              </a:rPr>
              <a:t>I- LES REGLES DE LA GESTION BUDGETAIRE </a:t>
            </a:r>
          </a:p>
        </p:txBody>
      </p:sp>
      <p:sp>
        <p:nvSpPr>
          <p:cNvPr id="3" name="Content Placeholder 2"/>
          <p:cNvSpPr>
            <a:spLocks noGrp="1"/>
          </p:cNvSpPr>
          <p:nvPr>
            <p:ph idx="1"/>
          </p:nvPr>
        </p:nvSpPr>
        <p:spPr>
          <a:xfrm>
            <a:off x="467544" y="1484784"/>
            <a:ext cx="8424936" cy="4680520"/>
          </a:xfrm>
        </p:spPr>
        <p:txBody>
          <a:bodyPr>
            <a:normAutofit fontScale="92500" lnSpcReduction="20000"/>
          </a:bodyPr>
          <a:lstStyle/>
          <a:p>
            <a:pPr indent="0">
              <a:buNone/>
            </a:pPr>
            <a:r>
              <a:rPr lang="fr-FR" b="1" dirty="0" smtClean="0">
                <a:solidFill>
                  <a:srgbClr val="C00000"/>
                </a:solidFill>
              </a:rPr>
              <a:t>Chapitre I : Les apports de la Loi Organique des Finances </a:t>
            </a:r>
          </a:p>
          <a:p>
            <a:pPr indent="0">
              <a:buNone/>
            </a:pPr>
            <a:r>
              <a:rPr lang="fr-FR" b="1" dirty="0" smtClean="0"/>
              <a:t>	</a:t>
            </a:r>
            <a:r>
              <a:rPr lang="fr-FR" b="1" dirty="0" smtClean="0">
                <a:solidFill>
                  <a:schemeClr val="bg2">
                    <a:lumMod val="25000"/>
                  </a:schemeClr>
                </a:solidFill>
              </a:rPr>
              <a:t>Section I : Au niveau des concepts </a:t>
            </a:r>
          </a:p>
          <a:p>
            <a:pPr indent="0">
              <a:buNone/>
            </a:pPr>
            <a:r>
              <a:rPr lang="fr-FR" b="1" dirty="0" smtClean="0">
                <a:solidFill>
                  <a:schemeClr val="bg2">
                    <a:lumMod val="25000"/>
                  </a:schemeClr>
                </a:solidFill>
              </a:rPr>
              <a:t>	Section II : Au niveau de la gestion </a:t>
            </a:r>
          </a:p>
          <a:p>
            <a:pPr indent="0">
              <a:buNone/>
            </a:pPr>
            <a:r>
              <a:rPr lang="fr-FR" b="1" dirty="0" smtClean="0">
                <a:solidFill>
                  <a:schemeClr val="bg2">
                    <a:lumMod val="25000"/>
                  </a:schemeClr>
                </a:solidFill>
              </a:rPr>
              <a:t>	Section III : Au niveau de la procédure </a:t>
            </a:r>
          </a:p>
          <a:p>
            <a:pPr indent="0">
              <a:buNone/>
            </a:pPr>
            <a:endParaRPr lang="fr-FR" b="1" dirty="0" smtClean="0">
              <a:solidFill>
                <a:schemeClr val="bg2">
                  <a:lumMod val="25000"/>
                </a:schemeClr>
              </a:solidFill>
            </a:endParaRPr>
          </a:p>
          <a:p>
            <a:pPr indent="0">
              <a:buNone/>
            </a:pPr>
            <a:r>
              <a:rPr lang="fr-FR" b="1" dirty="0" smtClean="0">
                <a:solidFill>
                  <a:srgbClr val="C00000"/>
                </a:solidFill>
              </a:rPr>
              <a:t>Chapitre II </a:t>
            </a:r>
            <a:r>
              <a:rPr lang="fr-FR" b="1" dirty="0" smtClean="0">
                <a:solidFill>
                  <a:srgbClr val="C00000"/>
                </a:solidFill>
              </a:rPr>
              <a:t>:La </a:t>
            </a:r>
            <a:r>
              <a:rPr lang="fr-FR" b="1" dirty="0" smtClean="0">
                <a:solidFill>
                  <a:srgbClr val="C00000"/>
                </a:solidFill>
              </a:rPr>
              <a:t>structure des opérations budgétaires </a:t>
            </a:r>
          </a:p>
          <a:p>
            <a:pPr indent="0">
              <a:buNone/>
            </a:pPr>
            <a:r>
              <a:rPr lang="fr-FR" b="1" dirty="0" smtClean="0"/>
              <a:t>	</a:t>
            </a:r>
            <a:r>
              <a:rPr lang="fr-FR" b="1" dirty="0" smtClean="0">
                <a:solidFill>
                  <a:schemeClr val="bg2">
                    <a:lumMod val="25000"/>
                  </a:schemeClr>
                </a:solidFill>
              </a:rPr>
              <a:t>Section I : Le budget </a:t>
            </a:r>
            <a:r>
              <a:rPr lang="fr-FR" b="1" dirty="0" smtClean="0">
                <a:solidFill>
                  <a:schemeClr val="bg2">
                    <a:lumMod val="25000"/>
                  </a:schemeClr>
                </a:solidFill>
              </a:rPr>
              <a:t>g</a:t>
            </a:r>
            <a:r>
              <a:rPr lang="fr-FR" b="1" dirty="0" smtClean="0">
                <a:solidFill>
                  <a:srgbClr val="C00000"/>
                </a:solidFill>
              </a:rPr>
              <a:t> </a:t>
            </a:r>
            <a:r>
              <a:rPr lang="fr-FR" b="1" dirty="0" err="1" smtClean="0">
                <a:solidFill>
                  <a:schemeClr val="bg2">
                    <a:lumMod val="25000"/>
                  </a:schemeClr>
                </a:solidFill>
              </a:rPr>
              <a:t>énéral</a:t>
            </a:r>
            <a:r>
              <a:rPr lang="fr-FR" b="1" dirty="0" smtClean="0">
                <a:solidFill>
                  <a:schemeClr val="bg2">
                    <a:lumMod val="25000"/>
                  </a:schemeClr>
                </a:solidFill>
              </a:rPr>
              <a:t> </a:t>
            </a:r>
            <a:endParaRPr lang="fr-FR" b="1" dirty="0" smtClean="0">
              <a:solidFill>
                <a:schemeClr val="bg2">
                  <a:lumMod val="25000"/>
                </a:schemeClr>
              </a:solidFill>
            </a:endParaRPr>
          </a:p>
          <a:p>
            <a:pPr indent="0">
              <a:buNone/>
            </a:pPr>
            <a:r>
              <a:rPr lang="fr-FR" b="1" dirty="0" smtClean="0">
                <a:solidFill>
                  <a:schemeClr val="bg2">
                    <a:lumMod val="25000"/>
                  </a:schemeClr>
                </a:solidFill>
              </a:rPr>
              <a:t>	Section II : les SEGMA </a:t>
            </a:r>
            <a:r>
              <a:rPr lang="fr-FR" sz="1900" b="1" i="1" dirty="0" smtClean="0">
                <a:solidFill>
                  <a:schemeClr val="bg2">
                    <a:lumMod val="25000"/>
                  </a:schemeClr>
                </a:solidFill>
              </a:rPr>
              <a:t>Services d’Etat Gérés de Manière Autonome </a:t>
            </a:r>
          </a:p>
          <a:p>
            <a:pPr indent="0">
              <a:buNone/>
            </a:pPr>
            <a:r>
              <a:rPr lang="fr-FR" b="1" dirty="0" smtClean="0">
                <a:solidFill>
                  <a:schemeClr val="bg2">
                    <a:lumMod val="25000"/>
                  </a:schemeClr>
                </a:solidFill>
              </a:rPr>
              <a:t>	Section III : Les CST Comptes Spéciaux du Trésor </a:t>
            </a:r>
          </a:p>
          <a:p>
            <a:pPr indent="0">
              <a:buNone/>
            </a:pPr>
            <a:endParaRPr lang="fr-FR" b="1" dirty="0" smtClean="0">
              <a:solidFill>
                <a:schemeClr val="bg2">
                  <a:lumMod val="25000"/>
                </a:schemeClr>
              </a:solidFill>
            </a:endParaRPr>
          </a:p>
          <a:p>
            <a:pPr indent="0">
              <a:buNone/>
            </a:pPr>
            <a:r>
              <a:rPr lang="fr-FR" b="1" dirty="0">
                <a:solidFill>
                  <a:srgbClr val="C00000"/>
                </a:solidFill>
              </a:rPr>
              <a:t>Chapitre </a:t>
            </a:r>
            <a:r>
              <a:rPr lang="fr-FR" b="1" dirty="0" smtClean="0">
                <a:solidFill>
                  <a:srgbClr val="C00000"/>
                </a:solidFill>
              </a:rPr>
              <a:t>III </a:t>
            </a:r>
            <a:r>
              <a:rPr lang="fr-FR" b="1" dirty="0">
                <a:solidFill>
                  <a:srgbClr val="C00000"/>
                </a:solidFill>
              </a:rPr>
              <a:t>: </a:t>
            </a:r>
            <a:r>
              <a:rPr lang="fr-FR" b="1" dirty="0" smtClean="0">
                <a:solidFill>
                  <a:srgbClr val="C00000"/>
                </a:solidFill>
              </a:rPr>
              <a:t>La structure des opérations budgétaires </a:t>
            </a:r>
            <a:endParaRPr lang="fr-FR" b="1" dirty="0">
              <a:solidFill>
                <a:srgbClr val="C00000"/>
              </a:solidFill>
            </a:endParaRPr>
          </a:p>
          <a:p>
            <a:pPr indent="0">
              <a:buNone/>
            </a:pPr>
            <a:endParaRPr lang="fr-FR" b="1" dirty="0" smtClean="0"/>
          </a:p>
          <a:p>
            <a:pPr indent="0">
              <a:buNone/>
            </a:pPr>
            <a:endParaRPr lang="fr-FR" b="1" dirty="0"/>
          </a:p>
        </p:txBody>
      </p:sp>
      <p:sp>
        <p:nvSpPr>
          <p:cNvPr id="4" name="Espace réservé du pied de page 3"/>
          <p:cNvSpPr>
            <a:spLocks noGrp="1"/>
          </p:cNvSpPr>
          <p:nvPr>
            <p:ph type="ftr" sz="quarter" idx="12"/>
          </p:nvPr>
        </p:nvSpPr>
        <p:spPr/>
        <p:txBody>
          <a:bodyPr/>
          <a:lstStyle/>
          <a:p>
            <a:r>
              <a:rPr lang="fr-FR" smtClean="0"/>
              <a:t>www.tifawt.com - 2019- </a:t>
            </a:r>
            <a:endParaRPr lang="fr-FR" dirty="0"/>
          </a:p>
        </p:txBody>
      </p:sp>
    </p:spTree>
    <p:extLst>
      <p:ext uri="{BB962C8B-B14F-4D97-AF65-F5344CB8AC3E}">
        <p14:creationId xmlns="" xmlns:p14="http://schemas.microsoft.com/office/powerpoint/2010/main" val="1416390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ipe(down)">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fade">
                                      <p:cBhvr>
                                        <p:cTn id="18" dur="500"/>
                                        <p:tgtEl>
                                          <p:spTgt spid="3">
                                            <p:txEl>
                                              <p:pRg st="6" end="6"/>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500"/>
                                        <p:tgtEl>
                                          <p:spTgt spid="3">
                                            <p:txEl>
                                              <p:pRg st="7" end="7"/>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Effect transition="in" filter="fade">
                                      <p:cBhvr>
                                        <p:cTn id="24"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08" y="260648"/>
            <a:ext cx="8640960" cy="6408712"/>
          </a:xfrm>
          <a:solidFill>
            <a:schemeClr val="bg1"/>
          </a:solidFill>
        </p:spPr>
        <p:txBody>
          <a:bodyPr>
            <a:normAutofit/>
          </a:bodyPr>
          <a:lstStyle/>
          <a:p>
            <a:pPr indent="0" algn="ctr">
              <a:buNone/>
            </a:pPr>
            <a:r>
              <a:rPr lang="fr-FR" sz="2000" b="1" dirty="0" smtClean="0">
                <a:solidFill>
                  <a:schemeClr val="bg2">
                    <a:lumMod val="10000"/>
                  </a:schemeClr>
                </a:solidFill>
              </a:rPr>
              <a:t>PROCEDURE  BUDGETAIRE </a:t>
            </a:r>
          </a:p>
          <a:p>
            <a:pPr indent="0" algn="ctr">
              <a:buNone/>
            </a:pPr>
            <a:endParaRPr lang="fr-FR" sz="2000" b="1" dirty="0">
              <a:solidFill>
                <a:schemeClr val="bg2">
                  <a:lumMod val="10000"/>
                </a:schemeClr>
              </a:solidFill>
            </a:endParaRPr>
          </a:p>
        </p:txBody>
      </p:sp>
      <p:sp>
        <p:nvSpPr>
          <p:cNvPr id="2" name="Espace réservé du pied de page 1"/>
          <p:cNvSpPr>
            <a:spLocks noGrp="1"/>
          </p:cNvSpPr>
          <p:nvPr>
            <p:ph type="ftr" sz="quarter" idx="12"/>
          </p:nvPr>
        </p:nvSpPr>
        <p:spPr/>
        <p:txBody>
          <a:bodyPr/>
          <a:lstStyle/>
          <a:p>
            <a:r>
              <a:rPr lang="fr-FR" smtClean="0"/>
              <a:t>www.tifawt.com - 2019- </a:t>
            </a:r>
            <a:endParaRPr lang="fr-FR" dirty="0"/>
          </a:p>
        </p:txBody>
      </p:sp>
      <p:sp>
        <p:nvSpPr>
          <p:cNvPr id="4" name="Flèche vers le bas 3"/>
          <p:cNvSpPr/>
          <p:nvPr/>
        </p:nvSpPr>
        <p:spPr>
          <a:xfrm>
            <a:off x="4463986" y="729691"/>
            <a:ext cx="183913" cy="146668"/>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2339752" y="888399"/>
            <a:ext cx="4248472" cy="64807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2">
                    <a:lumMod val="10000"/>
                  </a:schemeClr>
                </a:solidFill>
              </a:rPr>
              <a:t>LETTRE DE CADRAGE </a:t>
            </a:r>
          </a:p>
          <a:p>
            <a:pPr algn="ctr"/>
            <a:r>
              <a:rPr lang="fr-FR" b="1" dirty="0" smtClean="0">
                <a:solidFill>
                  <a:schemeClr val="bg2">
                    <a:lumMod val="10000"/>
                  </a:schemeClr>
                </a:solidFill>
              </a:rPr>
              <a:t>(1</a:t>
            </a:r>
            <a:r>
              <a:rPr lang="fr-FR" b="1" baseline="30000" dirty="0" smtClean="0">
                <a:solidFill>
                  <a:schemeClr val="bg2">
                    <a:lumMod val="10000"/>
                  </a:schemeClr>
                </a:solidFill>
              </a:rPr>
              <a:t>ER</a:t>
            </a:r>
            <a:r>
              <a:rPr lang="fr-FR" b="1" dirty="0" smtClean="0">
                <a:solidFill>
                  <a:schemeClr val="bg2">
                    <a:lumMod val="10000"/>
                  </a:schemeClr>
                </a:solidFill>
              </a:rPr>
              <a:t> ministre ou chef de gouvernement )</a:t>
            </a:r>
            <a:endParaRPr lang="fr-FR" b="1" dirty="0">
              <a:solidFill>
                <a:schemeClr val="bg2">
                  <a:lumMod val="10000"/>
                </a:schemeClr>
              </a:solidFill>
            </a:endParaRPr>
          </a:p>
        </p:txBody>
      </p:sp>
      <p:sp>
        <p:nvSpPr>
          <p:cNvPr id="6" name="Flèche vers le bas 5"/>
          <p:cNvSpPr/>
          <p:nvPr/>
        </p:nvSpPr>
        <p:spPr>
          <a:xfrm>
            <a:off x="4362085" y="1536471"/>
            <a:ext cx="288032" cy="360040"/>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2339752" y="1921243"/>
            <a:ext cx="4248472" cy="427637"/>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2">
                    <a:lumMod val="10000"/>
                  </a:schemeClr>
                </a:solidFill>
              </a:rPr>
              <a:t>Circulaire du Ministre des Finances </a:t>
            </a:r>
            <a:endParaRPr lang="fr-FR" b="1" dirty="0">
              <a:solidFill>
                <a:schemeClr val="bg2">
                  <a:lumMod val="10000"/>
                </a:schemeClr>
              </a:solidFill>
            </a:endParaRPr>
          </a:p>
        </p:txBody>
      </p:sp>
      <p:sp>
        <p:nvSpPr>
          <p:cNvPr id="8" name="Flèche vers le bas 7"/>
          <p:cNvSpPr/>
          <p:nvPr/>
        </p:nvSpPr>
        <p:spPr>
          <a:xfrm>
            <a:off x="4362085" y="2348880"/>
            <a:ext cx="288032" cy="360040"/>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vers le bas 8"/>
          <p:cNvSpPr/>
          <p:nvPr/>
        </p:nvSpPr>
        <p:spPr>
          <a:xfrm>
            <a:off x="4362085" y="3856338"/>
            <a:ext cx="288032" cy="299708"/>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vers le bas 10"/>
          <p:cNvSpPr/>
          <p:nvPr/>
        </p:nvSpPr>
        <p:spPr>
          <a:xfrm>
            <a:off x="4359869" y="2997651"/>
            <a:ext cx="288032" cy="360040"/>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p:cNvSpPr/>
          <p:nvPr/>
        </p:nvSpPr>
        <p:spPr>
          <a:xfrm>
            <a:off x="2339752" y="2708920"/>
            <a:ext cx="4248472" cy="418116"/>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2">
                    <a:lumMod val="10000"/>
                  </a:schemeClr>
                </a:solidFill>
              </a:rPr>
              <a:t>Départements ministériels </a:t>
            </a:r>
            <a:endParaRPr lang="fr-FR" b="1" dirty="0">
              <a:solidFill>
                <a:schemeClr val="bg2">
                  <a:lumMod val="10000"/>
                </a:schemeClr>
              </a:solidFill>
            </a:endParaRPr>
          </a:p>
        </p:txBody>
      </p:sp>
      <p:sp>
        <p:nvSpPr>
          <p:cNvPr id="13" name="Rectangle 12"/>
          <p:cNvSpPr/>
          <p:nvPr/>
        </p:nvSpPr>
        <p:spPr>
          <a:xfrm>
            <a:off x="2339752" y="3356992"/>
            <a:ext cx="4248472" cy="499346"/>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2">
                    <a:lumMod val="10000"/>
                  </a:schemeClr>
                </a:solidFill>
              </a:rPr>
              <a:t>Directions centrales des différents ministères  </a:t>
            </a:r>
            <a:endParaRPr lang="fr-FR" b="1" dirty="0">
              <a:solidFill>
                <a:schemeClr val="bg2">
                  <a:lumMod val="10000"/>
                </a:schemeClr>
              </a:solidFill>
            </a:endParaRPr>
          </a:p>
        </p:txBody>
      </p:sp>
      <p:sp>
        <p:nvSpPr>
          <p:cNvPr id="14" name="Rectangle 13"/>
          <p:cNvSpPr/>
          <p:nvPr/>
        </p:nvSpPr>
        <p:spPr>
          <a:xfrm>
            <a:off x="107504" y="3356992"/>
            <a:ext cx="1800200" cy="499346"/>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2">
                    <a:lumMod val="10000"/>
                  </a:schemeClr>
                </a:solidFill>
              </a:rPr>
              <a:t>Services extérieurs </a:t>
            </a:r>
            <a:endParaRPr lang="fr-FR" b="1" dirty="0">
              <a:solidFill>
                <a:schemeClr val="bg2">
                  <a:lumMod val="10000"/>
                </a:schemeClr>
              </a:solidFill>
            </a:endParaRPr>
          </a:p>
        </p:txBody>
      </p:sp>
      <p:sp>
        <p:nvSpPr>
          <p:cNvPr id="15" name="Rectangle 14"/>
          <p:cNvSpPr/>
          <p:nvPr/>
        </p:nvSpPr>
        <p:spPr>
          <a:xfrm>
            <a:off x="2051720" y="4156046"/>
            <a:ext cx="4824536" cy="418116"/>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2">
                    <a:lumMod val="10000"/>
                  </a:schemeClr>
                </a:solidFill>
              </a:rPr>
              <a:t>Directions du budget – Ministère des Finances </a:t>
            </a:r>
            <a:endParaRPr lang="fr-FR" b="1" dirty="0">
              <a:solidFill>
                <a:schemeClr val="bg2">
                  <a:lumMod val="10000"/>
                </a:schemeClr>
              </a:solidFill>
            </a:endParaRPr>
          </a:p>
        </p:txBody>
      </p:sp>
      <p:sp>
        <p:nvSpPr>
          <p:cNvPr id="16" name="Rectangle 15"/>
          <p:cNvSpPr/>
          <p:nvPr/>
        </p:nvSpPr>
        <p:spPr>
          <a:xfrm>
            <a:off x="2431706" y="4754182"/>
            <a:ext cx="4248472" cy="418116"/>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2">
                    <a:lumMod val="10000"/>
                  </a:schemeClr>
                </a:solidFill>
              </a:rPr>
              <a:t>Négociations budgétaires </a:t>
            </a:r>
            <a:endParaRPr lang="fr-FR" b="1" dirty="0">
              <a:solidFill>
                <a:schemeClr val="bg2">
                  <a:lumMod val="10000"/>
                </a:schemeClr>
              </a:solidFill>
            </a:endParaRPr>
          </a:p>
        </p:txBody>
      </p:sp>
      <p:sp>
        <p:nvSpPr>
          <p:cNvPr id="17" name="Flèche gauche 16"/>
          <p:cNvSpPr/>
          <p:nvPr/>
        </p:nvSpPr>
        <p:spPr>
          <a:xfrm>
            <a:off x="1907704" y="3469829"/>
            <a:ext cx="288032" cy="249673"/>
          </a:xfrm>
          <a:prstGeom prst="lef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Flèche vers le bas 17"/>
          <p:cNvSpPr/>
          <p:nvPr/>
        </p:nvSpPr>
        <p:spPr>
          <a:xfrm>
            <a:off x="4378838" y="5172298"/>
            <a:ext cx="269061" cy="180020"/>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Flèche vers le bas 18"/>
          <p:cNvSpPr/>
          <p:nvPr/>
        </p:nvSpPr>
        <p:spPr>
          <a:xfrm>
            <a:off x="4370469" y="4574162"/>
            <a:ext cx="277430" cy="180020"/>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19"/>
          <p:cNvSpPr/>
          <p:nvPr/>
        </p:nvSpPr>
        <p:spPr>
          <a:xfrm>
            <a:off x="2431706" y="5352318"/>
            <a:ext cx="4248472" cy="380938"/>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2">
                    <a:lumMod val="10000"/>
                  </a:schemeClr>
                </a:solidFill>
              </a:rPr>
              <a:t>Etablissement de la morasse </a:t>
            </a:r>
            <a:endParaRPr lang="fr-FR" b="1" dirty="0">
              <a:solidFill>
                <a:schemeClr val="bg2">
                  <a:lumMod val="10000"/>
                </a:schemeClr>
              </a:solidFill>
            </a:endParaRPr>
          </a:p>
        </p:txBody>
      </p:sp>
      <p:sp>
        <p:nvSpPr>
          <p:cNvPr id="21" name="Rectangle 20"/>
          <p:cNvSpPr/>
          <p:nvPr/>
        </p:nvSpPr>
        <p:spPr>
          <a:xfrm>
            <a:off x="2195736" y="6021288"/>
            <a:ext cx="4680519" cy="504056"/>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2">
                    <a:lumMod val="10000"/>
                  </a:schemeClr>
                </a:solidFill>
              </a:rPr>
              <a:t>Etablissement des propositions budgétaires </a:t>
            </a:r>
            <a:endParaRPr lang="fr-FR" b="1" dirty="0">
              <a:solidFill>
                <a:schemeClr val="bg2">
                  <a:lumMod val="10000"/>
                </a:schemeClr>
              </a:solidFill>
            </a:endParaRPr>
          </a:p>
        </p:txBody>
      </p:sp>
      <p:sp>
        <p:nvSpPr>
          <p:cNvPr id="22" name="Flèche vers le bas 21"/>
          <p:cNvSpPr/>
          <p:nvPr/>
        </p:nvSpPr>
        <p:spPr>
          <a:xfrm>
            <a:off x="4386498" y="5728707"/>
            <a:ext cx="288032" cy="299708"/>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Flèche droite 22"/>
          <p:cNvSpPr/>
          <p:nvPr/>
        </p:nvSpPr>
        <p:spPr>
          <a:xfrm>
            <a:off x="6876254" y="5354413"/>
            <a:ext cx="936106" cy="190469"/>
          </a:xfrm>
          <a:prstGeom prst="rightArrow">
            <a:avLst/>
          </a:prstGeom>
          <a:solidFill>
            <a:schemeClr val="tx1">
              <a:lumMod val="85000"/>
              <a:lumOff val="1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7" name="Flèche gauche 26"/>
          <p:cNvSpPr/>
          <p:nvPr/>
        </p:nvSpPr>
        <p:spPr>
          <a:xfrm>
            <a:off x="6680178" y="2917978"/>
            <a:ext cx="1132182" cy="209058"/>
          </a:xfrm>
          <a:prstGeom prst="leftArrow">
            <a:avLst/>
          </a:prstGeom>
          <a:solidFill>
            <a:schemeClr val="tx1">
              <a:lumMod val="85000"/>
              <a:lumOff val="1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Flèche vers le bas 27"/>
          <p:cNvSpPr/>
          <p:nvPr/>
        </p:nvSpPr>
        <p:spPr>
          <a:xfrm>
            <a:off x="7596336" y="2997651"/>
            <a:ext cx="288032" cy="2264657"/>
          </a:xfrm>
          <a:prstGeom prst="downArrow">
            <a:avLst/>
          </a:prstGeom>
          <a:solidFill>
            <a:schemeClr val="tx1">
              <a:lumMod val="85000"/>
              <a:lumOff val="1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 xmlns:p14="http://schemas.microsoft.com/office/powerpoint/2010/main" val="27439981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2"/>
          </p:nvPr>
        </p:nvSpPr>
        <p:spPr/>
        <p:txBody>
          <a:bodyPr/>
          <a:lstStyle/>
          <a:p>
            <a:r>
              <a:rPr lang="fr-FR" smtClean="0"/>
              <a:t>www.tifawt.com - 2019- </a:t>
            </a:r>
            <a:endParaRPr lang="fr-FR" dirty="0"/>
          </a:p>
        </p:txBody>
      </p:sp>
      <p:pic>
        <p:nvPicPr>
          <p:cNvPr id="3074" name="Picture 2" descr="C:\Documents and Settings\latifa\Bureau\lof 2.bmp"/>
          <p:cNvPicPr>
            <a:picLocks noGrp="1" noChangeAspect="1" noChangeArrowheads="1"/>
          </p:cNvPicPr>
          <p:nvPr>
            <p:ph idx="1"/>
          </p:nvPr>
        </p:nvPicPr>
        <p:blipFill>
          <a:blip r:embed="rId2">
            <a:lum bright="20000"/>
          </a:blip>
          <a:srcRect/>
          <a:stretch>
            <a:fillRect/>
          </a:stretch>
        </p:blipFill>
        <p:spPr bwMode="auto">
          <a:xfrm>
            <a:off x="321439" y="142852"/>
            <a:ext cx="8679717" cy="5929354"/>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lum bright="-20000" contrast="20000"/>
            <a:extLst>
              <a:ext uri="{28A0092B-C50C-407E-A947-70E740481C1C}">
                <a14:useLocalDpi xmlns="" xmlns:a14="http://schemas.microsoft.com/office/drawing/2010/main" val="0"/>
              </a:ext>
            </a:extLst>
          </a:blip>
          <a:srcRect/>
          <a:stretch>
            <a:fillRect/>
          </a:stretch>
        </p:blipFill>
        <p:spPr bwMode="auto">
          <a:xfrm>
            <a:off x="428596" y="1214422"/>
            <a:ext cx="8572560" cy="4357718"/>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4" name="Espace réservé du pied de page 3"/>
          <p:cNvSpPr>
            <a:spLocks noGrp="1"/>
          </p:cNvSpPr>
          <p:nvPr>
            <p:ph type="ftr" sz="quarter" idx="11"/>
          </p:nvPr>
        </p:nvSpPr>
        <p:spPr>
          <a:xfrm>
            <a:off x="285720" y="6357958"/>
            <a:ext cx="4281486" cy="365125"/>
          </a:xfrm>
        </p:spPr>
        <p:txBody>
          <a:bodyPr/>
          <a:lstStyle/>
          <a:p>
            <a:r>
              <a:rPr lang="en-US" smtClean="0"/>
              <a:t>www.tifawt.com - 2019- </a:t>
            </a:r>
            <a:endParaRPr lang="fr-FR" dirty="0"/>
          </a:p>
        </p:txBody>
      </p:sp>
    </p:spTree>
    <p:extLst>
      <p:ext uri="{BB962C8B-B14F-4D97-AF65-F5344CB8AC3E}">
        <p14:creationId xmlns="" xmlns:p14="http://schemas.microsoft.com/office/powerpoint/2010/main" val="9916908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42852"/>
            <a:ext cx="8892480" cy="6598516"/>
          </a:xfrm>
          <a:solidFill>
            <a:schemeClr val="bg1"/>
          </a:solidFill>
        </p:spPr>
        <p:txBody>
          <a:bodyPr>
            <a:normAutofit fontScale="92500" lnSpcReduction="10000"/>
          </a:bodyPr>
          <a:lstStyle/>
          <a:p>
            <a:pPr marL="68580" indent="0">
              <a:buNone/>
            </a:pPr>
            <a:endParaRPr lang="fr-FR" dirty="0"/>
          </a:p>
          <a:p>
            <a:pPr algn="just"/>
            <a:r>
              <a:rPr lang="fr-FR" b="1" dirty="0">
                <a:solidFill>
                  <a:srgbClr val="FF0000"/>
                </a:solidFill>
              </a:rPr>
              <a:t>Réhabilitation de la loi de finances rectificative dans le respect du principe de sincérité et l’encadrement de son calendrier d’examen et de vote: </a:t>
            </a:r>
            <a:endParaRPr lang="fr-FR" b="1" dirty="0" smtClean="0">
              <a:solidFill>
                <a:srgbClr val="FF0000"/>
              </a:solidFill>
            </a:endParaRPr>
          </a:p>
          <a:p>
            <a:pPr algn="just"/>
            <a:endParaRPr lang="fr-FR" b="1" dirty="0">
              <a:solidFill>
                <a:srgbClr val="FF0000"/>
              </a:solidFill>
            </a:endParaRPr>
          </a:p>
          <a:p>
            <a:pPr algn="just"/>
            <a:endParaRPr lang="fr-FR" b="1" dirty="0" smtClean="0">
              <a:solidFill>
                <a:srgbClr val="FF0000"/>
              </a:solidFill>
            </a:endParaRPr>
          </a:p>
          <a:p>
            <a:pPr algn="just"/>
            <a:endParaRPr lang="fr-FR" b="1" dirty="0">
              <a:solidFill>
                <a:srgbClr val="FF0000"/>
              </a:solidFill>
            </a:endParaRPr>
          </a:p>
          <a:p>
            <a:pPr algn="just"/>
            <a:endParaRPr lang="fr-FR" b="1" dirty="0" smtClean="0">
              <a:solidFill>
                <a:srgbClr val="FF0000"/>
              </a:solidFill>
            </a:endParaRPr>
          </a:p>
          <a:p>
            <a:pPr algn="just"/>
            <a:endParaRPr lang="fr-FR" b="1" dirty="0">
              <a:solidFill>
                <a:srgbClr val="FF0000"/>
              </a:solidFill>
            </a:endParaRPr>
          </a:p>
          <a:p>
            <a:pPr algn="just"/>
            <a:endParaRPr lang="fr-FR" b="1" dirty="0" smtClean="0">
              <a:solidFill>
                <a:srgbClr val="FF0000"/>
              </a:solidFill>
            </a:endParaRPr>
          </a:p>
          <a:p>
            <a:pPr algn="just"/>
            <a:endParaRPr lang="fr-FR" b="1" dirty="0">
              <a:solidFill>
                <a:srgbClr val="FF0000"/>
              </a:solidFill>
            </a:endParaRPr>
          </a:p>
          <a:p>
            <a:pPr algn="just"/>
            <a:r>
              <a:rPr lang="fr-FR" b="1" dirty="0">
                <a:solidFill>
                  <a:srgbClr val="FF0000"/>
                </a:solidFill>
              </a:rPr>
              <a:t>dépôt annuel du projet de loi de règlement à la chambre des représentants à la fin du premier trimestre du deuxième exercice qui suit celui de l’exécution de la loi de finances concernés.</a:t>
            </a:r>
            <a:endParaRPr lang="fr-FR" b="1" dirty="0" smtClean="0">
              <a:solidFill>
                <a:srgbClr val="FF0000"/>
              </a:solidFill>
            </a:endParaRPr>
          </a:p>
          <a:p>
            <a:pPr algn="just"/>
            <a:endParaRPr lang="fr-FR" dirty="0">
              <a:solidFill>
                <a:srgbClr val="FF0000"/>
              </a:solidFill>
            </a:endParaRPr>
          </a:p>
          <a:p>
            <a:endParaRPr lang="fr-FR" dirty="0"/>
          </a:p>
        </p:txBody>
      </p:sp>
      <p:pic>
        <p:nvPicPr>
          <p:cNvPr id="4098" name="Picture 2"/>
          <p:cNvPicPr>
            <a:picLocks noChangeAspect="1" noChangeArrowheads="1"/>
          </p:cNvPicPr>
          <p:nvPr/>
        </p:nvPicPr>
        <p:blipFill>
          <a:blip r:embed="rId2">
            <a:lum bright="-20000" contrast="30000"/>
            <a:extLst>
              <a:ext uri="{28A0092B-C50C-407E-A947-70E740481C1C}">
                <a14:useLocalDpi xmlns="" xmlns:a14="http://schemas.microsoft.com/office/drawing/2010/main" val="0"/>
              </a:ext>
            </a:extLst>
          </a:blip>
          <a:srcRect/>
          <a:stretch>
            <a:fillRect/>
          </a:stretch>
        </p:blipFill>
        <p:spPr bwMode="auto">
          <a:xfrm>
            <a:off x="428596" y="1928802"/>
            <a:ext cx="8568952" cy="2714644"/>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4" name="Espace réservé du pied de page 3"/>
          <p:cNvSpPr>
            <a:spLocks noGrp="1"/>
          </p:cNvSpPr>
          <p:nvPr>
            <p:ph type="ftr" sz="quarter" idx="11"/>
          </p:nvPr>
        </p:nvSpPr>
        <p:spPr>
          <a:xfrm>
            <a:off x="5715008" y="6357958"/>
            <a:ext cx="3281354" cy="365125"/>
          </a:xfrm>
        </p:spPr>
        <p:txBody>
          <a:bodyPr/>
          <a:lstStyle/>
          <a:p>
            <a:r>
              <a:rPr lang="en-US" smtClean="0"/>
              <a:t>www.tifawt.com - 2019- </a:t>
            </a:r>
            <a:endParaRPr lang="fr-FR" dirty="0"/>
          </a:p>
        </p:txBody>
      </p:sp>
    </p:spTree>
    <p:extLst>
      <p:ext uri="{BB962C8B-B14F-4D97-AF65-F5344CB8AC3E}">
        <p14:creationId xmlns="" xmlns:p14="http://schemas.microsoft.com/office/powerpoint/2010/main" val="30437650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196752"/>
            <a:ext cx="9036496" cy="3600400"/>
          </a:xfrm>
          <a:solidFill>
            <a:srgbClr val="FFFFAB"/>
          </a:solidFill>
        </p:spPr>
        <p:txBody>
          <a:bodyPr>
            <a:normAutofit/>
          </a:bodyPr>
          <a:lstStyle/>
          <a:p>
            <a:pPr algn="ctr"/>
            <a:r>
              <a:rPr lang="fr-FR" sz="2400" b="1" dirty="0" smtClean="0">
                <a:solidFill>
                  <a:schemeClr val="bg2">
                    <a:lumMod val="10000"/>
                  </a:schemeClr>
                </a:solidFill>
              </a:rPr>
              <a:t>DOUBLE OPTIQUE : </a:t>
            </a:r>
            <a:r>
              <a:rPr lang="fr-FR" sz="2400" b="1" dirty="0" smtClean="0">
                <a:solidFill>
                  <a:srgbClr val="FF0000"/>
                </a:solidFill>
              </a:rPr>
              <a:t>EXPLORATOIRE</a:t>
            </a:r>
            <a:r>
              <a:rPr lang="fr-FR" sz="2400" b="1" dirty="0" smtClean="0"/>
              <a:t> </a:t>
            </a:r>
            <a:r>
              <a:rPr lang="fr-FR" sz="2400" b="1" dirty="0" smtClean="0">
                <a:solidFill>
                  <a:schemeClr val="bg2">
                    <a:lumMod val="10000"/>
                  </a:schemeClr>
                </a:solidFill>
              </a:rPr>
              <a:t>OU PROSPECTIVE ET </a:t>
            </a:r>
            <a:r>
              <a:rPr lang="fr-FR" sz="2400" b="1" dirty="0" smtClean="0">
                <a:solidFill>
                  <a:srgbClr val="FF0000"/>
                </a:solidFill>
              </a:rPr>
              <a:t>PRÉVISIONNELLE </a:t>
            </a:r>
          </a:p>
          <a:p>
            <a:pPr indent="0" algn="ctr">
              <a:buNone/>
            </a:pPr>
            <a:endParaRPr lang="fr-FR" sz="2000" b="1" dirty="0"/>
          </a:p>
        </p:txBody>
      </p:sp>
      <p:sp>
        <p:nvSpPr>
          <p:cNvPr id="2" name="Espace réservé du pied de page 1"/>
          <p:cNvSpPr>
            <a:spLocks noGrp="1"/>
          </p:cNvSpPr>
          <p:nvPr>
            <p:ph type="ftr" sz="quarter" idx="12"/>
          </p:nvPr>
        </p:nvSpPr>
        <p:spPr/>
        <p:txBody>
          <a:bodyPr/>
          <a:lstStyle/>
          <a:p>
            <a:r>
              <a:rPr lang="fr-FR" smtClean="0"/>
              <a:t>www.tifawt.com - 2019- </a:t>
            </a:r>
            <a:endParaRPr lang="fr-FR" dirty="0"/>
          </a:p>
        </p:txBody>
      </p:sp>
      <p:pic>
        <p:nvPicPr>
          <p:cNvPr id="1026"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11560" y="116632"/>
            <a:ext cx="8064896" cy="93610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aphicFrame>
        <p:nvGraphicFramePr>
          <p:cNvPr id="4" name="Tableau 3"/>
          <p:cNvGraphicFramePr>
            <a:graphicFrameLocks noGrp="1"/>
          </p:cNvGraphicFramePr>
          <p:nvPr>
            <p:extLst>
              <p:ext uri="{D42A27DB-BD31-4B8C-83A1-F6EECF244321}">
                <p14:modId xmlns="" xmlns:p14="http://schemas.microsoft.com/office/powerpoint/2010/main" val="2528058187"/>
              </p:ext>
            </p:extLst>
          </p:nvPr>
        </p:nvGraphicFramePr>
        <p:xfrm>
          <a:off x="251520" y="2204864"/>
          <a:ext cx="8784976" cy="4104456"/>
        </p:xfrm>
        <a:graphic>
          <a:graphicData uri="http://schemas.openxmlformats.org/drawingml/2006/table">
            <a:tbl>
              <a:tblPr firstRow="1" bandRow="1">
                <a:tableStyleId>{5C22544A-7EE6-4342-B048-85BDC9FD1C3A}</a:tableStyleId>
              </a:tblPr>
              <a:tblGrid>
                <a:gridCol w="4316756"/>
                <a:gridCol w="4468220"/>
              </a:tblGrid>
              <a:tr h="825287">
                <a:tc>
                  <a:txBody>
                    <a:bodyPr/>
                    <a:lstStyle/>
                    <a:p>
                      <a:pPr algn="ctr"/>
                      <a:r>
                        <a:rPr lang="fr-FR" sz="2000" dirty="0" smtClean="0">
                          <a:solidFill>
                            <a:schemeClr val="bg2">
                              <a:lumMod val="10000"/>
                            </a:schemeClr>
                          </a:solidFill>
                        </a:rPr>
                        <a:t>LE BUDGET ÉCONOMIQUE EXPLORATOIRE </a:t>
                      </a:r>
                      <a:endParaRPr lang="fr-FR" sz="2000" dirty="0">
                        <a:solidFill>
                          <a:schemeClr val="bg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FEBF9"/>
                    </a:solidFill>
                  </a:tcPr>
                </a:tc>
                <a:tc>
                  <a:txBody>
                    <a:bodyPr/>
                    <a:lstStyle/>
                    <a:p>
                      <a:pPr algn="ctr"/>
                      <a:r>
                        <a:rPr lang="fr-FR" sz="2000" dirty="0" smtClean="0">
                          <a:solidFill>
                            <a:schemeClr val="bg2">
                              <a:lumMod val="10000"/>
                            </a:schemeClr>
                          </a:solidFill>
                        </a:rPr>
                        <a:t>LE BUDGET ÉCONOMIQUE PRÉVISIONNEL </a:t>
                      </a:r>
                      <a:endParaRPr lang="fr-FR" sz="2000" dirty="0">
                        <a:solidFill>
                          <a:schemeClr val="bg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FEBF9"/>
                    </a:solidFill>
                  </a:tcPr>
                </a:tc>
              </a:tr>
              <a:tr h="3279169">
                <a:tc>
                  <a:txBody>
                    <a:bodyPr/>
                    <a:lstStyle/>
                    <a:p>
                      <a:pPr marL="285750" indent="-285750" algn="just">
                        <a:buFontTx/>
                        <a:buChar char="-"/>
                      </a:pPr>
                      <a:r>
                        <a:rPr lang="fr-FR" sz="2000" b="1" dirty="0" smtClean="0">
                          <a:solidFill>
                            <a:schemeClr val="bg2">
                              <a:lumMod val="10000"/>
                            </a:schemeClr>
                          </a:solidFill>
                        </a:rPr>
                        <a:t>Publié par le HCP chaque année au mois de Juin</a:t>
                      </a:r>
                      <a:r>
                        <a:rPr lang="fr-FR" b="1" dirty="0" smtClean="0">
                          <a:solidFill>
                            <a:schemeClr val="tx1"/>
                          </a:solidFill>
                        </a:rPr>
                        <a:t> </a:t>
                      </a:r>
                      <a:r>
                        <a:rPr lang="fr-FR" sz="2000" b="1" dirty="0" smtClean="0">
                          <a:solidFill>
                            <a:srgbClr val="FF0000"/>
                          </a:solidFill>
                        </a:rPr>
                        <a:t>à la veille du</a:t>
                      </a:r>
                      <a:r>
                        <a:rPr lang="fr-FR" sz="2000" b="1" baseline="0" dirty="0" smtClean="0">
                          <a:solidFill>
                            <a:srgbClr val="FF0000"/>
                          </a:solidFill>
                        </a:rPr>
                        <a:t> lancement des travaux de préparation du PLF </a:t>
                      </a:r>
                    </a:p>
                    <a:p>
                      <a:pPr marL="285750" indent="-285750" algn="just">
                        <a:buFontTx/>
                        <a:buChar char="-"/>
                      </a:pPr>
                      <a:r>
                        <a:rPr lang="fr-FR" sz="2000" b="1" baseline="0" dirty="0" smtClean="0">
                          <a:solidFill>
                            <a:schemeClr val="tx1">
                              <a:lumMod val="50000"/>
                            </a:schemeClr>
                          </a:solidFill>
                        </a:rPr>
                        <a:t>3 éléments : analyse des données sous forme de scenario</a:t>
                      </a:r>
                    </a:p>
                    <a:p>
                      <a:pPr marL="285750" indent="-285750" algn="just">
                        <a:buFontTx/>
                        <a:buChar char="-"/>
                      </a:pPr>
                      <a:r>
                        <a:rPr lang="fr-FR" sz="2000" b="1" baseline="0" dirty="0" smtClean="0">
                          <a:solidFill>
                            <a:schemeClr val="tx1">
                              <a:lumMod val="50000"/>
                            </a:schemeClr>
                          </a:solidFill>
                        </a:rPr>
                        <a:t>Conception de la politique générale à adopter PLF</a:t>
                      </a:r>
                    </a:p>
                    <a:p>
                      <a:pPr marL="285750" indent="-285750" algn="just">
                        <a:buFontTx/>
                        <a:buChar char="-"/>
                      </a:pPr>
                      <a:r>
                        <a:rPr lang="fr-FR" sz="2000" b="1" baseline="0" dirty="0" smtClean="0">
                          <a:solidFill>
                            <a:schemeClr val="tx1">
                              <a:lumMod val="50000"/>
                            </a:schemeClr>
                          </a:solidFill>
                        </a:rPr>
                        <a:t>Les données macro-économiques pour l’étude des scénarios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FEBF9"/>
                    </a:solidFill>
                  </a:tcPr>
                </a:tc>
                <a:tc>
                  <a:txBody>
                    <a:bodyPr/>
                    <a:lstStyle/>
                    <a:p>
                      <a:pPr algn="l"/>
                      <a:r>
                        <a:rPr lang="fr-FR" b="1" dirty="0" smtClean="0">
                          <a:solidFill>
                            <a:schemeClr val="tx1"/>
                          </a:solidFill>
                        </a:rPr>
                        <a:t>- </a:t>
                      </a:r>
                      <a:r>
                        <a:rPr lang="fr-FR" sz="2000" b="1" dirty="0" smtClean="0">
                          <a:solidFill>
                            <a:schemeClr val="bg2">
                              <a:lumMod val="10000"/>
                            </a:schemeClr>
                          </a:solidFill>
                        </a:rPr>
                        <a:t>Établi après l’élaboration du PLF :</a:t>
                      </a:r>
                    </a:p>
                    <a:p>
                      <a:pPr marL="285750" indent="-285750" algn="l">
                        <a:buFont typeface="Arial" charset="0"/>
                        <a:buChar char="•"/>
                      </a:pPr>
                      <a:r>
                        <a:rPr lang="fr-FR" sz="2000" b="1" dirty="0" smtClean="0">
                          <a:solidFill>
                            <a:schemeClr val="bg2">
                              <a:lumMod val="10000"/>
                            </a:schemeClr>
                          </a:solidFill>
                        </a:rPr>
                        <a:t>Description</a:t>
                      </a:r>
                      <a:r>
                        <a:rPr lang="fr-FR" sz="2000" b="1" baseline="0" dirty="0" smtClean="0">
                          <a:solidFill>
                            <a:schemeClr val="bg2">
                              <a:lumMod val="10000"/>
                            </a:schemeClr>
                          </a:solidFill>
                        </a:rPr>
                        <a:t> de la politique économique et sociale (PLF)</a:t>
                      </a:r>
                    </a:p>
                    <a:p>
                      <a:pPr marL="285750" indent="-285750" algn="l">
                        <a:buFont typeface="Arial" charset="0"/>
                        <a:buChar char="•"/>
                      </a:pPr>
                      <a:r>
                        <a:rPr lang="fr-FR" sz="2000" b="1" baseline="0" dirty="0" smtClean="0">
                          <a:solidFill>
                            <a:schemeClr val="bg2">
                              <a:lumMod val="10000"/>
                            </a:schemeClr>
                          </a:solidFill>
                        </a:rPr>
                        <a:t>Prévisions des comptes (CN)</a:t>
                      </a:r>
                    </a:p>
                    <a:p>
                      <a:pPr marL="285750" indent="-285750" algn="l">
                        <a:buFont typeface="Arial" charset="0"/>
                        <a:buChar char="•"/>
                      </a:pPr>
                      <a:r>
                        <a:rPr lang="fr-FR" sz="2000" b="1" baseline="0" dirty="0" smtClean="0">
                          <a:solidFill>
                            <a:schemeClr val="bg2">
                              <a:lumMod val="10000"/>
                            </a:schemeClr>
                          </a:solidFill>
                        </a:rPr>
                        <a:t>Étude comparative des secteurs productifs (réalisations et perspectives)</a:t>
                      </a:r>
                    </a:p>
                    <a:p>
                      <a:pPr marL="285750" indent="-285750" algn="l">
                        <a:buFont typeface="Arial" charset="0"/>
                        <a:buChar char="•"/>
                      </a:pPr>
                      <a:r>
                        <a:rPr lang="fr-FR" sz="2000" b="1" baseline="0" dirty="0" smtClean="0">
                          <a:solidFill>
                            <a:schemeClr val="bg2">
                              <a:lumMod val="10000"/>
                            </a:schemeClr>
                          </a:solidFill>
                        </a:rPr>
                        <a:t>Les réalisations annuelles détaillées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FEBF9"/>
                    </a:solidFill>
                  </a:tcPr>
                </a:tc>
              </a:tr>
            </a:tbl>
          </a:graphicData>
        </a:graphic>
      </p:graphicFrame>
    </p:spTree>
    <p:extLst>
      <p:ext uri="{BB962C8B-B14F-4D97-AF65-F5344CB8AC3E}">
        <p14:creationId xmlns="" xmlns:p14="http://schemas.microsoft.com/office/powerpoint/2010/main" val="1769278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99592" y="548680"/>
            <a:ext cx="7704856" cy="496416"/>
          </a:xfrm>
          <a:solidFill>
            <a:srgbClr val="FFFF00"/>
          </a:solidFill>
        </p:spPr>
        <p:txBody>
          <a:bodyPr>
            <a:noAutofit/>
          </a:bodyPr>
          <a:lstStyle/>
          <a:p>
            <a:r>
              <a:rPr lang="fr-FR" sz="3200" b="1" dirty="0" smtClean="0">
                <a:solidFill>
                  <a:schemeClr val="bg2">
                    <a:lumMod val="10000"/>
                  </a:schemeClr>
                </a:solidFill>
                <a:effectLst>
                  <a:outerShdw blurRad="38100" dist="38100" dir="2700000" algn="tl">
                    <a:srgbClr val="000000">
                      <a:alpha val="43137"/>
                    </a:srgbClr>
                  </a:outerShdw>
                </a:effectLst>
              </a:rPr>
              <a:t>LE BUDGET ÉCONOMIQUE,  C'EST QUOI ?? </a:t>
            </a:r>
            <a:endParaRPr lang="fr-FR" sz="3200" b="1" dirty="0">
              <a:solidFill>
                <a:schemeClr val="bg2">
                  <a:lumMod val="10000"/>
                </a:schemeClr>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251520" y="1484784"/>
            <a:ext cx="8892480" cy="5040560"/>
          </a:xfrm>
          <a:solidFill>
            <a:srgbClr val="FFFFAB"/>
          </a:solidFill>
        </p:spPr>
        <p:txBody>
          <a:bodyPr anchor="ctr">
            <a:noAutofit/>
          </a:bodyPr>
          <a:lstStyle/>
          <a:p>
            <a:pPr algn="ctr"/>
            <a:r>
              <a:rPr lang="fr-FR" b="1" dirty="0" smtClean="0">
                <a:solidFill>
                  <a:schemeClr val="bg2">
                    <a:lumMod val="10000"/>
                  </a:schemeClr>
                </a:solidFill>
              </a:rPr>
              <a:t>Depuis 1989 , c’est la division du budget économique dépendant de la direction de la programmation (HCP actuellement) qui élabore le budget économique .</a:t>
            </a:r>
          </a:p>
          <a:p>
            <a:pPr indent="0">
              <a:buNone/>
            </a:pPr>
            <a:endParaRPr lang="fr-FR" b="1" dirty="0" smtClean="0">
              <a:solidFill>
                <a:schemeClr val="bg2">
                  <a:lumMod val="10000"/>
                </a:schemeClr>
              </a:solidFill>
            </a:endParaRPr>
          </a:p>
          <a:p>
            <a:pPr algn="ctr"/>
            <a:r>
              <a:rPr lang="fr-FR" b="1" dirty="0" smtClean="0">
                <a:solidFill>
                  <a:schemeClr val="bg2">
                    <a:lumMod val="10000"/>
                  </a:schemeClr>
                </a:solidFill>
              </a:rPr>
              <a:t>Le BE présente : </a:t>
            </a:r>
          </a:p>
          <a:p>
            <a:pPr marL="285750" indent="-285750">
              <a:buFontTx/>
              <a:buChar char="-"/>
            </a:pPr>
            <a:r>
              <a:rPr lang="fr-FR" b="1" dirty="0" smtClean="0">
                <a:solidFill>
                  <a:schemeClr val="bg2">
                    <a:lumMod val="10000"/>
                  </a:schemeClr>
                </a:solidFill>
              </a:rPr>
              <a:t>Une vision globale sur l’environnement économique international </a:t>
            </a:r>
          </a:p>
          <a:p>
            <a:pPr marL="285750" indent="-285750">
              <a:buFontTx/>
              <a:buChar char="-"/>
            </a:pPr>
            <a:r>
              <a:rPr lang="fr-FR" b="1" dirty="0" smtClean="0">
                <a:solidFill>
                  <a:schemeClr val="bg2">
                    <a:lumMod val="10000"/>
                  </a:schemeClr>
                </a:solidFill>
              </a:rPr>
              <a:t>La situation économique nationale </a:t>
            </a:r>
          </a:p>
          <a:p>
            <a:pPr marL="285750" indent="-285750">
              <a:buFontTx/>
              <a:buChar char="-"/>
            </a:pPr>
            <a:r>
              <a:rPr lang="fr-FR" b="1" dirty="0">
                <a:solidFill>
                  <a:schemeClr val="bg2">
                    <a:lumMod val="10000"/>
                  </a:schemeClr>
                </a:solidFill>
              </a:rPr>
              <a:t>U</a:t>
            </a:r>
            <a:r>
              <a:rPr lang="fr-FR" b="1" dirty="0" smtClean="0">
                <a:solidFill>
                  <a:schemeClr val="bg2">
                    <a:lumMod val="10000"/>
                  </a:schemeClr>
                </a:solidFill>
              </a:rPr>
              <a:t>n programme d’investissement à l’</a:t>
            </a:r>
            <a:r>
              <a:rPr lang="fr-FR" b="1" dirty="0">
                <a:solidFill>
                  <a:schemeClr val="bg2">
                    <a:lumMod val="10000"/>
                  </a:schemeClr>
                </a:solidFill>
              </a:rPr>
              <a:t>é</a:t>
            </a:r>
            <a:r>
              <a:rPr lang="fr-FR" b="1" dirty="0" smtClean="0">
                <a:solidFill>
                  <a:schemeClr val="bg2">
                    <a:lumMod val="10000"/>
                  </a:schemeClr>
                </a:solidFill>
              </a:rPr>
              <a:t>chelon sectoriel et national </a:t>
            </a:r>
            <a:endParaRPr lang="fr-FR" b="1" dirty="0">
              <a:solidFill>
                <a:schemeClr val="bg2">
                  <a:lumMod val="10000"/>
                </a:schemeClr>
              </a:solidFill>
            </a:endParaRPr>
          </a:p>
        </p:txBody>
      </p:sp>
      <p:sp>
        <p:nvSpPr>
          <p:cNvPr id="4" name="Espace réservé du pied de page 3"/>
          <p:cNvSpPr>
            <a:spLocks noGrp="1"/>
          </p:cNvSpPr>
          <p:nvPr>
            <p:ph type="ftr" sz="quarter" idx="12"/>
          </p:nvPr>
        </p:nvSpPr>
        <p:spPr/>
        <p:txBody>
          <a:bodyPr/>
          <a:lstStyle/>
          <a:p>
            <a:r>
              <a:rPr lang="fr-FR" smtClean="0"/>
              <a:t>www.tifawt.com - 2019- </a:t>
            </a:r>
            <a:endParaRPr lang="fr-FR" dirty="0"/>
          </a:p>
        </p:txBody>
      </p:sp>
    </p:spTree>
    <p:extLst>
      <p:ext uri="{BB962C8B-B14F-4D97-AF65-F5344CB8AC3E}">
        <p14:creationId xmlns="" xmlns:p14="http://schemas.microsoft.com/office/powerpoint/2010/main" val="752165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circle(in)">
                                      <p:cBhvr>
                                        <p:cTn id="20" dur="2000"/>
                                        <p:tgtEl>
                                          <p:spTgt spid="3">
                                            <p:txEl>
                                              <p:pRg st="2" end="2"/>
                                            </p:txEl>
                                          </p:spTgt>
                                        </p:tgtEl>
                                      </p:cBhvr>
                                    </p:animEffect>
                                  </p:childTnLst>
                                </p:cTn>
                              </p:par>
                              <p:par>
                                <p:cTn id="21" presetID="6" presetClass="entr" presetSubtype="16"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circle(in)">
                                      <p:cBhvr>
                                        <p:cTn id="23" dur="2000"/>
                                        <p:tgtEl>
                                          <p:spTgt spid="3">
                                            <p:txEl>
                                              <p:pRg st="3" end="3"/>
                                            </p:txEl>
                                          </p:spTgt>
                                        </p:tgtEl>
                                      </p:cBhvr>
                                    </p:animEffect>
                                  </p:childTnLst>
                                </p:cTn>
                              </p:par>
                              <p:par>
                                <p:cTn id="24" presetID="6" presetClass="entr" presetSubtype="16"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circle(in)">
                                      <p:cBhvr>
                                        <p:cTn id="26" dur="2000"/>
                                        <p:tgtEl>
                                          <p:spTgt spid="3">
                                            <p:txEl>
                                              <p:pRg st="4" end="4"/>
                                            </p:txEl>
                                          </p:spTgt>
                                        </p:tgtEl>
                                      </p:cBhvr>
                                    </p:animEffect>
                                  </p:childTnLst>
                                </p:cTn>
                              </p:par>
                              <p:par>
                                <p:cTn id="27" presetID="6" presetClass="entr" presetSubtype="16"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circle(in)">
                                      <p:cBhvr>
                                        <p:cTn id="29"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71600" y="260648"/>
            <a:ext cx="7776864" cy="1008112"/>
          </a:xfrm>
          <a:solidFill>
            <a:schemeClr val="bg2">
              <a:lumMod val="20000"/>
              <a:lumOff val="80000"/>
            </a:schemeClr>
          </a:solidFill>
        </p:spPr>
        <p:txBody>
          <a:bodyPr anchor="ctr">
            <a:noAutofit/>
          </a:bodyPr>
          <a:lstStyle/>
          <a:p>
            <a:pPr algn="ctr"/>
            <a:r>
              <a:rPr lang="fr-FR" sz="3600" b="1" dirty="0" smtClean="0">
                <a:solidFill>
                  <a:schemeClr val="bg2">
                    <a:lumMod val="10000"/>
                  </a:schemeClr>
                </a:solidFill>
              </a:rPr>
              <a:t>LIAISON  PLAN-BUDGET</a:t>
            </a:r>
            <a:endParaRPr lang="fr-FR" sz="3600" b="1" dirty="0">
              <a:solidFill>
                <a:srgbClr val="FF0000"/>
              </a:solidFill>
            </a:endParaRPr>
          </a:p>
        </p:txBody>
      </p:sp>
      <p:sp>
        <p:nvSpPr>
          <p:cNvPr id="3" name="Espace réservé du contenu 2"/>
          <p:cNvSpPr>
            <a:spLocks noGrp="1"/>
          </p:cNvSpPr>
          <p:nvPr>
            <p:ph idx="1"/>
          </p:nvPr>
        </p:nvSpPr>
        <p:spPr>
          <a:xfrm>
            <a:off x="251520" y="1268760"/>
            <a:ext cx="8892480" cy="5400600"/>
          </a:xfrm>
          <a:solidFill>
            <a:schemeClr val="bg2">
              <a:lumMod val="20000"/>
              <a:lumOff val="80000"/>
            </a:schemeClr>
          </a:solidFill>
          <a:effectLst>
            <a:outerShdw blurRad="622300" dist="1955800" dir="21540000" sx="98000" sy="98000" algn="bl" rotWithShape="0">
              <a:prstClr val="black">
                <a:alpha val="37000"/>
              </a:prstClr>
            </a:outerShdw>
          </a:effectLst>
        </p:spPr>
        <p:txBody>
          <a:bodyPr>
            <a:noAutofit/>
          </a:bodyPr>
          <a:lstStyle/>
          <a:p>
            <a:pPr algn="ctr"/>
            <a:r>
              <a:rPr lang="fr-FR" b="1" dirty="0" smtClean="0">
                <a:solidFill>
                  <a:srgbClr val="FF0000"/>
                </a:solidFill>
              </a:rPr>
              <a:t>LE PLAN </a:t>
            </a:r>
            <a:r>
              <a:rPr lang="fr-FR" b="1" dirty="0" smtClean="0"/>
              <a:t>est une </a:t>
            </a:r>
            <a:r>
              <a:rPr lang="fr-FR" b="1" dirty="0" smtClean="0">
                <a:solidFill>
                  <a:srgbClr val="FF0000"/>
                </a:solidFill>
              </a:rPr>
              <a:t>INTERVENTION</a:t>
            </a:r>
            <a:r>
              <a:rPr lang="fr-FR" b="1" dirty="0" smtClean="0"/>
              <a:t> alors que le </a:t>
            </a:r>
            <a:r>
              <a:rPr lang="fr-FR" b="1" dirty="0" smtClean="0">
                <a:solidFill>
                  <a:srgbClr val="FF0000"/>
                </a:solidFill>
              </a:rPr>
              <a:t>BUDGET</a:t>
            </a:r>
            <a:r>
              <a:rPr lang="fr-FR" b="1" dirty="0" smtClean="0"/>
              <a:t> est une </a:t>
            </a:r>
            <a:r>
              <a:rPr lang="fr-FR" b="1" dirty="0" smtClean="0">
                <a:solidFill>
                  <a:srgbClr val="FF0000"/>
                </a:solidFill>
              </a:rPr>
              <a:t>AUTORISATION </a:t>
            </a:r>
            <a:endParaRPr lang="fr-FR" b="1" dirty="0" smtClean="0"/>
          </a:p>
          <a:p>
            <a:pPr algn="ctr"/>
            <a:r>
              <a:rPr lang="fr-FR" sz="2400" b="1" dirty="0" smtClean="0"/>
              <a:t>Si </a:t>
            </a:r>
            <a:r>
              <a:rPr lang="fr-FR" sz="2400" b="1" dirty="0" smtClean="0">
                <a:solidFill>
                  <a:srgbClr val="FF0000"/>
                </a:solidFill>
              </a:rPr>
              <a:t>LE BUDGET </a:t>
            </a:r>
            <a:r>
              <a:rPr lang="fr-FR" sz="2400" b="1" dirty="0" smtClean="0"/>
              <a:t>comporte l’ensemble </a:t>
            </a:r>
            <a:r>
              <a:rPr lang="fr-FR" sz="2400" b="1" dirty="0" smtClean="0">
                <a:solidFill>
                  <a:srgbClr val="FF0000"/>
                </a:solidFill>
              </a:rPr>
              <a:t>DES   RECETTES   ET   DES DÉPENSES    DE   L’ETAT  </a:t>
            </a:r>
            <a:r>
              <a:rPr lang="fr-FR" sz="2400" b="1" dirty="0" smtClean="0"/>
              <a:t>pour   </a:t>
            </a:r>
            <a:r>
              <a:rPr lang="fr-FR" sz="2400" b="1" dirty="0" smtClean="0">
                <a:solidFill>
                  <a:srgbClr val="FF0000"/>
                </a:solidFill>
              </a:rPr>
              <a:t>UNE ANNÉE</a:t>
            </a:r>
            <a:r>
              <a:rPr lang="fr-FR" sz="2400" b="1" dirty="0" smtClean="0"/>
              <a:t>,    </a:t>
            </a:r>
            <a:r>
              <a:rPr lang="fr-FR" sz="2400" b="1" dirty="0" smtClean="0">
                <a:solidFill>
                  <a:srgbClr val="FF0000"/>
                </a:solidFill>
              </a:rPr>
              <a:t>LE PLAN </a:t>
            </a:r>
            <a:r>
              <a:rPr lang="fr-FR" sz="2400" b="1" dirty="0" smtClean="0"/>
              <a:t>comporte</a:t>
            </a:r>
            <a:r>
              <a:rPr lang="fr-FR" sz="2400" b="1" dirty="0" smtClean="0">
                <a:solidFill>
                  <a:srgbClr val="FF0000"/>
                </a:solidFill>
              </a:rPr>
              <a:t> L’ENSEMBLE DES ORIENTATIONS </a:t>
            </a:r>
            <a:r>
              <a:rPr lang="fr-FR" sz="2400" b="1" dirty="0" smtClean="0"/>
              <a:t>et la perspective globale de développement économique et social</a:t>
            </a:r>
            <a:endParaRPr lang="fr-FR" b="1" dirty="0" smtClean="0"/>
          </a:p>
          <a:p>
            <a:pPr algn="ctr"/>
            <a:r>
              <a:rPr lang="fr-FR" b="1" dirty="0" smtClean="0">
                <a:solidFill>
                  <a:srgbClr val="FF0000"/>
                </a:solidFill>
              </a:rPr>
              <a:t>LE BUDGET </a:t>
            </a:r>
            <a:r>
              <a:rPr lang="fr-FR" b="1" dirty="0" smtClean="0"/>
              <a:t>agit à </a:t>
            </a:r>
            <a:r>
              <a:rPr lang="fr-FR" b="1" dirty="0" smtClean="0">
                <a:solidFill>
                  <a:srgbClr val="FF0000"/>
                </a:solidFill>
              </a:rPr>
              <a:t>COURT TERME</a:t>
            </a:r>
            <a:r>
              <a:rPr lang="fr-FR" b="1" dirty="0" smtClean="0"/>
              <a:t>, </a:t>
            </a:r>
          </a:p>
          <a:p>
            <a:pPr algn="ctr"/>
            <a:r>
              <a:rPr lang="fr-FR" b="1" dirty="0" smtClean="0">
                <a:solidFill>
                  <a:srgbClr val="FF0000"/>
                </a:solidFill>
              </a:rPr>
              <a:t>LE  PLAN </a:t>
            </a:r>
            <a:r>
              <a:rPr lang="fr-FR" b="1" dirty="0" smtClean="0"/>
              <a:t>agit sur </a:t>
            </a:r>
            <a:r>
              <a:rPr lang="fr-FR" b="1" dirty="0" smtClean="0">
                <a:solidFill>
                  <a:srgbClr val="FF0000"/>
                </a:solidFill>
              </a:rPr>
              <a:t>LE MOYEN TERME</a:t>
            </a:r>
          </a:p>
          <a:p>
            <a:pPr indent="0" algn="ctr">
              <a:buNone/>
            </a:pPr>
            <a:r>
              <a:rPr lang="fr-FR" sz="3200" b="1" dirty="0" smtClean="0">
                <a:solidFill>
                  <a:srgbClr val="FFC000"/>
                </a:solidFill>
                <a:effectLst>
                  <a:outerShdw blurRad="38100" dist="38100" dir="2700000" algn="tl">
                    <a:srgbClr val="000000">
                      <a:alpha val="43137"/>
                    </a:srgbClr>
                  </a:outerShdw>
                </a:effectLst>
              </a:rPr>
              <a:t>------- »</a:t>
            </a:r>
            <a:r>
              <a:rPr lang="fr-FR" b="1" dirty="0" smtClean="0">
                <a:solidFill>
                  <a:srgbClr val="FF0000"/>
                </a:solidFill>
              </a:rPr>
              <a:t>  </a:t>
            </a:r>
            <a:r>
              <a:rPr lang="fr-FR" sz="2400" b="1" dirty="0" smtClean="0"/>
              <a:t>pour une </a:t>
            </a:r>
            <a:r>
              <a:rPr lang="fr-FR" sz="2400" b="1" dirty="0" smtClean="0">
                <a:solidFill>
                  <a:srgbClr val="FF0000"/>
                </a:solidFill>
              </a:rPr>
              <a:t>meilleure coordination </a:t>
            </a:r>
            <a:r>
              <a:rPr lang="fr-FR" sz="2400" b="1" dirty="0" smtClean="0"/>
              <a:t>entre le </a:t>
            </a:r>
            <a:r>
              <a:rPr lang="fr-FR" sz="2400" b="1" dirty="0" smtClean="0">
                <a:solidFill>
                  <a:srgbClr val="FF0000"/>
                </a:solidFill>
              </a:rPr>
              <a:t>PLAN  </a:t>
            </a:r>
            <a:r>
              <a:rPr lang="fr-FR" sz="2400" b="1" dirty="0" smtClean="0"/>
              <a:t>et le </a:t>
            </a:r>
            <a:r>
              <a:rPr lang="fr-FR" sz="2400" b="1" dirty="0" smtClean="0">
                <a:solidFill>
                  <a:srgbClr val="FF0000"/>
                </a:solidFill>
              </a:rPr>
              <a:t>BUDGET, </a:t>
            </a:r>
            <a:r>
              <a:rPr lang="fr-FR" sz="2400" b="1" dirty="0" smtClean="0"/>
              <a:t>LE BUDGET ÉCONOMIQUE est utilisé en tant qu’instrument précieux de prévision </a:t>
            </a:r>
            <a:endParaRPr lang="fr-FR" sz="2400" b="1" dirty="0"/>
          </a:p>
        </p:txBody>
      </p:sp>
      <p:sp>
        <p:nvSpPr>
          <p:cNvPr id="4" name="Espace réservé du pied de page 3"/>
          <p:cNvSpPr>
            <a:spLocks noGrp="1"/>
          </p:cNvSpPr>
          <p:nvPr>
            <p:ph type="ftr" sz="quarter" idx="12"/>
          </p:nvPr>
        </p:nvSpPr>
        <p:spPr/>
        <p:txBody>
          <a:bodyPr/>
          <a:lstStyle/>
          <a:p>
            <a:r>
              <a:rPr lang="fr-FR" smtClean="0"/>
              <a:t>www.tifawt.com - 2019- </a:t>
            </a:r>
            <a:endParaRPr lang="fr-FR" dirty="0"/>
          </a:p>
        </p:txBody>
      </p:sp>
      <p:sp>
        <p:nvSpPr>
          <p:cNvPr id="6" name="Ellipse 5"/>
          <p:cNvSpPr/>
          <p:nvPr/>
        </p:nvSpPr>
        <p:spPr>
          <a:xfrm rot="20218066">
            <a:off x="165551" y="63759"/>
            <a:ext cx="1663045" cy="1185106"/>
          </a:xfrm>
          <a:prstGeom prst="ellipse">
            <a:avLst/>
          </a:prstGeom>
          <a:solidFill>
            <a:srgbClr val="FFFF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accent3">
                    <a:lumMod val="75000"/>
                  </a:schemeClr>
                </a:solidFill>
                <a:latin typeface="Britannic Bold" pitchFamily="34" charset="0"/>
                <a:cs typeface="Aharoni" pitchFamily="2" charset="-79"/>
              </a:rPr>
              <a:t>Pour infos !!!</a:t>
            </a:r>
            <a:endParaRPr lang="fr-FR" b="1" dirty="0">
              <a:solidFill>
                <a:schemeClr val="accent3">
                  <a:lumMod val="75000"/>
                </a:schemeClr>
              </a:solidFill>
              <a:latin typeface="Britannic Bold" pitchFamily="34" charset="0"/>
              <a:cs typeface="Aharoni" pitchFamily="2" charset="-79"/>
            </a:endParaRPr>
          </a:p>
        </p:txBody>
      </p:sp>
    </p:spTree>
    <p:extLst>
      <p:ext uri="{BB962C8B-B14F-4D97-AF65-F5344CB8AC3E}">
        <p14:creationId xmlns="" xmlns:p14="http://schemas.microsoft.com/office/powerpoint/2010/main" val="111195496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214290"/>
            <a:ext cx="7200800" cy="685800"/>
          </a:xfrm>
        </p:spPr>
        <p:txBody>
          <a:bodyPr>
            <a:normAutofit/>
          </a:bodyPr>
          <a:lstStyle/>
          <a:p>
            <a:r>
              <a:rPr lang="fr-FR" sz="2800" b="1" dirty="0" smtClean="0">
                <a:solidFill>
                  <a:schemeClr val="tx1">
                    <a:lumMod val="50000"/>
                  </a:schemeClr>
                </a:solidFill>
              </a:rPr>
              <a:t>BUDGET ANNEXE </a:t>
            </a:r>
            <a:endParaRPr lang="fr-FR" sz="2800" b="1" dirty="0">
              <a:solidFill>
                <a:schemeClr val="tx1">
                  <a:lumMod val="50000"/>
                </a:schemeClr>
              </a:solidFill>
            </a:endParaRPr>
          </a:p>
        </p:txBody>
      </p:sp>
      <p:sp>
        <p:nvSpPr>
          <p:cNvPr id="3" name="Content Placeholder 2"/>
          <p:cNvSpPr>
            <a:spLocks noGrp="1"/>
          </p:cNvSpPr>
          <p:nvPr>
            <p:ph idx="1"/>
          </p:nvPr>
        </p:nvSpPr>
        <p:spPr>
          <a:xfrm>
            <a:off x="611560" y="1214422"/>
            <a:ext cx="8136904" cy="5429288"/>
          </a:xfrm>
        </p:spPr>
        <p:txBody>
          <a:bodyPr>
            <a:noAutofit/>
          </a:bodyPr>
          <a:lstStyle/>
          <a:p>
            <a:pPr indent="0" algn="just">
              <a:buNone/>
            </a:pPr>
            <a:r>
              <a:rPr lang="fr-FR" sz="2400" b="1" dirty="0" smtClean="0">
                <a:solidFill>
                  <a:schemeClr val="tx1">
                    <a:lumMod val="50000"/>
                  </a:schemeClr>
                </a:solidFill>
              </a:rPr>
              <a:t>À retenir : </a:t>
            </a:r>
          </a:p>
          <a:p>
            <a:pPr marL="342900" indent="-342900" algn="just">
              <a:buFontTx/>
              <a:buChar char="-"/>
            </a:pPr>
            <a:r>
              <a:rPr lang="fr-FR" sz="2400" b="1" dirty="0" smtClean="0">
                <a:solidFill>
                  <a:schemeClr val="tx1">
                    <a:lumMod val="50000"/>
                  </a:schemeClr>
                </a:solidFill>
              </a:rPr>
              <a:t>Les budgets annexes sont des budgets propres à certains services publics ayant </a:t>
            </a:r>
            <a:r>
              <a:rPr lang="fr-FR" sz="2400" b="1" dirty="0" smtClean="0">
                <a:solidFill>
                  <a:srgbClr val="FF0000"/>
                </a:solidFill>
              </a:rPr>
              <a:t>une activité industrielle ou commerciale </a:t>
            </a:r>
          </a:p>
          <a:p>
            <a:pPr indent="0" algn="just">
              <a:buNone/>
            </a:pPr>
            <a:r>
              <a:rPr lang="fr-FR" sz="2400" i="1" dirty="0" smtClean="0"/>
              <a:t>Exemple : Radio Télévision Marocaine RTM</a:t>
            </a:r>
          </a:p>
          <a:p>
            <a:pPr marL="342900" indent="-342900" algn="just">
              <a:buFontTx/>
              <a:buChar char="-"/>
            </a:pPr>
            <a:r>
              <a:rPr lang="fr-FR" sz="2400" b="1" i="1" dirty="0" smtClean="0">
                <a:solidFill>
                  <a:schemeClr val="tx1">
                    <a:lumMod val="50000"/>
                  </a:schemeClr>
                </a:solidFill>
              </a:rPr>
              <a:t>Avec une autonomie financière mais pas la personnalité morale </a:t>
            </a:r>
          </a:p>
          <a:p>
            <a:pPr marL="342900" indent="-342900" algn="just">
              <a:buFontTx/>
              <a:buChar char="-"/>
            </a:pPr>
            <a:r>
              <a:rPr lang="fr-FR" sz="2400" b="1" i="1" dirty="0" smtClean="0">
                <a:solidFill>
                  <a:schemeClr val="tx1">
                    <a:lumMod val="50000"/>
                  </a:schemeClr>
                </a:solidFill>
              </a:rPr>
              <a:t>En 2006 : un seul BA (RTM)</a:t>
            </a:r>
          </a:p>
          <a:p>
            <a:pPr marL="342900" indent="-342900" algn="just">
              <a:buNone/>
            </a:pPr>
            <a:endParaRPr lang="fr-FR" sz="2400" b="1" i="1" dirty="0" smtClean="0">
              <a:solidFill>
                <a:schemeClr val="tx1">
                  <a:lumMod val="50000"/>
                </a:schemeClr>
              </a:solidFill>
            </a:endParaRPr>
          </a:p>
          <a:p>
            <a:pPr marL="342900" indent="-342900" algn="just">
              <a:buFontTx/>
              <a:buChar char="-"/>
            </a:pPr>
            <a:r>
              <a:rPr lang="fr-FR" sz="2400" b="1" i="1" dirty="0" smtClean="0">
                <a:solidFill>
                  <a:schemeClr val="tx1">
                    <a:lumMod val="50000"/>
                  </a:schemeClr>
                </a:solidFill>
              </a:rPr>
              <a:t>Le BA est supprimé en vertu de la LF de 2007:le BA de la RTM est reconverti en une société privée (Société nationale de radio diffusion et télévision) </a:t>
            </a:r>
            <a:endParaRPr lang="fr-FR" sz="2400" b="1" i="1" dirty="0">
              <a:solidFill>
                <a:schemeClr val="tx1">
                  <a:lumMod val="50000"/>
                </a:schemeClr>
              </a:solidFill>
            </a:endParaRPr>
          </a:p>
        </p:txBody>
      </p:sp>
      <p:sp>
        <p:nvSpPr>
          <p:cNvPr id="4" name="Espace réservé du pied de page 3"/>
          <p:cNvSpPr>
            <a:spLocks noGrp="1"/>
          </p:cNvSpPr>
          <p:nvPr>
            <p:ph type="ftr" sz="quarter" idx="12"/>
          </p:nvPr>
        </p:nvSpPr>
        <p:spPr/>
        <p:txBody>
          <a:bodyPr/>
          <a:lstStyle/>
          <a:p>
            <a:r>
              <a:rPr lang="fr-FR" smtClean="0"/>
              <a:t>www.tifawt.com - 2019- </a:t>
            </a:r>
            <a:endParaRPr lang="fr-FR" dirty="0"/>
          </a:p>
        </p:txBody>
      </p:sp>
      <p:sp>
        <p:nvSpPr>
          <p:cNvPr id="5" name="Ellipse 4"/>
          <p:cNvSpPr/>
          <p:nvPr/>
        </p:nvSpPr>
        <p:spPr>
          <a:xfrm rot="717796">
            <a:off x="6861066" y="180333"/>
            <a:ext cx="1809072" cy="1345838"/>
          </a:xfrm>
          <a:prstGeom prst="ellipse">
            <a:avLst/>
          </a:prstGeom>
          <a:ln w="3175"/>
        </p:spPr>
        <p:style>
          <a:lnRef idx="2">
            <a:schemeClr val="accent1"/>
          </a:lnRef>
          <a:fillRef idx="1">
            <a:schemeClr val="lt1"/>
          </a:fillRef>
          <a:effectRef idx="0">
            <a:schemeClr val="accent1"/>
          </a:effectRef>
          <a:fontRef idx="minor">
            <a:schemeClr val="dk1"/>
          </a:fontRef>
        </p:style>
        <p:txBody>
          <a:bodyPr rtlCol="0" anchor="ctr"/>
          <a:lstStyle/>
          <a:p>
            <a:pPr algn="ctr"/>
            <a:r>
              <a:rPr lang="fr-FR" sz="2400" b="1" cap="small" dirty="0" smtClean="0">
                <a:solidFill>
                  <a:schemeClr val="accent3">
                    <a:lumMod val="75000"/>
                  </a:schemeClr>
                </a:solidFill>
                <a:latin typeface="Algerian" pitchFamily="82" charset="0"/>
                <a:cs typeface="Aharoni" pitchFamily="2" charset="-79"/>
              </a:rPr>
              <a:t>Pour infos !!!</a:t>
            </a:r>
            <a:endParaRPr lang="fr-FR" sz="2400" b="1" cap="small" dirty="0">
              <a:solidFill>
                <a:schemeClr val="accent3">
                  <a:lumMod val="75000"/>
                </a:schemeClr>
              </a:solidFill>
              <a:latin typeface="Algerian" pitchFamily="82" charset="0"/>
              <a:cs typeface="Aharoni" pitchFamily="2" charset="-79"/>
            </a:endParaRPr>
          </a:p>
        </p:txBody>
      </p:sp>
    </p:spTree>
    <p:extLst>
      <p:ext uri="{BB962C8B-B14F-4D97-AF65-F5344CB8AC3E}">
        <p14:creationId xmlns="" xmlns:p14="http://schemas.microsoft.com/office/powerpoint/2010/main" val="3068530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500"/>
                                        <p:tgtEl>
                                          <p:spTgt spid="3">
                                            <p:txEl>
                                              <p:pRg st="4" end="4"/>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6400800" cy="685800"/>
          </a:xfrm>
        </p:spPr>
        <p:txBody>
          <a:bodyPr>
            <a:normAutofit fontScale="90000"/>
          </a:bodyPr>
          <a:lstStyle/>
          <a:p>
            <a:r>
              <a:rPr lang="fr-FR" b="1" dirty="0" smtClean="0">
                <a:solidFill>
                  <a:srgbClr val="FF0000"/>
                </a:solidFill>
              </a:rPr>
              <a:t>A  RETENIR !!!!</a:t>
            </a:r>
            <a:endParaRPr lang="fr-FR" b="1" dirty="0">
              <a:solidFill>
                <a:srgbClr val="FF0000"/>
              </a:solidFill>
            </a:endParaRPr>
          </a:p>
        </p:txBody>
      </p:sp>
      <p:sp>
        <p:nvSpPr>
          <p:cNvPr id="3" name="Espace réservé du contenu 2"/>
          <p:cNvSpPr>
            <a:spLocks noGrp="1"/>
          </p:cNvSpPr>
          <p:nvPr>
            <p:ph idx="1"/>
          </p:nvPr>
        </p:nvSpPr>
        <p:spPr>
          <a:xfrm>
            <a:off x="539552" y="2060848"/>
            <a:ext cx="7488832" cy="3672408"/>
          </a:xfrm>
        </p:spPr>
        <p:txBody>
          <a:bodyPr>
            <a:normAutofit/>
          </a:bodyPr>
          <a:lstStyle/>
          <a:p>
            <a:pPr algn="ctr"/>
            <a:r>
              <a:rPr lang="fr-FR" sz="3200" b="1" dirty="0" smtClean="0">
                <a:solidFill>
                  <a:srgbClr val="7030A0"/>
                </a:solidFill>
                <a:effectLst>
                  <a:outerShdw blurRad="38100" dist="38100" dir="2700000" algn="tl">
                    <a:srgbClr val="000000">
                      <a:alpha val="43137"/>
                    </a:srgbClr>
                  </a:outerShdw>
                </a:effectLst>
              </a:rPr>
              <a:t>  QU’EST-CE QU’UN CRÉDIT  ??? </a:t>
            </a:r>
          </a:p>
          <a:p>
            <a:pPr indent="0" algn="ctr">
              <a:buNone/>
            </a:pPr>
            <a:endParaRPr lang="fr-FR" sz="2400" b="1" dirty="0" smtClean="0">
              <a:solidFill>
                <a:srgbClr val="FF0000"/>
              </a:solidFill>
            </a:endParaRPr>
          </a:p>
          <a:p>
            <a:pPr indent="0" algn="ctr">
              <a:buNone/>
            </a:pPr>
            <a:r>
              <a:rPr lang="fr-FR" sz="3200" b="1" dirty="0" smtClean="0">
                <a:solidFill>
                  <a:srgbClr val="FF0000"/>
                </a:solidFill>
              </a:rPr>
              <a:t>Un </a:t>
            </a:r>
            <a:r>
              <a:rPr lang="fr-FR" sz="3200" b="1" dirty="0">
                <a:solidFill>
                  <a:srgbClr val="FF0000"/>
                </a:solidFill>
              </a:rPr>
              <a:t>crédit est une somme inscrite au budget. </a:t>
            </a:r>
            <a:endParaRPr lang="fr-FR" sz="3200" b="1" dirty="0" smtClean="0">
              <a:solidFill>
                <a:srgbClr val="FF0000"/>
              </a:solidFill>
            </a:endParaRPr>
          </a:p>
          <a:p>
            <a:pPr indent="0" algn="ctr">
              <a:buNone/>
            </a:pPr>
            <a:r>
              <a:rPr lang="fr-FR" sz="3200" b="1" dirty="0" smtClean="0">
                <a:solidFill>
                  <a:srgbClr val="FF0000"/>
                </a:solidFill>
              </a:rPr>
              <a:t>Il </a:t>
            </a:r>
            <a:r>
              <a:rPr lang="fr-FR" sz="3200" b="1" dirty="0">
                <a:solidFill>
                  <a:srgbClr val="FF0000"/>
                </a:solidFill>
              </a:rPr>
              <a:t>permet à l’ordonnateur (ou sous-ordonnateur) de dépenser jusqu’à concurrence de ce montant</a:t>
            </a:r>
            <a:r>
              <a:rPr lang="fr-FR" sz="2400" b="1" dirty="0">
                <a:solidFill>
                  <a:srgbClr val="FF0000"/>
                </a:solidFill>
              </a:rPr>
              <a:t>.</a:t>
            </a:r>
          </a:p>
        </p:txBody>
      </p:sp>
      <p:sp>
        <p:nvSpPr>
          <p:cNvPr id="4" name="Espace réservé du pied de page 3"/>
          <p:cNvSpPr>
            <a:spLocks noGrp="1"/>
          </p:cNvSpPr>
          <p:nvPr>
            <p:ph type="ftr" sz="quarter" idx="12"/>
          </p:nvPr>
        </p:nvSpPr>
        <p:spPr/>
        <p:txBody>
          <a:bodyPr/>
          <a:lstStyle/>
          <a:p>
            <a:r>
              <a:rPr lang="fr-FR" smtClean="0"/>
              <a:t>www.tifawt.com - 2019- </a:t>
            </a:r>
            <a:endParaRPr lang="fr-FR" dirty="0"/>
          </a:p>
        </p:txBody>
      </p:sp>
    </p:spTree>
    <p:extLst>
      <p:ext uri="{BB962C8B-B14F-4D97-AF65-F5344CB8AC3E}">
        <p14:creationId xmlns="" xmlns:p14="http://schemas.microsoft.com/office/powerpoint/2010/main" val="80733717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 xmlns:p14="http://schemas.microsoft.com/office/powerpoint/2010/main" val="1965589284"/>
              </p:ext>
            </p:extLst>
          </p:nvPr>
        </p:nvGraphicFramePr>
        <p:xfrm>
          <a:off x="179512" y="188641"/>
          <a:ext cx="8784976" cy="6480720"/>
        </p:xfrm>
        <a:graphic>
          <a:graphicData uri="http://schemas.openxmlformats.org/drawingml/2006/table">
            <a:tbl>
              <a:tblPr firstRow="1" bandRow="1">
                <a:tableStyleId>{5C22544A-7EE6-4342-B048-85BDC9FD1C3A}</a:tableStyleId>
              </a:tblPr>
              <a:tblGrid>
                <a:gridCol w="2880320"/>
                <a:gridCol w="5904656"/>
              </a:tblGrid>
              <a:tr h="214169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000" b="1" dirty="0" smtClean="0">
                          <a:solidFill>
                            <a:srgbClr val="FF0000"/>
                          </a:solidFill>
                          <a:effectLst/>
                        </a:rPr>
                        <a:t>LES CRÉDITS DÉLÉGUÉS </a:t>
                      </a:r>
                      <a:endParaRPr lang="fr-FR" sz="2000" dirty="0">
                        <a:solidFill>
                          <a:srgbClr val="FF0000"/>
                        </a:solidFill>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just"/>
                      <a:r>
                        <a:rPr lang="fr-FR" sz="2000" b="1" dirty="0" smtClean="0">
                          <a:solidFill>
                            <a:schemeClr val="tx1"/>
                          </a:solidFill>
                        </a:rPr>
                        <a:t>Ce sont les crédits mis à la dispositions des sous-ordonnateurs qui utilisent sous le contrôle et la responsabilité des ordonnateurs pour la réalisation des opérations prévues dans la loi de finances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23333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000" b="1" dirty="0" smtClean="0">
                          <a:solidFill>
                            <a:srgbClr val="FF0000"/>
                          </a:solidFill>
                        </a:rPr>
                        <a:t>LES CRÉDITS PROVISOIRES</a:t>
                      </a:r>
                      <a:r>
                        <a:rPr lang="fr-FR" sz="2000" b="1" dirty="0" smtClean="0"/>
                        <a:t> </a:t>
                      </a:r>
                      <a:endParaRPr lang="fr-FR"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just"/>
                      <a:r>
                        <a:rPr lang="fr-FR" sz="2000" b="1" dirty="0" smtClean="0"/>
                        <a:t>Ce sont </a:t>
                      </a:r>
                      <a:r>
                        <a:rPr lang="fr-FR" sz="2000" b="1" dirty="0" smtClean="0">
                          <a:solidFill>
                            <a:srgbClr val="FF0000"/>
                          </a:solidFill>
                        </a:rPr>
                        <a:t>les crédits ouverts par décrets </a:t>
                      </a:r>
                      <a:r>
                        <a:rPr lang="fr-FR" sz="2000" b="1" dirty="0" smtClean="0"/>
                        <a:t>pour permettre la marche des services publics. Généralement, ce montant est équivalent au</a:t>
                      </a:r>
                      <a:r>
                        <a:rPr lang="fr-FR" sz="2000" b="1" dirty="0" smtClean="0">
                          <a:solidFill>
                            <a:srgbClr val="FF0000"/>
                          </a:solidFill>
                        </a:rPr>
                        <a:t> 1/12 </a:t>
                      </a:r>
                      <a:r>
                        <a:rPr lang="fr-FR" sz="2000" b="1" dirty="0" smtClean="0"/>
                        <a:t>du montant proposé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200565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000" b="1" dirty="0" smtClean="0">
                          <a:solidFill>
                            <a:srgbClr val="FF0000"/>
                          </a:solidFill>
                        </a:rPr>
                        <a:t>LES CRÉDITS EXTRAORDINAIRES </a:t>
                      </a:r>
                      <a:endParaRPr lang="fr-FR" sz="20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just"/>
                      <a:r>
                        <a:rPr lang="fr-FR" sz="2000" b="1" dirty="0" smtClean="0"/>
                        <a:t>Ce sont </a:t>
                      </a:r>
                      <a:r>
                        <a:rPr lang="fr-FR" sz="2000" b="1" dirty="0" smtClean="0">
                          <a:solidFill>
                            <a:srgbClr val="FF0000"/>
                          </a:solidFill>
                        </a:rPr>
                        <a:t>les crédits ouverts </a:t>
                      </a:r>
                      <a:r>
                        <a:rPr lang="fr-FR" sz="2000" b="1" dirty="0" smtClean="0"/>
                        <a:t>pour faire face à des </a:t>
                      </a:r>
                      <a:r>
                        <a:rPr lang="fr-FR" sz="2000" b="1" dirty="0" smtClean="0">
                          <a:solidFill>
                            <a:srgbClr val="FF0000"/>
                          </a:solidFill>
                        </a:rPr>
                        <a:t>besoins urgents</a:t>
                      </a:r>
                      <a:r>
                        <a:rPr lang="fr-FR" sz="2000" b="1" dirty="0" smtClean="0"/>
                        <a:t> nécessitant une intervention immédiate ( dégâts de crues) et </a:t>
                      </a:r>
                      <a:r>
                        <a:rPr lang="fr-FR" sz="2000" b="1" dirty="0" smtClean="0">
                          <a:solidFill>
                            <a:srgbClr val="FF0000"/>
                          </a:solidFill>
                        </a:rPr>
                        <a:t>qui n’étaient pas prévus au cours de l’élaboration de la loi de finances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bl>
          </a:graphicData>
        </a:graphic>
      </p:graphicFrame>
      <p:sp>
        <p:nvSpPr>
          <p:cNvPr id="2" name="Espace réservé du pied de page 1"/>
          <p:cNvSpPr>
            <a:spLocks noGrp="1"/>
          </p:cNvSpPr>
          <p:nvPr>
            <p:ph type="ftr" sz="quarter" idx="12"/>
          </p:nvPr>
        </p:nvSpPr>
        <p:spPr/>
        <p:txBody>
          <a:bodyPr/>
          <a:lstStyle/>
          <a:p>
            <a:r>
              <a:rPr lang="fr-FR" smtClean="0"/>
              <a:t>www.tifawt.com - 2019- </a:t>
            </a:r>
            <a:endParaRPr lang="fr-FR" dirty="0"/>
          </a:p>
        </p:txBody>
      </p:sp>
    </p:spTree>
    <p:extLst>
      <p:ext uri="{BB962C8B-B14F-4D97-AF65-F5344CB8AC3E}">
        <p14:creationId xmlns="" xmlns:p14="http://schemas.microsoft.com/office/powerpoint/2010/main" val="3894028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7584" y="1124744"/>
            <a:ext cx="7776864" cy="720080"/>
          </a:xfrm>
        </p:spPr>
        <p:txBody>
          <a:bodyPr>
            <a:noAutofit/>
          </a:bodyPr>
          <a:lstStyle/>
          <a:p>
            <a:pPr algn="ctr"/>
            <a:r>
              <a:rPr lang="fr-FR" sz="3200" b="1" dirty="0" smtClean="0">
                <a:solidFill>
                  <a:schemeClr val="bg2">
                    <a:lumMod val="25000"/>
                  </a:schemeClr>
                </a:solidFill>
              </a:rPr>
              <a:t>DIFFÉRENCE </a:t>
            </a:r>
            <a:br>
              <a:rPr lang="fr-FR" sz="3200" b="1" dirty="0" smtClean="0">
                <a:solidFill>
                  <a:schemeClr val="bg2">
                    <a:lumMod val="25000"/>
                  </a:schemeClr>
                </a:solidFill>
              </a:rPr>
            </a:br>
            <a:r>
              <a:rPr lang="fr-FR" sz="3200" b="1" dirty="0" smtClean="0">
                <a:solidFill>
                  <a:schemeClr val="bg2">
                    <a:lumMod val="25000"/>
                  </a:schemeClr>
                </a:solidFill>
              </a:rPr>
              <a:t>ENTRE LOI ET RÈGLEMENT </a:t>
            </a:r>
            <a:endParaRPr lang="fr-FR" sz="3200" b="1" dirty="0">
              <a:solidFill>
                <a:schemeClr val="bg2">
                  <a:lumMod val="25000"/>
                </a:schemeClr>
              </a:solidFill>
            </a:endParaRPr>
          </a:p>
        </p:txBody>
      </p:sp>
      <p:sp>
        <p:nvSpPr>
          <p:cNvPr id="3" name="Espace réservé du contenu 2"/>
          <p:cNvSpPr>
            <a:spLocks noGrp="1"/>
          </p:cNvSpPr>
          <p:nvPr>
            <p:ph idx="1"/>
          </p:nvPr>
        </p:nvSpPr>
        <p:spPr>
          <a:xfrm>
            <a:off x="611560" y="2060848"/>
            <a:ext cx="7560840" cy="3425553"/>
          </a:xfrm>
        </p:spPr>
        <p:txBody>
          <a:bodyPr>
            <a:normAutofit lnSpcReduction="10000"/>
          </a:bodyPr>
          <a:lstStyle/>
          <a:p>
            <a:pPr algn="just"/>
            <a:r>
              <a:rPr lang="fr-FR" sz="2400" b="1" dirty="0" smtClean="0"/>
              <a:t>LOI : </a:t>
            </a:r>
            <a:r>
              <a:rPr lang="fr-FR" b="1" dirty="0" smtClean="0">
                <a:solidFill>
                  <a:srgbClr val="FF0000"/>
                </a:solidFill>
              </a:rPr>
              <a:t>RÈGLE DE DROIT </a:t>
            </a:r>
            <a:r>
              <a:rPr lang="fr-FR" b="1" dirty="0" smtClean="0">
                <a:solidFill>
                  <a:srgbClr val="008E40"/>
                </a:solidFill>
              </a:rPr>
              <a:t>ADOPTÉ PAR LE PARLEMENT </a:t>
            </a:r>
            <a:r>
              <a:rPr lang="fr-FR" b="1" dirty="0" smtClean="0">
                <a:solidFill>
                  <a:srgbClr val="FF0000"/>
                </a:solidFill>
              </a:rPr>
              <a:t>DANS  L’EXERCICE  DE LA  FONCTION  LÉGISLATIVE </a:t>
            </a:r>
          </a:p>
          <a:p>
            <a:pPr marL="0" indent="0" algn="just">
              <a:buNone/>
            </a:pPr>
            <a:endParaRPr lang="fr-FR" b="1" dirty="0" smtClean="0">
              <a:solidFill>
                <a:srgbClr val="FF0000"/>
              </a:solidFill>
            </a:endParaRPr>
          </a:p>
          <a:p>
            <a:pPr algn="just"/>
            <a:r>
              <a:rPr lang="fr-FR" sz="2400" b="1" dirty="0" smtClean="0"/>
              <a:t>LE RÈGLEMENT : </a:t>
            </a:r>
            <a:r>
              <a:rPr lang="fr-FR" b="1" dirty="0" smtClean="0">
                <a:solidFill>
                  <a:srgbClr val="FF0000"/>
                </a:solidFill>
              </a:rPr>
              <a:t>C’EST UNE RÉGLE DE DROIT DE PORTÉE GÉNÉRALE ÉDICTÉE </a:t>
            </a:r>
            <a:r>
              <a:rPr lang="fr-FR" b="1" dirty="0" smtClean="0">
                <a:solidFill>
                  <a:srgbClr val="008E40"/>
                </a:solidFill>
              </a:rPr>
              <a:t>PAR UNE AUTORITÉ ADMINISTRATIVE </a:t>
            </a:r>
            <a:r>
              <a:rPr lang="fr-FR" b="1" dirty="0" smtClean="0">
                <a:solidFill>
                  <a:srgbClr val="FF0000"/>
                </a:solidFill>
              </a:rPr>
              <a:t>EN DEHORS DE LA FONCTION LÉGISLATIVE . </a:t>
            </a:r>
          </a:p>
          <a:p>
            <a:endParaRPr lang="fr-FR" dirty="0"/>
          </a:p>
        </p:txBody>
      </p:sp>
      <p:sp>
        <p:nvSpPr>
          <p:cNvPr id="4" name="Espace réservé du pied de page 3"/>
          <p:cNvSpPr>
            <a:spLocks noGrp="1"/>
          </p:cNvSpPr>
          <p:nvPr>
            <p:ph type="ftr" sz="quarter" idx="12"/>
          </p:nvPr>
        </p:nvSpPr>
        <p:spPr/>
        <p:txBody>
          <a:bodyPr/>
          <a:lstStyle/>
          <a:p>
            <a:r>
              <a:rPr lang="fr-FR" smtClean="0"/>
              <a:t>www.tifawt.com - 2019- </a:t>
            </a:r>
            <a:endParaRPr lang="fr-FR"/>
          </a:p>
        </p:txBody>
      </p:sp>
    </p:spTree>
    <p:extLst>
      <p:ext uri="{BB962C8B-B14F-4D97-AF65-F5344CB8AC3E}">
        <p14:creationId xmlns="" xmlns:p14="http://schemas.microsoft.com/office/powerpoint/2010/main" val="1286658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 xmlns:p14="http://schemas.microsoft.com/office/powerpoint/2010/main" val="153863590"/>
              </p:ext>
            </p:extLst>
          </p:nvPr>
        </p:nvGraphicFramePr>
        <p:xfrm>
          <a:off x="107504" y="0"/>
          <a:ext cx="8892480" cy="6624314"/>
        </p:xfrm>
        <a:graphic>
          <a:graphicData uri="http://schemas.openxmlformats.org/drawingml/2006/table">
            <a:tbl>
              <a:tblPr firstRow="1" bandRow="1">
                <a:tableStyleId>{5C22544A-7EE6-4342-B048-85BDC9FD1C3A}</a:tableStyleId>
              </a:tblPr>
              <a:tblGrid>
                <a:gridCol w="2123728"/>
                <a:gridCol w="6768752"/>
              </a:tblGrid>
              <a:tr h="1212669">
                <a:tc>
                  <a:txBody>
                    <a:bodyPr/>
                    <a:lstStyle/>
                    <a:p>
                      <a:pPr algn="ctr"/>
                      <a:r>
                        <a:rPr lang="fr-FR" b="1" dirty="0" smtClean="0">
                          <a:solidFill>
                            <a:srgbClr val="FF0000"/>
                          </a:solidFill>
                        </a:rPr>
                        <a:t>CRÉDIT SUPPLÉMENTAIRE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just"/>
                      <a:r>
                        <a:rPr lang="fr-FR" sz="1800" b="1" i="0" u="none" strike="noStrike" kern="1200" baseline="0" dirty="0" smtClean="0">
                          <a:solidFill>
                            <a:schemeClr val="tx1"/>
                          </a:solidFill>
                          <a:latin typeface="+mn-lt"/>
                          <a:ea typeface="+mn-ea"/>
                          <a:cs typeface="+mn-cs"/>
                        </a:rPr>
                        <a:t>Crédit voté en cours d’année par le Parlement en vue d’ajuster les crédits prévus initialement, ou d’accorder des crédits supplémentaires pour années antérieures. </a:t>
                      </a:r>
                      <a:endParaRPr lang="fr-FR"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1412666">
                <a:tc>
                  <a:txBody>
                    <a:bodyPr/>
                    <a:lstStyle/>
                    <a:p>
                      <a:pPr algn="ctr"/>
                      <a:r>
                        <a:rPr lang="fr-FR" sz="1800" b="1" i="0" u="none" strike="noStrike" kern="1200" baseline="0" dirty="0" smtClean="0">
                          <a:solidFill>
                            <a:srgbClr val="FF0000"/>
                          </a:solidFill>
                          <a:latin typeface="+mn-lt"/>
                          <a:ea typeface="+mn-ea"/>
                          <a:cs typeface="+mn-cs"/>
                        </a:rPr>
                        <a:t>LES CRÉDITS REPORTÉS</a:t>
                      </a:r>
                      <a:endParaRPr lang="fr-FR"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just"/>
                      <a:r>
                        <a:rPr lang="fr-FR" sz="1800" b="1" i="0" u="none" strike="noStrike" kern="1200" baseline="0" dirty="0" smtClean="0">
                          <a:solidFill>
                            <a:schemeClr val="dk1"/>
                          </a:solidFill>
                          <a:latin typeface="+mn-lt"/>
                          <a:ea typeface="+mn-ea"/>
                          <a:cs typeface="+mn-cs"/>
                        </a:rPr>
                        <a:t>les crédits de paiement disponibles sur opération en capital ( dépenses d’investissement) sont reportés par arrêté du ministre des finances ouvrant une dotation de même montant en sus des dotations de l’année suivante.</a:t>
                      </a:r>
                    </a:p>
                    <a:p>
                      <a:pPr algn="ctr"/>
                      <a:r>
                        <a:rPr lang="fr-FR" sz="1800" b="1" i="0" u="none" strike="noStrike" kern="1200" baseline="0" dirty="0" smtClean="0">
                          <a:solidFill>
                            <a:srgbClr val="FF0000"/>
                          </a:solidFill>
                          <a:latin typeface="+mn-lt"/>
                          <a:ea typeface="+mn-ea"/>
                          <a:cs typeface="+mn-cs"/>
                        </a:rPr>
                        <a:t>Report de crédit: possibilité d’ajouter aux dotations de l’année budgétaire suivante, les crédits de paiement ouverts au titre des dépenses d’investissement et non utilisés au cours de l’exercice écoulé.</a:t>
                      </a:r>
                      <a:endParaRPr lang="fr-FR"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2253196">
                <a:tc>
                  <a:txBody>
                    <a:bodyPr/>
                    <a:lstStyle/>
                    <a:p>
                      <a:pPr algn="ctr"/>
                      <a:r>
                        <a:rPr lang="fr-FR" b="1" dirty="0" smtClean="0">
                          <a:solidFill>
                            <a:srgbClr val="FF0000"/>
                          </a:solidFill>
                        </a:rPr>
                        <a:t>LES CRÉDITS CONSOLIDÉS</a:t>
                      </a:r>
                      <a:endParaRPr lang="fr-FR"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just"/>
                      <a:r>
                        <a:rPr lang="fr-FR" sz="1800" b="1" i="0" u="none" strike="noStrike" kern="1200" baseline="0" dirty="0" smtClean="0">
                          <a:solidFill>
                            <a:schemeClr val="dk1"/>
                          </a:solidFill>
                          <a:latin typeface="+mn-lt"/>
                          <a:ea typeface="+mn-ea"/>
                          <a:cs typeface="+mn-cs"/>
                        </a:rPr>
                        <a:t>Idem que pour les crédits reportés, sauf que le terme consolidation concerne les crédits d’engagement. </a:t>
                      </a:r>
                    </a:p>
                    <a:p>
                      <a:pPr algn="ctr"/>
                      <a:endParaRPr lang="fr-FR" sz="1800" b="1" i="0" u="none" strike="noStrike" kern="1200" baseline="0" dirty="0" smtClean="0">
                        <a:solidFill>
                          <a:schemeClr val="dk1"/>
                        </a:solidFill>
                        <a:latin typeface="+mn-lt"/>
                        <a:ea typeface="+mn-ea"/>
                        <a:cs typeface="+mn-cs"/>
                      </a:endParaRPr>
                    </a:p>
                    <a:p>
                      <a:pPr algn="ctr"/>
                      <a:r>
                        <a:rPr lang="fr-FR" sz="1800" b="1" i="0" u="none" strike="noStrike" kern="1200" baseline="0" dirty="0" smtClean="0">
                          <a:solidFill>
                            <a:schemeClr val="dk1"/>
                          </a:solidFill>
                          <a:latin typeface="+mn-lt"/>
                          <a:ea typeface="+mn-ea"/>
                          <a:cs typeface="+mn-cs"/>
                        </a:rPr>
                        <a:t>Réf. Circulaire N° 25 du 26-04-1999 </a:t>
                      </a:r>
                    </a:p>
                    <a:p>
                      <a:pPr algn="ctr"/>
                      <a:r>
                        <a:rPr lang="fr-FR" sz="1800" b="1" i="0" u="none" strike="noStrike" kern="1200" baseline="0" dirty="0" smtClean="0">
                          <a:solidFill>
                            <a:schemeClr val="dk1"/>
                          </a:solidFill>
                          <a:latin typeface="+mn-lt"/>
                          <a:ea typeface="+mn-ea"/>
                          <a:cs typeface="+mn-cs"/>
                        </a:rPr>
                        <a:t>Procédure de consolidation sur les crédits neufs de l’année des engagements de dépenses, imputés l’année précédente sur les crédits d’engagement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872449">
                <a:tc gridSpan="2">
                  <a:txBody>
                    <a:bodyPr/>
                    <a:lstStyle/>
                    <a:p>
                      <a:pPr algn="ctr"/>
                      <a:r>
                        <a:rPr lang="fr-FR" sz="2000" b="1" dirty="0" smtClean="0">
                          <a:solidFill>
                            <a:srgbClr val="FF0000"/>
                          </a:solidFill>
                        </a:rPr>
                        <a:t>CONSOLIDER</a:t>
                      </a:r>
                      <a:r>
                        <a:rPr lang="fr-FR" sz="2000" b="1" baseline="0" dirty="0" smtClean="0">
                          <a:solidFill>
                            <a:srgbClr val="FF0000"/>
                          </a:solidFill>
                        </a:rPr>
                        <a:t> UNE DETTE: </a:t>
                      </a:r>
                      <a:r>
                        <a:rPr lang="fr-FR" sz="1600" b="1" baseline="0" dirty="0" smtClean="0">
                          <a:solidFill>
                            <a:schemeClr val="tx1"/>
                          </a:solidFill>
                        </a:rPr>
                        <a:t>opération financière visant à racheter l’ensemble ou une partie de vos créances pour les réunir en un seul et même remboursement  -- » avoir un seul prêt </a:t>
                      </a:r>
                      <a:endParaRPr lang="fr-FR"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hMerge="1">
                  <a:txBody>
                    <a:bodyPr/>
                    <a:lstStyle/>
                    <a:p>
                      <a:pPr algn="just"/>
                      <a:endParaRPr lang="fr-FR"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2" name="Espace réservé du pied de page 1"/>
          <p:cNvSpPr>
            <a:spLocks noGrp="1"/>
          </p:cNvSpPr>
          <p:nvPr>
            <p:ph type="ftr" sz="quarter" idx="12"/>
          </p:nvPr>
        </p:nvSpPr>
        <p:spPr/>
        <p:txBody>
          <a:bodyPr/>
          <a:lstStyle/>
          <a:p>
            <a:r>
              <a:rPr lang="fr-FR" b="1" smtClean="0"/>
              <a:t>www.tifawt.com - 2019- </a:t>
            </a:r>
            <a:endParaRPr lang="fr-FR" dirty="0"/>
          </a:p>
        </p:txBody>
      </p:sp>
    </p:spTree>
    <p:extLst>
      <p:ext uri="{BB962C8B-B14F-4D97-AF65-F5344CB8AC3E}">
        <p14:creationId xmlns="" xmlns:p14="http://schemas.microsoft.com/office/powerpoint/2010/main" val="4079586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 xmlns:p14="http://schemas.microsoft.com/office/powerpoint/2010/main" val="3140780959"/>
              </p:ext>
            </p:extLst>
          </p:nvPr>
        </p:nvGraphicFramePr>
        <p:xfrm>
          <a:off x="251520" y="404664"/>
          <a:ext cx="8568952" cy="5952386"/>
        </p:xfrm>
        <a:graphic>
          <a:graphicData uri="http://schemas.openxmlformats.org/drawingml/2006/table">
            <a:tbl>
              <a:tblPr firstRow="1" bandRow="1">
                <a:tableStyleId>{5C22544A-7EE6-4342-B048-85BDC9FD1C3A}</a:tableStyleId>
              </a:tblPr>
              <a:tblGrid>
                <a:gridCol w="3096344"/>
                <a:gridCol w="5472608"/>
              </a:tblGrid>
              <a:tr h="1208353">
                <a:tc>
                  <a:txBody>
                    <a:bodyPr/>
                    <a:lstStyle/>
                    <a:p>
                      <a:pPr algn="ctr"/>
                      <a:r>
                        <a:rPr lang="fr-FR" sz="2400" b="1" i="0" u="none" strike="noStrike" kern="1200" baseline="0" dirty="0" smtClean="0">
                          <a:solidFill>
                            <a:srgbClr val="FF0000"/>
                          </a:solidFill>
                          <a:effectLst/>
                          <a:latin typeface="+mn-lt"/>
                          <a:ea typeface="+mn-ea"/>
                          <a:cs typeface="+mn-cs"/>
                        </a:rPr>
                        <a:t>MORASSE BUDGÉTAIRE</a:t>
                      </a:r>
                      <a:endParaRPr lang="fr-FR" sz="2400" dirty="0">
                        <a:solidFill>
                          <a:srgbClr val="FF0000"/>
                        </a:solidFill>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just"/>
                      <a:r>
                        <a:rPr lang="fr-FR" sz="2000" b="1" i="0" u="none" strike="noStrike" kern="1200" baseline="0" dirty="0" smtClean="0">
                          <a:solidFill>
                            <a:schemeClr val="tx1"/>
                          </a:solidFill>
                          <a:latin typeface="+mn-lt"/>
                          <a:ea typeface="+mn-ea"/>
                          <a:cs typeface="+mn-cs"/>
                        </a:rPr>
                        <a:t>document annexe à la loi de finances retraçant le détail des dépenses du budget général et des budgets annexes.</a:t>
                      </a:r>
                      <a:endParaRPr lang="fr-FR"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1208353">
                <a:tc>
                  <a:txBody>
                    <a:bodyPr/>
                    <a:lstStyle/>
                    <a:p>
                      <a:pPr algn="ctr"/>
                      <a:r>
                        <a:rPr lang="fr-FR" sz="2400" b="1" i="0" u="none" strike="noStrike" kern="1200" baseline="0" dirty="0" smtClean="0">
                          <a:solidFill>
                            <a:srgbClr val="FF0000"/>
                          </a:solidFill>
                          <a:effectLst/>
                          <a:latin typeface="+mn-lt"/>
                          <a:ea typeface="+mn-ea"/>
                          <a:cs typeface="+mn-cs"/>
                        </a:rPr>
                        <a:t>CHARGES COMMUNES</a:t>
                      </a:r>
                      <a:endParaRPr lang="fr-FR" sz="2400" dirty="0">
                        <a:solidFill>
                          <a:srgbClr val="FF0000"/>
                        </a:solidFill>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just"/>
                      <a:r>
                        <a:rPr lang="fr-FR" sz="2000" b="1" i="0" u="none" strike="noStrike" kern="1200" baseline="0" dirty="0" smtClean="0">
                          <a:solidFill>
                            <a:schemeClr val="tx1"/>
                          </a:solidFill>
                          <a:latin typeface="+mn-lt"/>
                          <a:ea typeface="+mn-ea"/>
                          <a:cs typeface="+mn-cs"/>
                        </a:rPr>
                        <a:t>ensemble des crédits du budget général qui ne peuvent être ventilés par ministère, en raison de leur caractère général.</a:t>
                      </a:r>
                      <a:endParaRPr lang="fr-FR"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1208353">
                <a:tc>
                  <a:txBody>
                    <a:bodyPr/>
                    <a:lstStyle/>
                    <a:p>
                      <a:pPr algn="ctr"/>
                      <a:r>
                        <a:rPr lang="fr-FR" sz="2400" b="1" dirty="0" smtClean="0">
                          <a:solidFill>
                            <a:srgbClr val="FF0000"/>
                          </a:solidFill>
                          <a:effectLst/>
                        </a:rPr>
                        <a:t>VIREMENT</a:t>
                      </a:r>
                      <a:endParaRPr lang="fr-FR" sz="2400" b="1" dirty="0">
                        <a:solidFill>
                          <a:srgbClr val="FF0000"/>
                        </a:solidFill>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just"/>
                      <a:r>
                        <a:rPr lang="fr-FR" sz="2000" b="1" i="0" u="none" strike="noStrike" kern="1200" baseline="0" dirty="0" smtClean="0">
                          <a:solidFill>
                            <a:schemeClr val="dk1"/>
                          </a:solidFill>
                          <a:latin typeface="+mn-lt"/>
                          <a:ea typeface="+mn-ea"/>
                          <a:cs typeface="+mn-cs"/>
                        </a:rPr>
                        <a:t>mouvement de crédits entre articles, paragraphes et lignes à l’intérieur d’un même chapitre. Les virements qui constituent une dérogation au principe de la spécialité des crédits sont autorisés par le ministre des finances.</a:t>
                      </a:r>
                      <a:endParaRPr lang="fr-FR"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1208353">
                <a:tc>
                  <a:txBody>
                    <a:bodyPr/>
                    <a:lstStyle/>
                    <a:p>
                      <a:pPr algn="ctr"/>
                      <a:r>
                        <a:rPr lang="fr-FR" sz="2400" b="1" dirty="0" smtClean="0">
                          <a:solidFill>
                            <a:srgbClr val="FF0000"/>
                          </a:solidFill>
                          <a:effectLst/>
                        </a:rPr>
                        <a:t>IMPUTATION BUDGÉTAIRE </a:t>
                      </a:r>
                      <a:endParaRPr lang="fr-FR" sz="2400" b="1" dirty="0">
                        <a:solidFill>
                          <a:srgbClr val="FF0000"/>
                        </a:solidFill>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just"/>
                      <a:r>
                        <a:rPr lang="fr-FR" sz="2000" b="1" dirty="0" smtClean="0">
                          <a:solidFill>
                            <a:schemeClr val="tx1"/>
                          </a:solidFill>
                        </a:rPr>
                        <a:t>Imputation est l’opératio</a:t>
                      </a:r>
                      <a:r>
                        <a:rPr lang="fr-FR" sz="2000" b="1" baseline="0" dirty="0" smtClean="0">
                          <a:solidFill>
                            <a:schemeClr val="tx1"/>
                          </a:solidFill>
                        </a:rPr>
                        <a:t>n consistant à placer un élément comptabilisé selon une </a:t>
                      </a:r>
                      <a:r>
                        <a:rPr lang="fr-FR" sz="2000" b="1" baseline="0" dirty="0" smtClean="0">
                          <a:solidFill>
                            <a:srgbClr val="FF0000"/>
                          </a:solidFill>
                        </a:rPr>
                        <a:t>classification ou nomenclature </a:t>
                      </a:r>
                    </a:p>
                    <a:p>
                      <a:pPr algn="just"/>
                      <a:r>
                        <a:rPr lang="fr-FR" sz="2000" b="1" baseline="0" dirty="0" smtClean="0">
                          <a:solidFill>
                            <a:schemeClr val="tx1"/>
                          </a:solidFill>
                        </a:rPr>
                        <a:t>Imputation budgétaire : une catégorisation des postes budgétaires notamment à des fins de comptabilité administrative</a:t>
                      </a:r>
                      <a:endParaRPr lang="fr-FR"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bl>
          </a:graphicData>
        </a:graphic>
      </p:graphicFrame>
      <p:sp>
        <p:nvSpPr>
          <p:cNvPr id="4" name="Espace réservé du pied de page 3"/>
          <p:cNvSpPr>
            <a:spLocks noGrp="1"/>
          </p:cNvSpPr>
          <p:nvPr>
            <p:ph type="ftr" sz="quarter" idx="12"/>
          </p:nvPr>
        </p:nvSpPr>
        <p:spPr/>
        <p:txBody>
          <a:bodyPr/>
          <a:lstStyle/>
          <a:p>
            <a:r>
              <a:rPr lang="fr-FR" smtClean="0"/>
              <a:t>www.tifawt.com - 2019- </a:t>
            </a:r>
            <a:endParaRPr lang="fr-FR"/>
          </a:p>
        </p:txBody>
      </p:sp>
    </p:spTree>
    <p:extLst>
      <p:ext uri="{BB962C8B-B14F-4D97-AF65-F5344CB8AC3E}">
        <p14:creationId xmlns="" xmlns:p14="http://schemas.microsoft.com/office/powerpoint/2010/main" val="482412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52" y="404664"/>
            <a:ext cx="8136904" cy="5760640"/>
          </a:xfrm>
        </p:spPr>
        <p:txBody>
          <a:bodyPr>
            <a:normAutofit/>
          </a:bodyPr>
          <a:lstStyle/>
          <a:p>
            <a:pPr indent="0" algn="ctr">
              <a:buNone/>
            </a:pPr>
            <a:r>
              <a:rPr lang="fr-FR" b="1" dirty="0" smtClean="0">
                <a:solidFill>
                  <a:srgbClr val="FF0000"/>
                </a:solidFill>
              </a:rPr>
              <a:t>CHAPITRE II : LA STRUCTURE DES OPÉRATIONS BUDGÉTAIRES </a:t>
            </a:r>
          </a:p>
          <a:p>
            <a:pPr indent="0">
              <a:buNone/>
            </a:pPr>
            <a:endParaRPr lang="fr-FR" b="1" dirty="0" smtClean="0"/>
          </a:p>
          <a:p>
            <a:pPr indent="0">
              <a:buNone/>
            </a:pPr>
            <a:r>
              <a:rPr lang="fr-FR" b="1" dirty="0"/>
              <a:t>	</a:t>
            </a:r>
            <a:r>
              <a:rPr lang="fr-FR" b="1" dirty="0" smtClean="0">
                <a:solidFill>
                  <a:schemeClr val="bg2">
                    <a:lumMod val="10000"/>
                  </a:schemeClr>
                </a:solidFill>
              </a:rPr>
              <a:t>Section </a:t>
            </a:r>
            <a:r>
              <a:rPr lang="fr-FR" b="1" dirty="0">
                <a:solidFill>
                  <a:schemeClr val="bg2">
                    <a:lumMod val="10000"/>
                  </a:schemeClr>
                </a:solidFill>
              </a:rPr>
              <a:t>I : Le budget général </a:t>
            </a:r>
          </a:p>
          <a:p>
            <a:pPr indent="0">
              <a:buNone/>
            </a:pPr>
            <a:r>
              <a:rPr lang="fr-FR" b="1" dirty="0">
                <a:solidFill>
                  <a:schemeClr val="bg2">
                    <a:lumMod val="10000"/>
                  </a:schemeClr>
                </a:solidFill>
              </a:rPr>
              <a:t>	</a:t>
            </a:r>
            <a:endParaRPr lang="fr-FR" b="1" dirty="0" smtClean="0">
              <a:solidFill>
                <a:schemeClr val="bg2">
                  <a:lumMod val="10000"/>
                </a:schemeClr>
              </a:solidFill>
            </a:endParaRPr>
          </a:p>
          <a:p>
            <a:pPr indent="0">
              <a:buNone/>
            </a:pPr>
            <a:r>
              <a:rPr lang="fr-FR" b="1" dirty="0">
                <a:solidFill>
                  <a:schemeClr val="bg2">
                    <a:lumMod val="10000"/>
                  </a:schemeClr>
                </a:solidFill>
              </a:rPr>
              <a:t>	</a:t>
            </a:r>
            <a:r>
              <a:rPr lang="fr-FR" b="1" dirty="0" smtClean="0">
                <a:solidFill>
                  <a:schemeClr val="bg2">
                    <a:lumMod val="10000"/>
                  </a:schemeClr>
                </a:solidFill>
              </a:rPr>
              <a:t>Section </a:t>
            </a:r>
            <a:r>
              <a:rPr lang="fr-FR" b="1" dirty="0">
                <a:solidFill>
                  <a:schemeClr val="bg2">
                    <a:lumMod val="10000"/>
                  </a:schemeClr>
                </a:solidFill>
              </a:rPr>
              <a:t>II : les SEGMA </a:t>
            </a:r>
            <a:r>
              <a:rPr lang="fr-FR" sz="1900" b="1" i="1" dirty="0">
                <a:solidFill>
                  <a:schemeClr val="bg2">
                    <a:lumMod val="10000"/>
                  </a:schemeClr>
                </a:solidFill>
              </a:rPr>
              <a:t>Services d’Etat Gérés de Manière </a:t>
            </a:r>
            <a:r>
              <a:rPr lang="fr-FR" sz="1900" b="1" i="1" dirty="0" smtClean="0">
                <a:solidFill>
                  <a:schemeClr val="bg2">
                    <a:lumMod val="10000"/>
                  </a:schemeClr>
                </a:solidFill>
              </a:rPr>
              <a:t>	Autonome </a:t>
            </a:r>
            <a:endParaRPr lang="fr-FR" sz="1900" b="1" i="1" dirty="0">
              <a:solidFill>
                <a:schemeClr val="bg2">
                  <a:lumMod val="10000"/>
                </a:schemeClr>
              </a:solidFill>
            </a:endParaRPr>
          </a:p>
          <a:p>
            <a:pPr indent="0">
              <a:buNone/>
            </a:pPr>
            <a:r>
              <a:rPr lang="fr-FR" b="1" dirty="0">
                <a:solidFill>
                  <a:schemeClr val="bg2">
                    <a:lumMod val="10000"/>
                  </a:schemeClr>
                </a:solidFill>
              </a:rPr>
              <a:t>	</a:t>
            </a:r>
            <a:endParaRPr lang="fr-FR" b="1" dirty="0" smtClean="0">
              <a:solidFill>
                <a:schemeClr val="bg2">
                  <a:lumMod val="10000"/>
                </a:schemeClr>
              </a:solidFill>
            </a:endParaRPr>
          </a:p>
          <a:p>
            <a:pPr indent="0">
              <a:buNone/>
            </a:pPr>
            <a:r>
              <a:rPr lang="fr-FR" b="1" dirty="0">
                <a:solidFill>
                  <a:schemeClr val="bg2">
                    <a:lumMod val="10000"/>
                  </a:schemeClr>
                </a:solidFill>
              </a:rPr>
              <a:t>	</a:t>
            </a:r>
            <a:r>
              <a:rPr lang="fr-FR" b="1" dirty="0" smtClean="0">
                <a:solidFill>
                  <a:schemeClr val="bg2">
                    <a:lumMod val="10000"/>
                  </a:schemeClr>
                </a:solidFill>
              </a:rPr>
              <a:t>Section </a:t>
            </a:r>
            <a:r>
              <a:rPr lang="fr-FR" b="1" dirty="0">
                <a:solidFill>
                  <a:schemeClr val="bg2">
                    <a:lumMod val="10000"/>
                  </a:schemeClr>
                </a:solidFill>
              </a:rPr>
              <a:t>III : Les CST Comptes Spéciaux du Trésor </a:t>
            </a:r>
          </a:p>
        </p:txBody>
      </p:sp>
      <p:sp>
        <p:nvSpPr>
          <p:cNvPr id="2" name="Espace réservé du pied de page 1"/>
          <p:cNvSpPr>
            <a:spLocks noGrp="1"/>
          </p:cNvSpPr>
          <p:nvPr>
            <p:ph type="ftr" sz="quarter" idx="12"/>
          </p:nvPr>
        </p:nvSpPr>
        <p:spPr/>
        <p:txBody>
          <a:bodyPr/>
          <a:lstStyle/>
          <a:p>
            <a:r>
              <a:rPr lang="fr-FR" smtClean="0"/>
              <a:t>www.tifawt.com - 2019- </a:t>
            </a:r>
            <a:endParaRPr lang="fr-FR"/>
          </a:p>
        </p:txBody>
      </p:sp>
    </p:spTree>
    <p:extLst>
      <p:ext uri="{BB962C8B-B14F-4D97-AF65-F5344CB8AC3E}">
        <p14:creationId xmlns="" xmlns:p14="http://schemas.microsoft.com/office/powerpoint/2010/main" val="2512472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7239000" cy="1143000"/>
          </a:xfrm>
        </p:spPr>
        <p:txBody>
          <a:bodyPr/>
          <a:lstStyle/>
          <a:p>
            <a:r>
              <a:rPr lang="fr-FR" dirty="0">
                <a:solidFill>
                  <a:srgbClr val="FF0000"/>
                </a:solidFill>
              </a:rPr>
              <a:t>A  retenir !!!</a:t>
            </a:r>
          </a:p>
        </p:txBody>
      </p:sp>
      <p:sp>
        <p:nvSpPr>
          <p:cNvPr id="3" name="Espace réservé du contenu 2"/>
          <p:cNvSpPr>
            <a:spLocks noGrp="1"/>
          </p:cNvSpPr>
          <p:nvPr>
            <p:ph idx="1"/>
          </p:nvPr>
        </p:nvSpPr>
        <p:spPr>
          <a:xfrm>
            <a:off x="611560" y="2636912"/>
            <a:ext cx="8352928" cy="2592288"/>
          </a:xfrm>
        </p:spPr>
        <p:txBody>
          <a:bodyPr/>
          <a:lstStyle/>
          <a:p>
            <a:r>
              <a:rPr lang="fr-FR" b="1" dirty="0">
                <a:solidFill>
                  <a:srgbClr val="FF0000"/>
                </a:solidFill>
              </a:rPr>
              <a:t>Débudgétisation :</a:t>
            </a:r>
            <a:r>
              <a:rPr lang="fr-FR" dirty="0"/>
              <a:t> </a:t>
            </a:r>
            <a:r>
              <a:rPr lang="fr-FR" b="1" dirty="0"/>
              <a:t>le Budget de l’Etat se trouve décomposé, en Budget Général, en SEGMA et en CST et on peut ajouter les BA qui ont été supprimés</a:t>
            </a:r>
            <a:r>
              <a:rPr lang="fr-FR" b="1" dirty="0" smtClean="0"/>
              <a:t>.</a:t>
            </a:r>
          </a:p>
          <a:p>
            <a:pPr indent="0" algn="ctr">
              <a:buNone/>
            </a:pPr>
            <a:r>
              <a:rPr lang="fr-FR" sz="2400" b="1" dirty="0" smtClean="0">
                <a:solidFill>
                  <a:srgbClr val="FF0000"/>
                </a:solidFill>
              </a:rPr>
              <a:t>Budget de l’Etat = Budget Général + SEGMA + CST + BA (supprimés)</a:t>
            </a:r>
            <a:endParaRPr lang="fr-FR" sz="2400" b="1" dirty="0">
              <a:solidFill>
                <a:srgbClr val="FF0000"/>
              </a:solidFill>
            </a:endParaRPr>
          </a:p>
          <a:p>
            <a:endParaRPr lang="fr-FR" dirty="0"/>
          </a:p>
        </p:txBody>
      </p:sp>
      <p:sp>
        <p:nvSpPr>
          <p:cNvPr id="4" name="Espace réservé du pied de page 3"/>
          <p:cNvSpPr>
            <a:spLocks noGrp="1"/>
          </p:cNvSpPr>
          <p:nvPr>
            <p:ph type="ftr" sz="quarter" idx="12"/>
          </p:nvPr>
        </p:nvSpPr>
        <p:spPr/>
        <p:txBody>
          <a:bodyPr/>
          <a:lstStyle/>
          <a:p>
            <a:r>
              <a:rPr lang="fr-FR" smtClean="0"/>
              <a:t>www.tifawt.com - 2019- </a:t>
            </a:r>
            <a:endParaRPr lang="fr-FR" dirty="0"/>
          </a:p>
        </p:txBody>
      </p:sp>
    </p:spTree>
    <p:extLst>
      <p:ext uri="{BB962C8B-B14F-4D97-AF65-F5344CB8AC3E}">
        <p14:creationId xmlns="" xmlns:p14="http://schemas.microsoft.com/office/powerpoint/2010/main" val="594573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0100" y="0"/>
            <a:ext cx="7632848" cy="1080120"/>
          </a:xfrm>
          <a:solidFill>
            <a:schemeClr val="bg1"/>
          </a:solidFill>
        </p:spPr>
        <p:txBody>
          <a:bodyPr anchor="ctr">
            <a:normAutofit/>
          </a:bodyPr>
          <a:lstStyle/>
          <a:p>
            <a:pPr algn="ctr"/>
            <a:r>
              <a:rPr lang="fr-FR" sz="3200" b="1" dirty="0" smtClean="0">
                <a:solidFill>
                  <a:schemeClr val="bg2">
                    <a:lumMod val="10000"/>
                  </a:schemeClr>
                </a:solidFill>
                <a:effectLst>
                  <a:outerShdw blurRad="38100" dist="38100" dir="2700000" algn="tl">
                    <a:srgbClr val="000000">
                      <a:alpha val="43137"/>
                    </a:srgbClr>
                  </a:outerShdw>
                </a:effectLst>
              </a:rPr>
              <a:t>BUDGET  DE  L’</a:t>
            </a:r>
            <a:r>
              <a:rPr lang="fr-FR" sz="3200" dirty="0" smtClean="0">
                <a:solidFill>
                  <a:schemeClr val="bg2">
                    <a:lumMod val="10000"/>
                  </a:schemeClr>
                </a:solidFill>
                <a:effectLst>
                  <a:outerShdw blurRad="38100" dist="38100" dir="2700000" algn="tl">
                    <a:srgbClr val="000000">
                      <a:alpha val="43137"/>
                    </a:srgbClr>
                  </a:outerShdw>
                </a:effectLst>
              </a:rPr>
              <a:t>E</a:t>
            </a:r>
            <a:r>
              <a:rPr lang="fr-FR" sz="3200" b="1" dirty="0" smtClean="0">
                <a:solidFill>
                  <a:schemeClr val="bg2">
                    <a:lumMod val="10000"/>
                  </a:schemeClr>
                </a:solidFill>
                <a:effectLst>
                  <a:outerShdw blurRad="38100" dist="38100" dir="2700000" algn="tl">
                    <a:srgbClr val="000000">
                      <a:alpha val="43137"/>
                    </a:srgbClr>
                  </a:outerShdw>
                </a:effectLst>
              </a:rPr>
              <a:t>TAT   ET  LOI  DE FINANCES </a:t>
            </a:r>
            <a:endParaRPr lang="fr-FR" sz="3200" b="1" dirty="0">
              <a:solidFill>
                <a:schemeClr val="bg2">
                  <a:lumMod val="10000"/>
                </a:schemeClr>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214282" y="928670"/>
            <a:ext cx="8750206" cy="5740690"/>
          </a:xfrm>
          <a:solidFill>
            <a:schemeClr val="bg1"/>
          </a:solidFill>
        </p:spPr>
        <p:txBody>
          <a:bodyPr>
            <a:normAutofit fontScale="85000" lnSpcReduction="10000"/>
          </a:bodyPr>
          <a:lstStyle/>
          <a:p>
            <a:pPr algn="just"/>
            <a:r>
              <a:rPr lang="fr-FR" b="1" dirty="0" smtClean="0">
                <a:solidFill>
                  <a:schemeClr val="bg2">
                    <a:lumMod val="10000"/>
                  </a:schemeClr>
                </a:solidFill>
              </a:rPr>
              <a:t>Deux notions étroitement imbriquées</a:t>
            </a:r>
          </a:p>
          <a:p>
            <a:pPr algn="just"/>
            <a:r>
              <a:rPr lang="fr-FR" b="1" dirty="0" smtClean="0">
                <a:solidFill>
                  <a:schemeClr val="bg2">
                    <a:lumMod val="10000"/>
                  </a:schemeClr>
                </a:solidFill>
              </a:rPr>
              <a:t>Le budget peut être défini comme </a:t>
            </a:r>
            <a:r>
              <a:rPr lang="fr-FR" b="1" dirty="0" smtClean="0">
                <a:solidFill>
                  <a:srgbClr val="FF0000"/>
                </a:solidFill>
              </a:rPr>
              <a:t>l’acte </a:t>
            </a:r>
            <a:r>
              <a:rPr lang="fr-FR" b="1" dirty="0" smtClean="0">
                <a:solidFill>
                  <a:schemeClr val="bg2">
                    <a:lumMod val="10000"/>
                  </a:schemeClr>
                </a:solidFill>
              </a:rPr>
              <a:t>par lequel sont prévues et autorisées les charges et les ressources de l’Etat. </a:t>
            </a:r>
            <a:r>
              <a:rPr lang="fr-FR" b="1" dirty="0" smtClean="0">
                <a:solidFill>
                  <a:srgbClr val="FF0000"/>
                </a:solidFill>
              </a:rPr>
              <a:t>Il est arrêté par le Parlement dans la loi de finances</a:t>
            </a:r>
            <a:r>
              <a:rPr lang="fr-FR" b="1" dirty="0" smtClean="0"/>
              <a:t> </a:t>
            </a:r>
            <a:r>
              <a:rPr lang="fr-FR" b="1" dirty="0" smtClean="0">
                <a:solidFill>
                  <a:schemeClr val="bg2">
                    <a:lumMod val="10000"/>
                  </a:schemeClr>
                </a:solidFill>
              </a:rPr>
              <a:t>qui traduit les objectifs économiques et financiers du gouvernement </a:t>
            </a:r>
          </a:p>
          <a:p>
            <a:pPr algn="ctr"/>
            <a:r>
              <a:rPr lang="fr-FR" b="1" dirty="0" smtClean="0">
                <a:solidFill>
                  <a:schemeClr val="bg2">
                    <a:lumMod val="10000"/>
                  </a:schemeClr>
                </a:solidFill>
              </a:rPr>
              <a:t>&gt;&gt; C’EST </a:t>
            </a:r>
            <a:r>
              <a:rPr lang="fr-FR" b="1" dirty="0" smtClean="0">
                <a:solidFill>
                  <a:srgbClr val="FF0000"/>
                </a:solidFill>
              </a:rPr>
              <a:t>LA LOI DE FINANCES QUI ARRÊTE LE BUDGET DE L’ETAT </a:t>
            </a:r>
          </a:p>
          <a:p>
            <a:pPr algn="just"/>
            <a:r>
              <a:rPr lang="fr-FR" b="1" dirty="0" smtClean="0">
                <a:solidFill>
                  <a:schemeClr val="bg2">
                    <a:lumMod val="10000"/>
                  </a:schemeClr>
                </a:solidFill>
              </a:rPr>
              <a:t>BUDGET DE L’ETAT </a:t>
            </a:r>
            <a:r>
              <a:rPr lang="fr-FR" b="1" dirty="0" smtClean="0">
                <a:solidFill>
                  <a:srgbClr val="FF0000"/>
                </a:solidFill>
              </a:rPr>
              <a:t>C’EST UN DOCUMENT COMPTABLE PRÉVISIONNEL PAR LEQUEL SONT PRÉVUES ET AUTORISÉES LES RECETTES ET LES DÉPENSES.</a:t>
            </a:r>
          </a:p>
          <a:p>
            <a:pPr algn="ctr"/>
            <a:r>
              <a:rPr lang="fr-FR" b="1" dirty="0" smtClean="0">
                <a:solidFill>
                  <a:srgbClr val="FF0D0D"/>
                </a:solidFill>
              </a:rPr>
              <a:t>Les caractéristiques sont : la prévision, l’autorisation, et la périodicité </a:t>
            </a:r>
          </a:p>
          <a:p>
            <a:pPr algn="just"/>
            <a:r>
              <a:rPr lang="fr-FR" b="1" dirty="0" smtClean="0">
                <a:solidFill>
                  <a:srgbClr val="FF0D0D"/>
                </a:solidFill>
              </a:rPr>
              <a:t>La loi de finances comporte deux parties : la première relative aux conditions générales de l’</a:t>
            </a:r>
            <a:r>
              <a:rPr lang="fr-FR" b="1" dirty="0">
                <a:solidFill>
                  <a:srgbClr val="FF0D0D"/>
                </a:solidFill>
              </a:rPr>
              <a:t>é</a:t>
            </a:r>
            <a:r>
              <a:rPr lang="fr-FR" b="1" dirty="0" smtClean="0">
                <a:solidFill>
                  <a:srgbClr val="FF0D0D"/>
                </a:solidFill>
              </a:rPr>
              <a:t>quilibre financier (partie descriptive) et la deuxième partie est analytique (BG, CST, BA, SEGMA )</a:t>
            </a:r>
          </a:p>
        </p:txBody>
      </p:sp>
      <p:sp>
        <p:nvSpPr>
          <p:cNvPr id="4" name="Espace réservé du pied de page 3"/>
          <p:cNvSpPr>
            <a:spLocks noGrp="1"/>
          </p:cNvSpPr>
          <p:nvPr>
            <p:ph type="ftr" sz="quarter" idx="12"/>
          </p:nvPr>
        </p:nvSpPr>
        <p:spPr/>
        <p:txBody>
          <a:bodyPr/>
          <a:lstStyle/>
          <a:p>
            <a:r>
              <a:rPr lang="fr-FR" smtClean="0"/>
              <a:t>www.tifawt.com - 2019- </a:t>
            </a:r>
            <a:endParaRPr lang="fr-FR" dirty="0"/>
          </a:p>
        </p:txBody>
      </p:sp>
    </p:spTree>
    <p:extLst>
      <p:ext uri="{BB962C8B-B14F-4D97-AF65-F5344CB8AC3E}">
        <p14:creationId xmlns="" xmlns:p14="http://schemas.microsoft.com/office/powerpoint/2010/main" val="2249823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5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571472" y="214290"/>
          <a:ext cx="8072494" cy="6339840"/>
        </p:xfrm>
        <a:graphic>
          <a:graphicData uri="http://schemas.openxmlformats.org/drawingml/2006/table">
            <a:tbl>
              <a:tblPr firstRow="1" bandRow="1">
                <a:tableStyleId>{0E3FDE45-AF77-4B5C-9715-49D594BDF05E}</a:tableStyleId>
              </a:tblPr>
              <a:tblGrid>
                <a:gridCol w="4515124"/>
                <a:gridCol w="3557370"/>
              </a:tblGrid>
              <a:tr h="501365">
                <a:tc gridSpan="2">
                  <a:txBody>
                    <a:bodyPr/>
                    <a:lstStyle/>
                    <a:p>
                      <a:pPr algn="ctr"/>
                      <a:r>
                        <a:rPr lang="fr-FR" sz="2800" dirty="0" smtClean="0"/>
                        <a:t>BUDGET DE L’ETAT </a:t>
                      </a:r>
                    </a:p>
                  </a:txBody>
                  <a:tcPr anchor="ctr"/>
                </a:tc>
                <a:tc hMerge="1">
                  <a:txBody>
                    <a:bodyPr/>
                    <a:lstStyle/>
                    <a:p>
                      <a:endParaRPr lang="fr-FR" dirty="0"/>
                    </a:p>
                  </a:txBody>
                  <a:tcPr/>
                </a:tc>
              </a:tr>
              <a:tr h="360772">
                <a:tc>
                  <a:txBody>
                    <a:bodyPr/>
                    <a:lstStyle/>
                    <a:p>
                      <a:pPr algn="ctr"/>
                      <a:r>
                        <a:rPr lang="fr-FR" b="1" dirty="0" smtClean="0"/>
                        <a:t>LES RESSOURCES DE L’ETAT </a:t>
                      </a:r>
                      <a:endParaRPr lang="fr-FR" b="1" dirty="0"/>
                    </a:p>
                  </a:txBody>
                  <a:tcPr anchor="ctr">
                    <a:lnR w="12700" cap="flat" cmpd="sng" algn="ctr">
                      <a:solidFill>
                        <a:schemeClr val="tx1"/>
                      </a:solidFill>
                      <a:prstDash val="solid"/>
                      <a:round/>
                      <a:headEnd type="none" w="med" len="med"/>
                      <a:tailEnd type="none" w="med" len="med"/>
                    </a:lnR>
                  </a:tcPr>
                </a:tc>
                <a:tc>
                  <a:txBody>
                    <a:bodyPr/>
                    <a:lstStyle/>
                    <a:p>
                      <a:pPr algn="ctr"/>
                      <a:r>
                        <a:rPr lang="fr-FR" b="1" dirty="0" smtClean="0"/>
                        <a:t>LES CHARGES DE L’ETAT </a:t>
                      </a:r>
                      <a:endParaRPr lang="fr-FR" b="1" dirty="0"/>
                    </a:p>
                  </a:txBody>
                  <a:tcPr anchor="ctr">
                    <a:lnL w="12700" cap="flat" cmpd="sng" algn="ctr">
                      <a:solidFill>
                        <a:schemeClr val="tx1"/>
                      </a:solidFill>
                      <a:prstDash val="solid"/>
                      <a:round/>
                      <a:headEnd type="none" w="med" len="med"/>
                      <a:tailEnd type="none" w="med" len="med"/>
                    </a:lnL>
                  </a:tcPr>
                </a:tc>
              </a:tr>
              <a:tr h="5279084">
                <a:tc>
                  <a:txBody>
                    <a:bodyPr/>
                    <a:lstStyle/>
                    <a:p>
                      <a:pPr algn="just">
                        <a:buFont typeface="Arial" pitchFamily="34" charset="0"/>
                        <a:buChar char="•"/>
                      </a:pPr>
                      <a:r>
                        <a:rPr lang="fr-FR" sz="1600" b="1" dirty="0" smtClean="0"/>
                        <a:t>LES IMPOTS ET TAXES </a:t>
                      </a:r>
                    </a:p>
                    <a:p>
                      <a:pPr algn="just">
                        <a:buFont typeface="Arial" pitchFamily="34" charset="0"/>
                        <a:buNone/>
                      </a:pPr>
                      <a:endParaRPr lang="fr-FR" sz="1600" b="1" dirty="0" smtClean="0"/>
                    </a:p>
                    <a:p>
                      <a:pPr algn="just">
                        <a:buFont typeface="Arial" pitchFamily="34" charset="0"/>
                        <a:buChar char="•"/>
                      </a:pPr>
                      <a:r>
                        <a:rPr lang="fr-FR" sz="1600" b="1" dirty="0" smtClean="0"/>
                        <a:t>LE PRODUIT DES AMENDES </a:t>
                      </a:r>
                    </a:p>
                    <a:p>
                      <a:pPr algn="just">
                        <a:buFont typeface="Arial" pitchFamily="34" charset="0"/>
                        <a:buNone/>
                      </a:pPr>
                      <a:endParaRPr lang="fr-FR" sz="1600" b="1" dirty="0" smtClean="0"/>
                    </a:p>
                    <a:p>
                      <a:pPr algn="just">
                        <a:buFont typeface="Arial" pitchFamily="34" charset="0"/>
                        <a:buChar char="•"/>
                      </a:pPr>
                      <a:r>
                        <a:rPr lang="fr-FR" sz="1600" b="1" dirty="0" smtClean="0"/>
                        <a:t>LES REMUNERATIONS DE SERVICES RENDUS</a:t>
                      </a:r>
                      <a:r>
                        <a:rPr lang="fr-FR" sz="1600" b="1" baseline="0" dirty="0" smtClean="0"/>
                        <a:t> ET LES REDEVANCES </a:t>
                      </a:r>
                    </a:p>
                    <a:p>
                      <a:pPr algn="just">
                        <a:buFont typeface="Arial" pitchFamily="34" charset="0"/>
                        <a:buNone/>
                      </a:pPr>
                      <a:endParaRPr lang="fr-FR" sz="1600" b="1" baseline="0" dirty="0" smtClean="0"/>
                    </a:p>
                    <a:p>
                      <a:pPr algn="just">
                        <a:buFont typeface="Arial" pitchFamily="34" charset="0"/>
                        <a:buChar char="•"/>
                      </a:pPr>
                      <a:r>
                        <a:rPr lang="fr-FR" sz="1600" b="1" baseline="0" dirty="0" smtClean="0"/>
                        <a:t>LES FONDS DE CONCOURS, DONS ET LEGS </a:t>
                      </a:r>
                    </a:p>
                    <a:p>
                      <a:pPr algn="just">
                        <a:buFont typeface="Arial" pitchFamily="34" charset="0"/>
                        <a:buNone/>
                      </a:pPr>
                      <a:endParaRPr lang="fr-FR" sz="1600" b="1" baseline="0" dirty="0" smtClean="0"/>
                    </a:p>
                    <a:p>
                      <a:pPr algn="just">
                        <a:buFont typeface="Arial" pitchFamily="34" charset="0"/>
                        <a:buChar char="•"/>
                      </a:pPr>
                      <a:r>
                        <a:rPr lang="fr-FR" sz="1600" b="1" baseline="0" dirty="0" smtClean="0"/>
                        <a:t>LES REVENUS DU DOMAINES DE L’ETAT </a:t>
                      </a:r>
                    </a:p>
                    <a:p>
                      <a:pPr algn="just">
                        <a:buFont typeface="Arial" pitchFamily="34" charset="0"/>
                        <a:buNone/>
                      </a:pPr>
                      <a:endParaRPr lang="fr-FR" sz="1600" b="1" baseline="0" dirty="0" smtClean="0"/>
                    </a:p>
                    <a:p>
                      <a:pPr algn="just">
                        <a:buFont typeface="Arial" pitchFamily="34" charset="0"/>
                        <a:buChar char="•"/>
                      </a:pPr>
                      <a:r>
                        <a:rPr lang="fr-FR" sz="1600" b="1" baseline="0" dirty="0" smtClean="0"/>
                        <a:t>LE PRODUIT DE BIENS MEUBLES ET IMMEUBLES </a:t>
                      </a:r>
                    </a:p>
                    <a:p>
                      <a:pPr algn="just">
                        <a:buFont typeface="Arial" pitchFamily="34" charset="0"/>
                        <a:buNone/>
                      </a:pPr>
                      <a:endParaRPr lang="fr-FR" sz="1600" b="1" baseline="0" dirty="0" smtClean="0"/>
                    </a:p>
                    <a:p>
                      <a:pPr algn="just">
                        <a:buFont typeface="Arial" pitchFamily="34" charset="0"/>
                        <a:buChar char="•"/>
                      </a:pPr>
                      <a:r>
                        <a:rPr lang="fr-FR" sz="1600" b="1" baseline="0" dirty="0" smtClean="0"/>
                        <a:t>LE PRODUIT DES EXPLOITATIONS, LES REDEVANCES  ET LES PARTS DE BENEFICES AINSI QUE LES RESSOURCES ET LES CONTRIBUTIONS FINANCIERES PROVENANT DES ENTREPRISES ET ETABLISSEMENTS PUBLICS </a:t>
                      </a:r>
                    </a:p>
                    <a:p>
                      <a:pPr algn="just">
                        <a:buFont typeface="Arial" pitchFamily="34" charset="0"/>
                        <a:buChar char="•"/>
                      </a:pPr>
                      <a:endParaRPr lang="fr-FR" sz="1600" b="1" baseline="0" dirty="0" smtClean="0"/>
                    </a:p>
                    <a:p>
                      <a:pPr algn="just">
                        <a:buFont typeface="Arial" pitchFamily="34" charset="0"/>
                        <a:buChar char="•"/>
                      </a:pPr>
                      <a:r>
                        <a:rPr lang="fr-FR" sz="1600" b="1" baseline="0" dirty="0" smtClean="0"/>
                        <a:t>LE PRODUIT DES EMPRUNTS </a:t>
                      </a:r>
                    </a:p>
                    <a:p>
                      <a:pPr algn="just">
                        <a:buFont typeface="Arial" pitchFamily="34" charset="0"/>
                        <a:buNone/>
                      </a:pPr>
                      <a:endParaRPr lang="fr-FR" sz="1600" b="1" baseline="0" dirty="0" smtClean="0"/>
                    </a:p>
                    <a:p>
                      <a:pPr algn="just">
                        <a:buFont typeface="Arial" pitchFamily="34" charset="0"/>
                        <a:buChar char="•"/>
                      </a:pPr>
                      <a:r>
                        <a:rPr lang="fr-FR" sz="1600" b="1" baseline="0" dirty="0" smtClean="0"/>
                        <a:t>LES PRODUITS DIVERS </a:t>
                      </a:r>
                    </a:p>
                  </a:txBody>
                  <a:tcPr>
                    <a:lnR w="12700" cap="flat" cmpd="sng" algn="ctr">
                      <a:solidFill>
                        <a:schemeClr val="tx1"/>
                      </a:solidFill>
                      <a:prstDash val="solid"/>
                      <a:round/>
                      <a:headEnd type="none" w="med" len="med"/>
                      <a:tailEnd type="none" w="med" len="med"/>
                    </a:lnR>
                  </a:tcPr>
                </a:tc>
                <a:tc>
                  <a:txBody>
                    <a:bodyPr/>
                    <a:lstStyle/>
                    <a:p>
                      <a:pPr marL="0" algn="just" defTabSz="914400" rtl="0" eaLnBrk="1" latinLnBrk="0" hangingPunct="1">
                        <a:buFont typeface="Arial" pitchFamily="34" charset="0"/>
                        <a:buChar char="•"/>
                      </a:pPr>
                      <a:r>
                        <a:rPr lang="fr-FR" sz="1600" b="1" kern="1200" dirty="0" smtClean="0">
                          <a:solidFill>
                            <a:schemeClr val="tx1"/>
                          </a:solidFill>
                          <a:latin typeface="+mn-lt"/>
                          <a:ea typeface="+mn-ea"/>
                          <a:cs typeface="+mn-cs"/>
                        </a:rPr>
                        <a:t>LES DEPENSES DU BUDGET GENERAL </a:t>
                      </a:r>
                    </a:p>
                    <a:p>
                      <a:pPr marL="0" algn="just" defTabSz="914400" rtl="0" eaLnBrk="1" latinLnBrk="0" hangingPunct="1">
                        <a:buFont typeface="Arial" pitchFamily="34" charset="0"/>
                        <a:buNone/>
                      </a:pPr>
                      <a:endParaRPr lang="fr-FR" sz="1600" b="1" kern="1200" dirty="0" smtClean="0">
                        <a:solidFill>
                          <a:schemeClr val="tx1"/>
                        </a:solidFill>
                        <a:latin typeface="+mn-lt"/>
                        <a:ea typeface="+mn-ea"/>
                        <a:cs typeface="+mn-cs"/>
                      </a:endParaRPr>
                    </a:p>
                    <a:p>
                      <a:pPr marL="0" algn="just" defTabSz="914400" rtl="0" eaLnBrk="1" latinLnBrk="0" hangingPunct="1">
                        <a:buFont typeface="Arial" pitchFamily="34" charset="0"/>
                        <a:buNone/>
                      </a:pPr>
                      <a:endParaRPr lang="fr-FR" sz="1600" b="1" kern="1200" dirty="0" smtClean="0">
                        <a:solidFill>
                          <a:schemeClr val="tx1"/>
                        </a:solidFill>
                        <a:latin typeface="+mn-lt"/>
                        <a:ea typeface="+mn-ea"/>
                        <a:cs typeface="+mn-cs"/>
                      </a:endParaRPr>
                    </a:p>
                    <a:p>
                      <a:pPr marL="0" algn="just" defTabSz="914400" rtl="0" eaLnBrk="1" latinLnBrk="0" hangingPunct="1">
                        <a:buFont typeface="Arial" pitchFamily="34" charset="0"/>
                        <a:buNone/>
                      </a:pPr>
                      <a:endParaRPr lang="fr-FR" sz="1600" b="1" kern="1200" dirty="0" smtClean="0">
                        <a:solidFill>
                          <a:schemeClr val="tx1"/>
                        </a:solidFill>
                        <a:latin typeface="+mn-lt"/>
                        <a:ea typeface="+mn-ea"/>
                        <a:cs typeface="+mn-cs"/>
                      </a:endParaRPr>
                    </a:p>
                    <a:p>
                      <a:pPr marL="0" algn="just" defTabSz="914400" rtl="0" eaLnBrk="1" latinLnBrk="0" hangingPunct="1">
                        <a:buFont typeface="Arial" pitchFamily="34" charset="0"/>
                        <a:buChar char="•"/>
                      </a:pPr>
                      <a:r>
                        <a:rPr lang="fr-FR" sz="1600" b="1" kern="1200" dirty="0" smtClean="0">
                          <a:solidFill>
                            <a:schemeClr val="tx1"/>
                          </a:solidFill>
                          <a:latin typeface="+mn-lt"/>
                          <a:ea typeface="+mn-ea"/>
                          <a:cs typeface="+mn-cs"/>
                        </a:rPr>
                        <a:t>LES DEPENSES DES BUDGETS DES SERVICES DE L’ETAT GENERES DE MANIÈRE AUTONOME </a:t>
                      </a:r>
                    </a:p>
                    <a:p>
                      <a:pPr marL="0" algn="just" defTabSz="914400" rtl="0" eaLnBrk="1" latinLnBrk="0" hangingPunct="1">
                        <a:buFont typeface="Arial" pitchFamily="34" charset="0"/>
                        <a:buChar char="•"/>
                      </a:pPr>
                      <a:endParaRPr lang="fr-FR" sz="1600" b="1" kern="1200" dirty="0" smtClean="0">
                        <a:solidFill>
                          <a:schemeClr val="tx1"/>
                        </a:solidFill>
                        <a:latin typeface="+mn-lt"/>
                        <a:ea typeface="+mn-ea"/>
                        <a:cs typeface="+mn-cs"/>
                      </a:endParaRPr>
                    </a:p>
                    <a:p>
                      <a:pPr marL="0" algn="just" defTabSz="914400" rtl="0" eaLnBrk="1" latinLnBrk="0" hangingPunct="1">
                        <a:buFont typeface="Arial" pitchFamily="34" charset="0"/>
                        <a:buNone/>
                      </a:pPr>
                      <a:endParaRPr lang="fr-FR" sz="1600" b="1" kern="1200" dirty="0" smtClean="0">
                        <a:solidFill>
                          <a:schemeClr val="tx1"/>
                        </a:solidFill>
                        <a:latin typeface="+mn-lt"/>
                        <a:ea typeface="+mn-ea"/>
                        <a:cs typeface="+mn-cs"/>
                      </a:endParaRPr>
                    </a:p>
                    <a:p>
                      <a:pPr marL="0" algn="just" defTabSz="914400" rtl="0" eaLnBrk="1" latinLnBrk="0" hangingPunct="1">
                        <a:buFont typeface="Arial" pitchFamily="34" charset="0"/>
                        <a:buNone/>
                      </a:pPr>
                      <a:endParaRPr lang="fr-FR" sz="1600" b="1" kern="1200" dirty="0" smtClean="0">
                        <a:solidFill>
                          <a:schemeClr val="tx1"/>
                        </a:solidFill>
                        <a:latin typeface="+mn-lt"/>
                        <a:ea typeface="+mn-ea"/>
                        <a:cs typeface="+mn-cs"/>
                      </a:endParaRPr>
                    </a:p>
                    <a:p>
                      <a:pPr marL="0" algn="just" defTabSz="914400" rtl="0" eaLnBrk="1" latinLnBrk="0" hangingPunct="1">
                        <a:buFont typeface="Arial" pitchFamily="34" charset="0"/>
                        <a:buChar char="•"/>
                      </a:pPr>
                      <a:r>
                        <a:rPr lang="fr-FR" sz="1600" b="1" kern="1200" dirty="0" smtClean="0">
                          <a:solidFill>
                            <a:schemeClr val="tx1"/>
                          </a:solidFill>
                          <a:latin typeface="+mn-lt"/>
                          <a:ea typeface="+mn-ea"/>
                          <a:cs typeface="+mn-cs"/>
                        </a:rPr>
                        <a:t>LES DEPENSES DES COMPTES SPECIAUX DU TRESOR</a:t>
                      </a:r>
                    </a:p>
                  </a:txBody>
                  <a:tcPr anchor="ctr">
                    <a:lnL w="12700" cap="flat" cmpd="sng" algn="ctr">
                      <a:solidFill>
                        <a:schemeClr val="tx1"/>
                      </a:solidFill>
                      <a:prstDash val="solid"/>
                      <a:round/>
                      <a:headEnd type="none" w="med" len="med"/>
                      <a:tailEnd type="none" w="med" len="med"/>
                    </a:lnL>
                  </a:tcPr>
                </a:tc>
              </a:tr>
            </a:tbl>
          </a:graphicData>
        </a:graphic>
      </p:graphicFrame>
      <p:sp>
        <p:nvSpPr>
          <p:cNvPr id="3" name="Espace réservé du pied de page 2"/>
          <p:cNvSpPr>
            <a:spLocks noGrp="1"/>
          </p:cNvSpPr>
          <p:nvPr>
            <p:ph type="ftr" sz="quarter" idx="12"/>
          </p:nvPr>
        </p:nvSpPr>
        <p:spPr/>
        <p:txBody>
          <a:bodyPr/>
          <a:lstStyle/>
          <a:p>
            <a:r>
              <a:rPr lang="fr-FR" smtClean="0"/>
              <a:t>www.tifawt.com - 2019- </a:t>
            </a:r>
            <a:endParaRPr lang="fr-F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0100" y="714356"/>
            <a:ext cx="7128792" cy="576064"/>
          </a:xfrm>
          <a:solidFill>
            <a:schemeClr val="bg1"/>
          </a:solidFill>
        </p:spPr>
        <p:txBody>
          <a:bodyPr>
            <a:noAutofit/>
          </a:bodyPr>
          <a:lstStyle/>
          <a:p>
            <a:r>
              <a:rPr lang="fr-FR" sz="3600" b="1" dirty="0" smtClean="0">
                <a:solidFill>
                  <a:srgbClr val="008E40"/>
                </a:solidFill>
              </a:rPr>
              <a:t>S1 : BUDGET GENERAL</a:t>
            </a:r>
            <a:endParaRPr lang="fr-FR" sz="3600" b="1" dirty="0">
              <a:solidFill>
                <a:srgbClr val="008E40"/>
              </a:solidFill>
            </a:endParaRPr>
          </a:p>
        </p:txBody>
      </p:sp>
      <p:sp>
        <p:nvSpPr>
          <p:cNvPr id="3" name="Espace réservé du contenu 2"/>
          <p:cNvSpPr>
            <a:spLocks noGrp="1"/>
          </p:cNvSpPr>
          <p:nvPr>
            <p:ph idx="1"/>
          </p:nvPr>
        </p:nvSpPr>
        <p:spPr>
          <a:xfrm>
            <a:off x="1071538" y="1857364"/>
            <a:ext cx="7072362" cy="3071834"/>
          </a:xfrm>
          <a:solidFill>
            <a:schemeClr val="bg1"/>
          </a:solidFill>
          <a:ln>
            <a:solidFill>
              <a:schemeClr val="bg1">
                <a:lumMod val="95000"/>
              </a:schemeClr>
            </a:solidFill>
          </a:ln>
        </p:spPr>
        <p:txBody>
          <a:bodyPr>
            <a:noAutofit/>
          </a:bodyPr>
          <a:lstStyle/>
          <a:p>
            <a:pPr algn="ctr"/>
            <a:r>
              <a:rPr lang="fr-FR" sz="2400" b="1" dirty="0" smtClean="0">
                <a:solidFill>
                  <a:srgbClr val="C00000"/>
                </a:solidFill>
                <a:effectLst>
                  <a:outerShdw blurRad="38100" dist="38100" dir="2700000" algn="tl">
                    <a:srgbClr val="000000">
                      <a:alpha val="43137"/>
                    </a:srgbClr>
                  </a:outerShdw>
                </a:effectLst>
              </a:rPr>
              <a:t>LE BUDGET GENERAL DE L’ETAT : </a:t>
            </a:r>
          </a:p>
          <a:p>
            <a:pPr algn="ctr">
              <a:buNone/>
            </a:pPr>
            <a:endParaRPr lang="fr-FR" sz="2400" b="1" dirty="0" smtClean="0">
              <a:solidFill>
                <a:srgbClr val="C00000"/>
              </a:solidFill>
              <a:effectLst>
                <a:outerShdw blurRad="38100" dist="38100" dir="2700000" algn="tl">
                  <a:srgbClr val="000000">
                    <a:alpha val="43137"/>
                  </a:srgbClr>
                </a:outerShdw>
              </a:effectLst>
            </a:endParaRPr>
          </a:p>
          <a:p>
            <a:pPr algn="ctr">
              <a:buNone/>
            </a:pPr>
            <a:r>
              <a:rPr lang="fr-FR" sz="2400" b="1" dirty="0" smtClean="0">
                <a:solidFill>
                  <a:srgbClr val="C00000"/>
                </a:solidFill>
                <a:effectLst>
                  <a:outerShdw blurRad="38100" dist="38100" dir="2700000" algn="tl">
                    <a:srgbClr val="000000">
                      <a:alpha val="43137"/>
                    </a:srgbClr>
                  </a:outerShdw>
                </a:effectLst>
              </a:rPr>
              <a:t>ENSEMBLE DES COMPTES QUI DÉCRIVENT POUR UNE ANNÉE TOUTES LES RESSOURCES ET TOUTES LES DÉPENSES PERMANENTES DE L’ETAT </a:t>
            </a:r>
          </a:p>
        </p:txBody>
      </p:sp>
      <p:sp>
        <p:nvSpPr>
          <p:cNvPr id="5" name="Espace réservé du pied de page 4"/>
          <p:cNvSpPr>
            <a:spLocks noGrp="1"/>
          </p:cNvSpPr>
          <p:nvPr>
            <p:ph type="ftr" sz="quarter" idx="12"/>
          </p:nvPr>
        </p:nvSpPr>
        <p:spPr/>
        <p:txBody>
          <a:bodyPr/>
          <a:lstStyle/>
          <a:p>
            <a:r>
              <a:rPr lang="fr-FR" smtClean="0"/>
              <a:t>www.tifawt.com - 2019- </a:t>
            </a:r>
            <a:endParaRPr lang="fr-FR" dirty="0"/>
          </a:p>
        </p:txBody>
      </p:sp>
    </p:spTree>
    <p:extLst>
      <p:ext uri="{BB962C8B-B14F-4D97-AF65-F5344CB8AC3E}">
        <p14:creationId xmlns="" xmlns:p14="http://schemas.microsoft.com/office/powerpoint/2010/main" val="2923190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357158" y="142852"/>
          <a:ext cx="8643999" cy="6500859"/>
        </p:xfrm>
        <a:graphic>
          <a:graphicData uri="http://schemas.openxmlformats.org/drawingml/2006/table">
            <a:tbl>
              <a:tblPr firstRow="1" bandRow="1">
                <a:tableStyleId>{3B4B98B0-60AC-42C2-AFA5-B58CD77FA1E5}</a:tableStyleId>
              </a:tblPr>
              <a:tblGrid>
                <a:gridCol w="1045646"/>
                <a:gridCol w="1603322"/>
                <a:gridCol w="3973451"/>
                <a:gridCol w="2021580"/>
              </a:tblGrid>
              <a:tr h="359344">
                <a:tc gridSpan="4">
                  <a:txBody>
                    <a:bodyPr/>
                    <a:lstStyle/>
                    <a:p>
                      <a:pPr algn="ctr"/>
                      <a:r>
                        <a:rPr lang="fr-FR" sz="1600" dirty="0" smtClean="0">
                          <a:solidFill>
                            <a:schemeClr val="accent3">
                              <a:lumMod val="50000"/>
                            </a:schemeClr>
                          </a:solidFill>
                        </a:rPr>
                        <a:t>BUDGET</a:t>
                      </a:r>
                      <a:r>
                        <a:rPr lang="fr-FR" sz="1600" dirty="0" smtClean="0"/>
                        <a:t> </a:t>
                      </a:r>
                      <a:r>
                        <a:rPr lang="fr-FR" sz="1600" dirty="0" smtClean="0">
                          <a:solidFill>
                            <a:srgbClr val="FF0000"/>
                          </a:solidFill>
                        </a:rPr>
                        <a:t>GENERAL </a:t>
                      </a:r>
                      <a:endParaRPr lang="fr-FR" sz="1600" dirty="0">
                        <a:solidFill>
                          <a:srgbClr val="FF0000"/>
                        </a:solidFill>
                      </a:endParaRPr>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hMerge="1">
                  <a:txBody>
                    <a:bodyPr/>
                    <a:lstStyle/>
                    <a:p>
                      <a:pPr algn="ctr"/>
                      <a:endParaRPr lang="fr-FR" dirty="0"/>
                    </a:p>
                  </a:txBody>
                  <a:tcPr/>
                </a:tc>
                <a:tc hMerge="1">
                  <a:txBody>
                    <a:bodyPr/>
                    <a:lstStyle/>
                    <a:p>
                      <a:pPr algn="ctr"/>
                      <a:endParaRPr lang="fr-FR" dirty="0"/>
                    </a:p>
                  </a:txBody>
                  <a:tcPr/>
                </a:tc>
                <a:tc hMerge="1">
                  <a:txBody>
                    <a:bodyPr/>
                    <a:lstStyle/>
                    <a:p>
                      <a:pPr algn="ctr"/>
                      <a:endParaRPr lang="fr-FR"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r>
              <a:tr h="620685">
                <a:tc>
                  <a:txBody>
                    <a:bodyPr/>
                    <a:lstStyle/>
                    <a:p>
                      <a:pPr algn="ctr"/>
                      <a:r>
                        <a:rPr lang="fr-FR" sz="1600" b="1" dirty="0" smtClean="0">
                          <a:solidFill>
                            <a:schemeClr val="accent3">
                              <a:lumMod val="50000"/>
                            </a:schemeClr>
                          </a:solidFill>
                        </a:rPr>
                        <a:t>RESSOURCES</a:t>
                      </a:r>
                      <a:endParaRPr lang="fr-FR" sz="1600" b="1" dirty="0">
                        <a:solidFill>
                          <a:schemeClr val="accent3">
                            <a:lumMod val="50000"/>
                          </a:schemeClr>
                        </a:solidFill>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gridSpan="3">
                  <a:txBody>
                    <a:bodyPr/>
                    <a:lstStyle/>
                    <a:p>
                      <a:pPr algn="ctr"/>
                      <a:r>
                        <a:rPr lang="fr-FR" sz="1600" b="1" dirty="0" smtClean="0">
                          <a:solidFill>
                            <a:srgbClr val="FF0000"/>
                          </a:solidFill>
                        </a:rPr>
                        <a:t>LES CHARGES </a:t>
                      </a:r>
                      <a:endParaRPr lang="fr-FR" sz="1600" b="1" dirty="0">
                        <a:solidFill>
                          <a:srgbClr val="FF0000"/>
                        </a:solidFill>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hMerge="1">
                  <a:txBody>
                    <a:bodyPr/>
                    <a:lstStyle/>
                    <a:p>
                      <a:endParaRPr lang="fr-FR" dirty="0"/>
                    </a:p>
                  </a:txBody>
                  <a:tcPr/>
                </a:tc>
                <a:tc hMerge="1">
                  <a:txBody>
                    <a:bodyPr/>
                    <a:lstStyle/>
                    <a:p>
                      <a:pPr algn="ctr"/>
                      <a:endParaRPr lang="fr-FR" dirty="0"/>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r>
              <a:tr h="3234096">
                <a:tc rowSpan="3">
                  <a:txBody>
                    <a:bodyPr/>
                    <a:lstStyle/>
                    <a:p>
                      <a:pPr algn="ctr"/>
                      <a:r>
                        <a:rPr lang="fr-FR" sz="1600" b="1" dirty="0" smtClean="0">
                          <a:solidFill>
                            <a:schemeClr val="accent3">
                              <a:lumMod val="50000"/>
                            </a:schemeClr>
                          </a:solidFill>
                        </a:rPr>
                        <a:t>LES MEMES </a:t>
                      </a:r>
                    </a:p>
                    <a:p>
                      <a:pPr algn="ctr"/>
                      <a:r>
                        <a:rPr lang="fr-FR" sz="1600" b="1" dirty="0" smtClean="0">
                          <a:solidFill>
                            <a:schemeClr val="accent3">
                              <a:lumMod val="50000"/>
                            </a:schemeClr>
                          </a:solidFill>
                        </a:rPr>
                        <a:t>QUE </a:t>
                      </a:r>
                    </a:p>
                    <a:p>
                      <a:pPr algn="ctr"/>
                      <a:r>
                        <a:rPr lang="fr-FR" sz="1600" b="1" dirty="0" smtClean="0">
                          <a:solidFill>
                            <a:schemeClr val="accent3">
                              <a:lumMod val="50000"/>
                            </a:schemeClr>
                          </a:solidFill>
                        </a:rPr>
                        <a:t>LE BUDGET </a:t>
                      </a:r>
                    </a:p>
                    <a:p>
                      <a:pPr algn="ctr"/>
                      <a:r>
                        <a:rPr lang="fr-FR" sz="1600" b="1" dirty="0" smtClean="0">
                          <a:solidFill>
                            <a:schemeClr val="accent3">
                              <a:lumMod val="50000"/>
                            </a:schemeClr>
                          </a:solidFill>
                        </a:rPr>
                        <a:t>DE </a:t>
                      </a:r>
                    </a:p>
                    <a:p>
                      <a:pPr algn="ctr"/>
                      <a:r>
                        <a:rPr lang="fr-FR" sz="1600" b="1" dirty="0" smtClean="0">
                          <a:solidFill>
                            <a:schemeClr val="accent3">
                              <a:lumMod val="50000"/>
                            </a:schemeClr>
                          </a:solidFill>
                        </a:rPr>
                        <a:t>L’ETAT </a:t>
                      </a:r>
                      <a:endParaRPr lang="fr-FR" sz="1600" b="1" dirty="0">
                        <a:solidFill>
                          <a:schemeClr val="accent3">
                            <a:lumMod val="50000"/>
                          </a:schemeClr>
                        </a:solidFill>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algn="ctr"/>
                      <a:r>
                        <a:rPr lang="fr-FR" sz="1600" b="1" dirty="0" smtClean="0">
                          <a:solidFill>
                            <a:srgbClr val="FF0000"/>
                          </a:solidFill>
                        </a:rPr>
                        <a:t>LES DEPENSES</a:t>
                      </a:r>
                      <a:r>
                        <a:rPr lang="fr-FR" sz="1600" b="1" baseline="0" dirty="0" smtClean="0">
                          <a:solidFill>
                            <a:srgbClr val="FF0000"/>
                          </a:solidFill>
                        </a:rPr>
                        <a:t> DE FONCTIONNEMENT</a:t>
                      </a:r>
                    </a:p>
                    <a:p>
                      <a:pPr algn="ctr"/>
                      <a:endParaRPr lang="fr-FR" sz="1600" b="1" baseline="0" dirty="0" smtClean="0">
                        <a:solidFill>
                          <a:srgbClr val="FF0000"/>
                        </a:solidFill>
                      </a:endParaRPr>
                    </a:p>
                    <a:p>
                      <a:pPr algn="ctr"/>
                      <a:r>
                        <a:rPr lang="fr-FR" sz="1600" b="1" baseline="0" dirty="0" smtClean="0">
                          <a:solidFill>
                            <a:srgbClr val="FF0000"/>
                          </a:solidFill>
                        </a:rPr>
                        <a:t>( annuels et ne peuvent pas faire l’objet d’autorisations d’engagement par anticipation)</a:t>
                      </a:r>
                    </a:p>
                    <a:p>
                      <a:pPr algn="ctr"/>
                      <a:r>
                        <a:rPr lang="fr-FR" sz="1600" b="1" baseline="0" dirty="0" smtClean="0">
                          <a:solidFill>
                            <a:srgbClr val="FF0000"/>
                          </a:solidFill>
                        </a:rPr>
                        <a:t> </a:t>
                      </a:r>
                      <a:endParaRPr lang="fr-FR" sz="1600" b="1" dirty="0">
                        <a:solidFill>
                          <a:srgbClr val="FF0000"/>
                        </a:solidFill>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algn="just">
                        <a:buFontTx/>
                        <a:buChar char="-"/>
                      </a:pPr>
                      <a:r>
                        <a:rPr lang="fr-FR" sz="1600" b="1" dirty="0" smtClean="0">
                          <a:solidFill>
                            <a:schemeClr val="tx1">
                              <a:lumMod val="50000"/>
                            </a:schemeClr>
                          </a:solidFill>
                        </a:rPr>
                        <a:t>Les dotations des pouvoirs publics </a:t>
                      </a:r>
                    </a:p>
                    <a:p>
                      <a:pPr algn="just">
                        <a:buFontTx/>
                        <a:buChar char="-"/>
                      </a:pPr>
                      <a:r>
                        <a:rPr lang="fr-FR" sz="1600" b="1" dirty="0" smtClean="0">
                          <a:solidFill>
                            <a:schemeClr val="tx1">
                              <a:lumMod val="50000"/>
                            </a:schemeClr>
                          </a:solidFill>
                        </a:rPr>
                        <a:t>Les dépenses de personnel et du matériel </a:t>
                      </a:r>
                    </a:p>
                    <a:p>
                      <a:pPr algn="just">
                        <a:buFontTx/>
                        <a:buChar char="-"/>
                      </a:pPr>
                      <a:r>
                        <a:rPr lang="fr-FR" sz="1600" b="1" dirty="0" smtClean="0">
                          <a:solidFill>
                            <a:schemeClr val="tx1">
                              <a:lumMod val="50000"/>
                            </a:schemeClr>
                          </a:solidFill>
                        </a:rPr>
                        <a:t>Les dépenses diverses relatives</a:t>
                      </a:r>
                      <a:r>
                        <a:rPr lang="fr-FR" sz="1600" b="1" baseline="0" dirty="0" smtClean="0">
                          <a:solidFill>
                            <a:schemeClr val="tx1">
                              <a:lumMod val="50000"/>
                            </a:schemeClr>
                          </a:solidFill>
                        </a:rPr>
                        <a:t> à l’intervention de l’Etat </a:t>
                      </a:r>
                      <a:endParaRPr lang="fr-FR" sz="1600" b="1" dirty="0" smtClean="0">
                        <a:solidFill>
                          <a:schemeClr val="tx1">
                            <a:lumMod val="50000"/>
                          </a:schemeClr>
                        </a:solidFill>
                      </a:endParaRPr>
                    </a:p>
                    <a:p>
                      <a:pPr algn="just">
                        <a:buFontTx/>
                        <a:buChar char="-"/>
                      </a:pPr>
                      <a:r>
                        <a:rPr lang="fr-FR" sz="1600" b="1" dirty="0" smtClean="0">
                          <a:solidFill>
                            <a:schemeClr val="tx1">
                              <a:lumMod val="50000"/>
                            </a:schemeClr>
                          </a:solidFill>
                        </a:rPr>
                        <a:t>Les dépenses de la</a:t>
                      </a:r>
                      <a:r>
                        <a:rPr lang="fr-FR" sz="1600" b="1" baseline="0" dirty="0" smtClean="0">
                          <a:solidFill>
                            <a:schemeClr val="tx1">
                              <a:lumMod val="50000"/>
                            </a:schemeClr>
                          </a:solidFill>
                        </a:rPr>
                        <a:t> dette viagère </a:t>
                      </a:r>
                    </a:p>
                    <a:p>
                      <a:pPr algn="just">
                        <a:buFontTx/>
                        <a:buChar char="-"/>
                      </a:pPr>
                      <a:r>
                        <a:rPr lang="fr-FR" sz="1600" b="1" dirty="0" smtClean="0">
                          <a:solidFill>
                            <a:schemeClr val="tx1">
                              <a:lumMod val="50000"/>
                            </a:schemeClr>
                          </a:solidFill>
                        </a:rPr>
                        <a:t>Les</a:t>
                      </a:r>
                      <a:r>
                        <a:rPr lang="fr-FR" sz="1600" b="1" baseline="0" dirty="0" smtClean="0">
                          <a:solidFill>
                            <a:schemeClr val="tx1">
                              <a:lumMod val="50000"/>
                            </a:schemeClr>
                          </a:solidFill>
                        </a:rPr>
                        <a:t> dépenses relatives aux charges communes</a:t>
                      </a:r>
                    </a:p>
                    <a:p>
                      <a:pPr algn="just">
                        <a:buFontTx/>
                        <a:buChar char="-"/>
                      </a:pPr>
                      <a:r>
                        <a:rPr lang="fr-FR" sz="1600" b="1" baseline="0" dirty="0" smtClean="0">
                          <a:solidFill>
                            <a:schemeClr val="tx1">
                              <a:lumMod val="50000"/>
                            </a:schemeClr>
                          </a:solidFill>
                        </a:rPr>
                        <a:t>Les dépenses relatives aux remboursements, dégrèvements et restitutions, fiscaux </a:t>
                      </a:r>
                    </a:p>
                    <a:p>
                      <a:pPr algn="just">
                        <a:buFontTx/>
                        <a:buChar char="-"/>
                      </a:pPr>
                      <a:r>
                        <a:rPr lang="fr-FR" sz="1600" b="1" baseline="0" dirty="0" smtClean="0">
                          <a:solidFill>
                            <a:schemeClr val="tx1">
                              <a:lumMod val="50000"/>
                            </a:schemeClr>
                          </a:solidFill>
                        </a:rPr>
                        <a:t>Les dépenses imprévues et les dotations provisionnelles </a:t>
                      </a:r>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algn="just">
                        <a:buFontTx/>
                        <a:buChar char="-"/>
                      </a:pPr>
                      <a:r>
                        <a:rPr lang="fr-FR" sz="1600" b="1" cap="all" baseline="0" dirty="0" smtClean="0"/>
                        <a:t>Les dépenses de personnel :</a:t>
                      </a:r>
                    </a:p>
                    <a:p>
                      <a:pPr algn="just">
                        <a:buFontTx/>
                        <a:buChar char="-"/>
                      </a:pPr>
                      <a:r>
                        <a:rPr lang="fr-FR" sz="1600" b="1" baseline="0" dirty="0" smtClean="0">
                          <a:solidFill>
                            <a:schemeClr val="tx1">
                              <a:lumMod val="50000"/>
                            </a:schemeClr>
                          </a:solidFill>
                          <a:latin typeface="Times New Roman" pitchFamily="18" charset="0"/>
                          <a:cs typeface="Times New Roman" pitchFamily="18" charset="0"/>
                        </a:rPr>
                        <a:t>Les traitements, salaires et indemnités </a:t>
                      </a:r>
                    </a:p>
                    <a:p>
                      <a:pPr algn="just">
                        <a:buFontTx/>
                        <a:buChar char="-"/>
                      </a:pPr>
                      <a:r>
                        <a:rPr lang="fr-FR" sz="1600" b="1" baseline="0" dirty="0" smtClean="0">
                          <a:solidFill>
                            <a:schemeClr val="tx1">
                              <a:lumMod val="50000"/>
                            </a:schemeClr>
                          </a:solidFill>
                          <a:latin typeface="Times New Roman" pitchFamily="18" charset="0"/>
                          <a:cs typeface="Times New Roman" pitchFamily="18" charset="0"/>
                        </a:rPr>
                        <a:t>Les cotisations de l’Etat au titre de la prévoyance sociale et de la retraite </a:t>
                      </a: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r>
              <a:tr h="1143367">
                <a:tc vMerge="1">
                  <a:txBody>
                    <a:bodyPr/>
                    <a:lstStyle/>
                    <a:p>
                      <a:endParaRPr lang="fr-FR"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algn="ctr"/>
                      <a:r>
                        <a:rPr lang="fr-FR" sz="1600" b="1" kern="1200" cap="all" baseline="0" dirty="0" smtClean="0">
                          <a:solidFill>
                            <a:srgbClr val="FF0000"/>
                          </a:solidFill>
                          <a:latin typeface="+mn-lt"/>
                          <a:ea typeface="+mn-ea"/>
                          <a:cs typeface="+mn-cs"/>
                        </a:rPr>
                        <a:t>les dépenses d’investissement </a:t>
                      </a:r>
                      <a:endParaRPr lang="fr-FR" sz="1600" b="1" kern="1200" cap="all" baseline="0" dirty="0">
                        <a:solidFill>
                          <a:srgbClr val="FF0000"/>
                        </a:solidFill>
                        <a:latin typeface="+mn-lt"/>
                        <a:ea typeface="+mn-ea"/>
                        <a:cs typeface="+mn-cs"/>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alpha val="20000"/>
                      </a:schemeClr>
                    </a:solidFill>
                  </a:tcPr>
                </a:tc>
                <a:tc gridSpan="2">
                  <a:txBody>
                    <a:bodyPr/>
                    <a:lstStyle/>
                    <a:p>
                      <a:pPr algn="just">
                        <a:buFontTx/>
                        <a:buChar char="-"/>
                      </a:pPr>
                      <a:r>
                        <a:rPr lang="fr-FR" sz="1600" b="1" dirty="0" smtClean="0">
                          <a:solidFill>
                            <a:schemeClr val="tx1">
                              <a:lumMod val="50000"/>
                            </a:schemeClr>
                          </a:solidFill>
                        </a:rPr>
                        <a:t>Réalisation des plans de développement</a:t>
                      </a:r>
                      <a:r>
                        <a:rPr lang="fr-FR" sz="1600" b="1" baseline="0" dirty="0" smtClean="0">
                          <a:solidFill>
                            <a:schemeClr val="tx1">
                              <a:lumMod val="50000"/>
                            </a:schemeClr>
                          </a:solidFill>
                        </a:rPr>
                        <a:t> stratégique et des programmes pluriannuels </a:t>
                      </a:r>
                    </a:p>
                    <a:p>
                      <a:pPr algn="just">
                        <a:buFontTx/>
                        <a:buChar char="-"/>
                      </a:pPr>
                      <a:r>
                        <a:rPr lang="fr-FR" sz="1600" b="1" baseline="0" dirty="0" smtClean="0">
                          <a:solidFill>
                            <a:schemeClr val="tx1">
                              <a:lumMod val="50000"/>
                            </a:schemeClr>
                          </a:solidFill>
                        </a:rPr>
                        <a:t>Ne peuvent pas contenir les dépenses de personnel ou du matériel destiné au fonctionnement des services publics </a:t>
                      </a:r>
                      <a:endParaRPr lang="fr-FR" sz="1600" b="1" dirty="0">
                        <a:solidFill>
                          <a:schemeClr val="tx1">
                            <a:lumMod val="50000"/>
                          </a:schemeClr>
                        </a:solidFill>
                      </a:endParaRPr>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alpha val="20000"/>
                      </a:schemeClr>
                    </a:solidFill>
                  </a:tcPr>
                </a:tc>
                <a:tc hMerge="1">
                  <a:txBody>
                    <a:bodyPr/>
                    <a:lstStyle/>
                    <a:p>
                      <a:pPr>
                        <a:buFontTx/>
                        <a:buChar char="-"/>
                      </a:pPr>
                      <a:endParaRPr lang="fr-FR" sz="1200" baseline="0" dirty="0" smtClean="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r>
              <a:tr h="1143367">
                <a:tc vMerge="1">
                  <a:txBody>
                    <a:bodyPr/>
                    <a:lstStyle/>
                    <a:p>
                      <a:endParaRPr lang="fr-FR"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algn="ctr"/>
                      <a:r>
                        <a:rPr lang="fr-FR" sz="1600" b="1" cap="all" baseline="0" dirty="0" smtClean="0">
                          <a:solidFill>
                            <a:srgbClr val="FF0000"/>
                          </a:solidFill>
                        </a:rPr>
                        <a:t>Les dépenses relatives à la dette publique </a:t>
                      </a:r>
                      <a:endParaRPr lang="fr-FR" sz="1600" b="1" cap="all" baseline="0" dirty="0">
                        <a:solidFill>
                          <a:srgbClr val="FF0000"/>
                        </a:solidFill>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gridSpan="2">
                  <a:txBody>
                    <a:bodyPr/>
                    <a:lstStyle/>
                    <a:p>
                      <a:pPr algn="just">
                        <a:buFontTx/>
                        <a:buNone/>
                      </a:pPr>
                      <a:r>
                        <a:rPr lang="fr-FR" sz="1600" b="1" baseline="0" dirty="0" smtClean="0">
                          <a:solidFill>
                            <a:schemeClr val="tx1">
                              <a:lumMod val="50000"/>
                            </a:schemeClr>
                          </a:solidFill>
                        </a:rPr>
                        <a:t>Comprennent :</a:t>
                      </a:r>
                    </a:p>
                    <a:p>
                      <a:pPr algn="just">
                        <a:buFontTx/>
                        <a:buChar char="-"/>
                      </a:pPr>
                      <a:r>
                        <a:rPr lang="fr-FR" sz="1600" b="1" baseline="0" dirty="0" smtClean="0">
                          <a:solidFill>
                            <a:schemeClr val="tx1">
                              <a:lumMod val="50000"/>
                            </a:schemeClr>
                          </a:solidFill>
                        </a:rPr>
                        <a:t>Dépenses en intérêts et commissions </a:t>
                      </a:r>
                    </a:p>
                    <a:p>
                      <a:pPr algn="just">
                        <a:buFontTx/>
                        <a:buChar char="-"/>
                      </a:pPr>
                      <a:r>
                        <a:rPr lang="fr-FR" sz="1600" b="1" baseline="0" dirty="0" smtClean="0">
                          <a:solidFill>
                            <a:schemeClr val="tx1">
                              <a:lumMod val="50000"/>
                            </a:schemeClr>
                          </a:solidFill>
                        </a:rPr>
                        <a:t>Dépenses relatives aux amortissements de la dette à moyen et long termes </a:t>
                      </a: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hMerge="1">
                  <a:txBody>
                    <a:bodyPr/>
                    <a:lstStyle/>
                    <a:p>
                      <a:pPr>
                        <a:buFontTx/>
                        <a:buChar char="-"/>
                      </a:pPr>
                      <a:endParaRPr lang="fr-FR" sz="1200" baseline="0" dirty="0" smtClean="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r>
            </a:tbl>
          </a:graphicData>
        </a:graphic>
      </p:graphicFrame>
      <p:sp>
        <p:nvSpPr>
          <p:cNvPr id="3" name="Espace réservé du pied de page 2"/>
          <p:cNvSpPr>
            <a:spLocks noGrp="1"/>
          </p:cNvSpPr>
          <p:nvPr>
            <p:ph type="ftr" sz="quarter" idx="12"/>
          </p:nvPr>
        </p:nvSpPr>
        <p:spPr/>
        <p:txBody>
          <a:bodyPr/>
          <a:lstStyle/>
          <a:p>
            <a:r>
              <a:rPr lang="fr-FR" smtClean="0"/>
              <a:t>www.tifawt.com - 2019- </a:t>
            </a:r>
            <a:endParaRPr lang="fr-F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260648"/>
            <a:ext cx="8496944" cy="3168352"/>
          </a:xfrm>
          <a:solidFill>
            <a:schemeClr val="bg1"/>
          </a:solidFill>
        </p:spPr>
        <p:txBody>
          <a:bodyPr>
            <a:normAutofit fontScale="92500" lnSpcReduction="20000"/>
          </a:bodyPr>
          <a:lstStyle/>
          <a:p>
            <a:pPr algn="just"/>
            <a:r>
              <a:rPr lang="fr-FR" b="1" dirty="0" smtClean="0">
                <a:solidFill>
                  <a:srgbClr val="FF0000"/>
                </a:solidFill>
              </a:rPr>
              <a:t>DETTE  AMORTISSABLE :</a:t>
            </a:r>
          </a:p>
          <a:p>
            <a:pPr indent="0" algn="just">
              <a:buNone/>
            </a:pPr>
            <a:r>
              <a:rPr lang="fr-FR" b="1" dirty="0" smtClean="0">
                <a:solidFill>
                  <a:schemeClr val="bg2">
                    <a:lumMod val="10000"/>
                  </a:schemeClr>
                </a:solidFill>
              </a:rPr>
              <a:t>Englobe les amortissements, les intérêts et les commissions relatifs aux emprunts contractés à long terme par le Maroc .</a:t>
            </a:r>
          </a:p>
          <a:p>
            <a:pPr indent="0" algn="just">
              <a:buNone/>
            </a:pPr>
            <a:r>
              <a:rPr lang="fr-FR" b="1" dirty="0" smtClean="0">
                <a:solidFill>
                  <a:schemeClr val="bg2">
                    <a:lumMod val="10000"/>
                  </a:schemeClr>
                </a:solidFill>
              </a:rPr>
              <a:t>La dette amortissable est </a:t>
            </a:r>
            <a:r>
              <a:rPr lang="fr-FR" b="1" dirty="0" smtClean="0">
                <a:solidFill>
                  <a:srgbClr val="FF0000"/>
                </a:solidFill>
              </a:rPr>
              <a:t>une dette remboursable à terme fixe ou par annuité</a:t>
            </a:r>
            <a:r>
              <a:rPr lang="fr-FR" b="1" dirty="0" smtClean="0"/>
              <a:t>.</a:t>
            </a:r>
          </a:p>
          <a:p>
            <a:pPr indent="0" algn="just">
              <a:buNone/>
            </a:pPr>
            <a:r>
              <a:rPr lang="fr-FR" b="1" dirty="0" smtClean="0">
                <a:solidFill>
                  <a:schemeClr val="bg2">
                    <a:lumMod val="10000"/>
                  </a:schemeClr>
                </a:solidFill>
              </a:rPr>
              <a:t>Elle comprend </a:t>
            </a:r>
            <a:r>
              <a:rPr lang="fr-FR" b="1" dirty="0" smtClean="0">
                <a:solidFill>
                  <a:srgbClr val="FF0000"/>
                </a:solidFill>
              </a:rPr>
              <a:t>les emprunts de 10 ans au moins</a:t>
            </a:r>
            <a:r>
              <a:rPr lang="fr-FR" b="1" dirty="0" smtClean="0"/>
              <a:t>, </a:t>
            </a:r>
            <a:r>
              <a:rPr lang="fr-FR" b="1" dirty="0" smtClean="0">
                <a:solidFill>
                  <a:schemeClr val="bg2">
                    <a:lumMod val="10000"/>
                  </a:schemeClr>
                </a:solidFill>
              </a:rPr>
              <a:t>les emprunts</a:t>
            </a:r>
            <a:r>
              <a:rPr lang="fr-FR" b="1" dirty="0" smtClean="0"/>
              <a:t> </a:t>
            </a:r>
            <a:r>
              <a:rPr lang="fr-FR" b="1" dirty="0" smtClean="0">
                <a:solidFill>
                  <a:srgbClr val="FF0000"/>
                </a:solidFill>
              </a:rPr>
              <a:t>à moyen terme et à long terme.</a:t>
            </a:r>
          </a:p>
          <a:p>
            <a:pPr indent="0" algn="just">
              <a:buNone/>
            </a:pPr>
            <a:endParaRPr lang="fr-FR" b="1" dirty="0" smtClean="0"/>
          </a:p>
          <a:p>
            <a:pPr indent="0" algn="just">
              <a:buNone/>
            </a:pPr>
            <a:endParaRPr lang="fr-FR" b="1" dirty="0" smtClean="0"/>
          </a:p>
          <a:p>
            <a:pPr indent="0" algn="just">
              <a:buNone/>
            </a:pPr>
            <a:endParaRPr lang="fr-FR" b="1" dirty="0"/>
          </a:p>
        </p:txBody>
      </p:sp>
      <p:sp>
        <p:nvSpPr>
          <p:cNvPr id="2" name="Espace réservé du pied de page 1"/>
          <p:cNvSpPr>
            <a:spLocks noGrp="1"/>
          </p:cNvSpPr>
          <p:nvPr>
            <p:ph type="ftr" sz="quarter" idx="12"/>
          </p:nvPr>
        </p:nvSpPr>
        <p:spPr/>
        <p:txBody>
          <a:bodyPr/>
          <a:lstStyle/>
          <a:p>
            <a:r>
              <a:rPr lang="fr-FR" smtClean="0"/>
              <a:t>www.tifawt.com - 2019- </a:t>
            </a:r>
            <a:endParaRPr lang="fr-FR"/>
          </a:p>
        </p:txBody>
      </p:sp>
      <p:sp>
        <p:nvSpPr>
          <p:cNvPr id="4" name="Espace réservé du contenu 2"/>
          <p:cNvSpPr txBox="1">
            <a:spLocks/>
          </p:cNvSpPr>
          <p:nvPr/>
        </p:nvSpPr>
        <p:spPr>
          <a:xfrm>
            <a:off x="899592" y="3429000"/>
            <a:ext cx="8064896" cy="2952328"/>
          </a:xfrm>
          <a:prstGeom prst="rect">
            <a:avLst/>
          </a:prstGeom>
          <a:solidFill>
            <a:schemeClr val="bg1"/>
          </a:solidFill>
        </p:spPr>
        <p:txBody>
          <a:bodyPr vert="horz" lIns="91440" tIns="45720" rIns="91440" bIns="45720" rtlCol="0">
            <a:normAutofit/>
          </a:bodyPr>
          <a:lstStyle>
            <a:lvl1pPr marL="0" indent="-274320" algn="l" defTabSz="914400" rtl="0" eaLnBrk="1" latinLnBrk="0" hangingPunct="1">
              <a:lnSpc>
                <a:spcPct val="150000"/>
              </a:lnSpc>
              <a:spcBef>
                <a:spcPct val="20000"/>
              </a:spcBef>
              <a:buClrTx/>
              <a:buFont typeface="Wingdings" pitchFamily="2" charset="2"/>
              <a:buChar char="v"/>
              <a:defRPr sz="1800" kern="1200" baseline="0">
                <a:solidFill>
                  <a:schemeClr val="tx1"/>
                </a:solidFill>
                <a:latin typeface="+mn-lt"/>
                <a:ea typeface="+mn-ea"/>
                <a:cs typeface="+mn-cs"/>
              </a:defRPr>
            </a:lvl1pPr>
            <a:lvl2pPr marL="742950" indent="-228600" algn="l" defTabSz="914400" rtl="0" eaLnBrk="1" latinLnBrk="0" hangingPunct="1">
              <a:spcBef>
                <a:spcPct val="20000"/>
              </a:spcBef>
              <a:buClrTx/>
              <a:buFont typeface="Arial" pitchFamily="34" charset="0"/>
              <a:buChar char="•"/>
              <a:defRPr sz="1600" kern="1200" baseline="0">
                <a:solidFill>
                  <a:schemeClr val="tx1"/>
                </a:solidFill>
                <a:latin typeface="+mn-lt"/>
                <a:ea typeface="+mn-ea"/>
                <a:cs typeface="+mn-cs"/>
              </a:defRPr>
            </a:lvl2pPr>
            <a:lvl3pPr marL="1143000" indent="-228600" algn="l" defTabSz="914400" rtl="0" eaLnBrk="1" latinLnBrk="0" hangingPunct="1">
              <a:spcBef>
                <a:spcPct val="20000"/>
              </a:spcBef>
              <a:buClrTx/>
              <a:buFont typeface="Arial" pitchFamily="34" charset="0"/>
              <a:buChar char="•"/>
              <a:defRPr sz="1400" kern="1200" baseline="0">
                <a:solidFill>
                  <a:schemeClr val="tx1"/>
                </a:solidFill>
                <a:latin typeface="+mn-lt"/>
                <a:ea typeface="+mn-ea"/>
                <a:cs typeface="+mn-cs"/>
              </a:defRPr>
            </a:lvl3pPr>
            <a:lvl4pPr marL="1600200" indent="-228600" algn="l" defTabSz="914400" rtl="0" eaLnBrk="1" latinLnBrk="0" hangingPunct="1">
              <a:spcBef>
                <a:spcPct val="20000"/>
              </a:spcBef>
              <a:buClrTx/>
              <a:buFont typeface="Arial" pitchFamily="34" charset="0"/>
              <a:buChar char="•"/>
              <a:defRPr sz="1400" kern="1200" baseline="0">
                <a:solidFill>
                  <a:schemeClr val="tx1"/>
                </a:solidFill>
                <a:latin typeface="+mn-lt"/>
                <a:ea typeface="+mn-ea"/>
                <a:cs typeface="+mn-cs"/>
              </a:defRPr>
            </a:lvl4pPr>
            <a:lvl5pPr marL="2057400" indent="-228600" algn="l" defTabSz="914400" rtl="0" eaLnBrk="1" latinLnBrk="0" hangingPunct="1">
              <a:spcBef>
                <a:spcPct val="20000"/>
              </a:spcBef>
              <a:buClrTx/>
              <a:buFont typeface="Arial" pitchFamily="34" charset="0"/>
              <a:buChar char="•"/>
              <a:defRPr sz="1400" kern="1200" baseline="0">
                <a:solidFill>
                  <a:schemeClr val="tx1"/>
                </a:solidFill>
                <a:latin typeface="+mn-lt"/>
                <a:ea typeface="+mn-ea"/>
                <a:cs typeface="+mn-cs"/>
              </a:defRPr>
            </a:lvl5pPr>
            <a:lvl6pPr marL="2514600" indent="-228600" algn="l" defTabSz="914400" rtl="0" eaLnBrk="1" latinLnBrk="0" hangingPunct="1">
              <a:spcBef>
                <a:spcPct val="20000"/>
              </a:spcBef>
              <a:buClrTx/>
              <a:buFont typeface="Arial" pitchFamily="34" charset="0"/>
              <a:buChar char="•"/>
              <a:defRPr sz="1400" kern="1200">
                <a:solidFill>
                  <a:schemeClr val="tx1"/>
                </a:solidFill>
                <a:latin typeface="+mn-lt"/>
                <a:ea typeface="+mn-ea"/>
                <a:cs typeface="+mn-cs"/>
              </a:defRPr>
            </a:lvl6pPr>
            <a:lvl7pPr marL="2971800" indent="-228600" algn="l" defTabSz="914400" rtl="0" eaLnBrk="1" latinLnBrk="0" hangingPunct="1">
              <a:spcBef>
                <a:spcPct val="20000"/>
              </a:spcBef>
              <a:buClrTx/>
              <a:buFont typeface="Arial" pitchFamily="34" charset="0"/>
              <a:buChar char="•"/>
              <a:defRPr sz="1200" kern="1200">
                <a:solidFill>
                  <a:schemeClr val="tx1"/>
                </a:solidFill>
                <a:latin typeface="+mn-lt"/>
                <a:ea typeface="+mn-ea"/>
                <a:cs typeface="+mn-cs"/>
              </a:defRPr>
            </a:lvl7pPr>
            <a:lvl8pPr marL="3429000" indent="-228600" algn="l" defTabSz="914400" rtl="0" eaLnBrk="1" latinLnBrk="0" hangingPunct="1">
              <a:spcBef>
                <a:spcPct val="20000"/>
              </a:spcBef>
              <a:buClrTx/>
              <a:buFont typeface="Arial" pitchFamily="34" charset="0"/>
              <a:buChar char="•"/>
              <a:defRPr sz="1200" kern="1200" baseline="0">
                <a:solidFill>
                  <a:schemeClr val="tx1"/>
                </a:solidFill>
                <a:latin typeface="+mn-lt"/>
                <a:ea typeface="+mn-ea"/>
                <a:cs typeface="+mn-cs"/>
              </a:defRPr>
            </a:lvl8pPr>
            <a:lvl9pPr marL="3886200" indent="-228600" algn="l" defTabSz="914400" rtl="0" eaLnBrk="1" latinLnBrk="0" hangingPunct="1">
              <a:spcBef>
                <a:spcPct val="20000"/>
              </a:spcBef>
              <a:buClrTx/>
              <a:buFont typeface="Arial" pitchFamily="34" charset="0"/>
              <a:buChar char="•"/>
              <a:defRPr sz="1200" kern="1200">
                <a:solidFill>
                  <a:schemeClr val="tx1"/>
                </a:solidFill>
                <a:latin typeface="+mn-lt"/>
                <a:ea typeface="+mn-ea"/>
                <a:cs typeface="+mn-cs"/>
              </a:defRPr>
            </a:lvl9pPr>
          </a:lstStyle>
          <a:p>
            <a:r>
              <a:rPr lang="fr-FR" sz="2800" b="1" dirty="0" smtClean="0">
                <a:solidFill>
                  <a:srgbClr val="FF0000"/>
                </a:solidFill>
              </a:rPr>
              <a:t>DETTE  FLOTTANTE :</a:t>
            </a:r>
          </a:p>
          <a:p>
            <a:pPr indent="0">
              <a:buNone/>
            </a:pPr>
            <a:r>
              <a:rPr lang="fr-FR" sz="2400" b="1" dirty="0" smtClean="0">
                <a:solidFill>
                  <a:schemeClr val="bg2">
                    <a:lumMod val="10000"/>
                  </a:schemeClr>
                </a:solidFill>
              </a:rPr>
              <a:t>Courte durée, </a:t>
            </a:r>
          </a:p>
          <a:p>
            <a:pPr indent="0">
              <a:buNone/>
            </a:pPr>
            <a:r>
              <a:rPr lang="fr-FR" sz="2400" b="1" dirty="0" smtClean="0">
                <a:solidFill>
                  <a:schemeClr val="bg2">
                    <a:lumMod val="10000"/>
                  </a:schemeClr>
                </a:solidFill>
              </a:rPr>
              <a:t>Varie constamment et de manière imprévisible </a:t>
            </a:r>
            <a:r>
              <a:rPr lang="fr-FR" sz="2400" b="1" dirty="0" smtClean="0">
                <a:solidFill>
                  <a:schemeClr val="bg2">
                    <a:lumMod val="10000"/>
                  </a:schemeClr>
                </a:solidFill>
                <a:sym typeface="Wingdings" panose="05000000000000000000" pitchFamily="2" charset="2"/>
              </a:rPr>
              <a:t> caractère flottant </a:t>
            </a:r>
            <a:r>
              <a:rPr lang="fr-FR" sz="2400" b="1" dirty="0" smtClean="0">
                <a:solidFill>
                  <a:schemeClr val="bg2">
                    <a:lumMod val="10000"/>
                  </a:schemeClr>
                </a:solidFill>
              </a:rPr>
              <a:t> </a:t>
            </a:r>
          </a:p>
        </p:txBody>
      </p:sp>
    </p:spTree>
    <p:extLst>
      <p:ext uri="{BB962C8B-B14F-4D97-AF65-F5344CB8AC3E}">
        <p14:creationId xmlns="" xmlns:p14="http://schemas.microsoft.com/office/powerpoint/2010/main" val="596382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6840760" cy="1021205"/>
          </a:xfrm>
        </p:spPr>
        <p:txBody>
          <a:bodyPr>
            <a:noAutofit/>
          </a:bodyPr>
          <a:lstStyle/>
          <a:p>
            <a:pPr algn="ctr"/>
            <a:r>
              <a:rPr lang="fr-FR" sz="3600" dirty="0" smtClean="0">
                <a:solidFill>
                  <a:schemeClr val="bg2">
                    <a:lumMod val="10000"/>
                  </a:schemeClr>
                </a:solidFill>
                <a:effectLst/>
              </a:rPr>
              <a:t>S2 :  </a:t>
            </a:r>
            <a:r>
              <a:rPr lang="fr-FR" sz="3600" b="1" dirty="0" smtClean="0">
                <a:solidFill>
                  <a:srgbClr val="FF0000"/>
                </a:solidFill>
                <a:effectLst>
                  <a:outerShdw blurRad="38100" dist="38100" dir="2700000" algn="tl">
                    <a:srgbClr val="000000">
                      <a:alpha val="43137"/>
                    </a:srgbClr>
                  </a:outerShdw>
                </a:effectLst>
                <a:latin typeface="Garamond" panose="02020404030301010803" pitchFamily="18" charset="0"/>
              </a:rPr>
              <a:t>S E G M A</a:t>
            </a:r>
            <a:r>
              <a:rPr lang="fr-FR" sz="3600" b="1" dirty="0" smtClean="0">
                <a:solidFill>
                  <a:srgbClr val="FF0000"/>
                </a:solidFill>
                <a:effectLst>
                  <a:outerShdw blurRad="38100" dist="38100" dir="2700000" algn="tl">
                    <a:srgbClr val="000000">
                      <a:alpha val="43137"/>
                    </a:srgbClr>
                  </a:outerShdw>
                </a:effectLst>
              </a:rPr>
              <a:t> </a:t>
            </a:r>
            <a:r>
              <a:rPr lang="fr-FR" sz="2800" b="1" dirty="0" smtClean="0">
                <a:effectLst>
                  <a:outerShdw blurRad="38100" dist="38100" dir="2700000" algn="tl">
                    <a:srgbClr val="000000">
                      <a:alpha val="43137"/>
                    </a:srgbClr>
                  </a:outerShdw>
                </a:effectLst>
              </a:rPr>
              <a:t/>
            </a:r>
            <a:br>
              <a:rPr lang="fr-FR" sz="2800" b="1" dirty="0" smtClean="0">
                <a:effectLst>
                  <a:outerShdw blurRad="38100" dist="38100" dir="2700000" algn="tl">
                    <a:srgbClr val="000000">
                      <a:alpha val="43137"/>
                    </a:srgbClr>
                  </a:outerShdw>
                </a:effectLst>
              </a:rPr>
            </a:br>
            <a:r>
              <a:rPr lang="fr-FR" sz="3600" b="1" dirty="0" smtClean="0">
                <a:solidFill>
                  <a:schemeClr val="tx1">
                    <a:lumMod val="50000"/>
                  </a:schemeClr>
                </a:solidFill>
                <a:effectLst/>
                <a:latin typeface="Angsana New" panose="02020603050405020304" pitchFamily="18" charset="-34"/>
                <a:cs typeface="Angsana New" panose="02020603050405020304" pitchFamily="18" charset="-34"/>
              </a:rPr>
              <a:t>Services de l’Etat </a:t>
            </a:r>
            <a:r>
              <a:rPr lang="fr-FR" sz="3600" dirty="0">
                <a:solidFill>
                  <a:schemeClr val="tx1">
                    <a:lumMod val="50000"/>
                  </a:schemeClr>
                </a:solidFill>
                <a:effectLst/>
                <a:latin typeface="Angsana New" panose="02020603050405020304" pitchFamily="18" charset="-34"/>
                <a:cs typeface="Angsana New" panose="02020603050405020304" pitchFamily="18" charset="-34"/>
              </a:rPr>
              <a:t> </a:t>
            </a:r>
            <a:r>
              <a:rPr lang="fr-FR" sz="3600" b="1" dirty="0" smtClean="0">
                <a:solidFill>
                  <a:schemeClr val="tx1">
                    <a:lumMod val="50000"/>
                  </a:schemeClr>
                </a:solidFill>
                <a:effectLst/>
                <a:latin typeface="Angsana New" panose="02020603050405020304" pitchFamily="18" charset="-34"/>
                <a:cs typeface="Angsana New" panose="02020603050405020304" pitchFamily="18" charset="-34"/>
              </a:rPr>
              <a:t>Gérés de Manière </a:t>
            </a:r>
            <a:r>
              <a:rPr lang="fr-FR" sz="3600" dirty="0">
                <a:solidFill>
                  <a:schemeClr val="tx1">
                    <a:lumMod val="50000"/>
                  </a:schemeClr>
                </a:solidFill>
                <a:effectLst/>
                <a:latin typeface="Angsana New" panose="02020603050405020304" pitchFamily="18" charset="-34"/>
                <a:cs typeface="Angsana New" panose="02020603050405020304" pitchFamily="18" charset="-34"/>
              </a:rPr>
              <a:t>A</a:t>
            </a:r>
            <a:r>
              <a:rPr lang="fr-FR" sz="3600" b="1" dirty="0" smtClean="0">
                <a:solidFill>
                  <a:schemeClr val="tx1">
                    <a:lumMod val="50000"/>
                  </a:schemeClr>
                </a:solidFill>
                <a:effectLst/>
                <a:latin typeface="Angsana New" panose="02020603050405020304" pitchFamily="18" charset="-34"/>
                <a:cs typeface="Angsana New" panose="02020603050405020304" pitchFamily="18" charset="-34"/>
              </a:rPr>
              <a:t>utonome </a:t>
            </a:r>
            <a:endParaRPr lang="fr-FR" sz="3600" b="1" dirty="0">
              <a:solidFill>
                <a:schemeClr val="tx1">
                  <a:lumMod val="50000"/>
                </a:schemeClr>
              </a:solidFill>
              <a:effectLst/>
              <a:latin typeface="Angsana New" panose="02020603050405020304" pitchFamily="18" charset="-34"/>
              <a:cs typeface="Angsana New" panose="02020603050405020304" pitchFamily="18" charset="-34"/>
            </a:endParaRPr>
          </a:p>
        </p:txBody>
      </p:sp>
      <p:sp>
        <p:nvSpPr>
          <p:cNvPr id="3" name="Content Placeholder 2"/>
          <p:cNvSpPr>
            <a:spLocks noGrp="1"/>
          </p:cNvSpPr>
          <p:nvPr>
            <p:ph idx="1"/>
          </p:nvPr>
        </p:nvSpPr>
        <p:spPr>
          <a:xfrm>
            <a:off x="179512" y="1340768"/>
            <a:ext cx="8964488" cy="5400600"/>
          </a:xfrm>
        </p:spPr>
        <p:txBody>
          <a:bodyPr>
            <a:normAutofit fontScale="77500" lnSpcReduction="20000"/>
          </a:bodyPr>
          <a:lstStyle/>
          <a:p>
            <a:pPr algn="just"/>
            <a:r>
              <a:rPr lang="fr-FR" b="1" dirty="0" smtClean="0"/>
              <a:t>Créés en vertu de </a:t>
            </a:r>
            <a:r>
              <a:rPr lang="fr-FR" b="1" dirty="0" smtClean="0">
                <a:solidFill>
                  <a:srgbClr val="FF0000"/>
                </a:solidFill>
              </a:rPr>
              <a:t>l’article 45 </a:t>
            </a:r>
            <a:r>
              <a:rPr lang="fr-FR" b="1" dirty="0" smtClean="0"/>
              <a:t>de la </a:t>
            </a:r>
            <a:r>
              <a:rPr lang="fr-FR" b="1" dirty="0" smtClean="0">
                <a:solidFill>
                  <a:srgbClr val="FF0000"/>
                </a:solidFill>
              </a:rPr>
              <a:t>constitution de 1996</a:t>
            </a:r>
            <a:r>
              <a:rPr lang="fr-FR" b="1" dirty="0" smtClean="0"/>
              <a:t>.</a:t>
            </a:r>
          </a:p>
          <a:p>
            <a:pPr marL="0" indent="0" algn="just">
              <a:buNone/>
            </a:pPr>
            <a:endParaRPr lang="fr-FR" b="1" dirty="0" smtClean="0"/>
          </a:p>
          <a:p>
            <a:pPr algn="just"/>
            <a:r>
              <a:rPr lang="fr-FR" b="1" dirty="0" smtClean="0"/>
              <a:t>Possibilité de produire des biens ou des services moyennant une rémunération</a:t>
            </a:r>
          </a:p>
          <a:p>
            <a:pPr marL="0" indent="0" algn="just">
              <a:buNone/>
            </a:pPr>
            <a:endParaRPr lang="fr-FR" b="1" dirty="0" smtClean="0"/>
          </a:p>
          <a:p>
            <a:pPr algn="just"/>
            <a:r>
              <a:rPr lang="fr-FR" b="1" dirty="0" smtClean="0"/>
              <a:t>Les </a:t>
            </a:r>
            <a:r>
              <a:rPr lang="fr-FR" b="1" dirty="0" smtClean="0">
                <a:solidFill>
                  <a:srgbClr val="FF0000"/>
                </a:solidFill>
              </a:rPr>
              <a:t>SEGMA</a:t>
            </a:r>
            <a:r>
              <a:rPr lang="fr-FR" b="1" dirty="0" smtClean="0"/>
              <a:t>  </a:t>
            </a:r>
            <a:r>
              <a:rPr lang="fr-FR" b="1" dirty="0" smtClean="0">
                <a:solidFill>
                  <a:srgbClr val="FF0000"/>
                </a:solidFill>
              </a:rPr>
              <a:t>ne disposent pas de la personnalité morale</a:t>
            </a:r>
            <a:r>
              <a:rPr lang="fr-FR" b="1" dirty="0" smtClean="0"/>
              <a:t>, mais jouissent d’une autonomie de gestion leur permettant de </a:t>
            </a:r>
            <a:r>
              <a:rPr lang="fr-FR" b="1" dirty="0" smtClean="0">
                <a:solidFill>
                  <a:srgbClr val="FF0000"/>
                </a:solidFill>
              </a:rPr>
              <a:t>couvrir leurs charges au moyen de leurs propres recettes</a:t>
            </a:r>
            <a:r>
              <a:rPr lang="fr-FR" b="1" dirty="0" smtClean="0"/>
              <a:t> .</a:t>
            </a:r>
          </a:p>
          <a:p>
            <a:pPr marL="0" indent="0" algn="just">
              <a:buNone/>
            </a:pPr>
            <a:endParaRPr lang="fr-FR" b="1" dirty="0" smtClean="0"/>
          </a:p>
          <a:p>
            <a:pPr algn="just"/>
            <a:r>
              <a:rPr lang="fr-FR" b="1" dirty="0" smtClean="0">
                <a:solidFill>
                  <a:srgbClr val="FF0000"/>
                </a:solidFill>
              </a:rPr>
              <a:t>Les ministres </a:t>
            </a:r>
            <a:r>
              <a:rPr lang="fr-FR" b="1" dirty="0" smtClean="0"/>
              <a:t>restent des </a:t>
            </a:r>
            <a:r>
              <a:rPr lang="fr-FR" b="1" dirty="0" smtClean="0">
                <a:solidFill>
                  <a:srgbClr val="FF0000"/>
                </a:solidFill>
              </a:rPr>
              <a:t>ordonnateurs</a:t>
            </a:r>
            <a:r>
              <a:rPr lang="fr-FR" b="1" dirty="0" smtClean="0"/>
              <a:t> des recettes et des dépenses;</a:t>
            </a:r>
          </a:p>
          <a:p>
            <a:pPr marL="0" indent="0" algn="just">
              <a:buNone/>
            </a:pPr>
            <a:endParaRPr lang="fr-FR" b="1" dirty="0" smtClean="0"/>
          </a:p>
          <a:p>
            <a:pPr algn="just"/>
            <a:r>
              <a:rPr lang="fr-FR" b="1" dirty="0" smtClean="0"/>
              <a:t>Les </a:t>
            </a:r>
            <a:r>
              <a:rPr lang="fr-FR" b="1" dirty="0" smtClean="0">
                <a:solidFill>
                  <a:srgbClr val="FF0000"/>
                </a:solidFill>
              </a:rPr>
              <a:t>responsables</a:t>
            </a:r>
            <a:r>
              <a:rPr lang="fr-FR" b="1" dirty="0" smtClean="0"/>
              <a:t> des </a:t>
            </a:r>
            <a:r>
              <a:rPr lang="fr-FR" b="1" dirty="0" smtClean="0">
                <a:solidFill>
                  <a:srgbClr val="FF0000"/>
                </a:solidFill>
              </a:rPr>
              <a:t>SEGMA</a:t>
            </a:r>
            <a:r>
              <a:rPr lang="fr-FR" b="1" dirty="0" smtClean="0"/>
              <a:t> désignés </a:t>
            </a:r>
            <a:r>
              <a:rPr lang="fr-FR" b="1" dirty="0" smtClean="0">
                <a:solidFill>
                  <a:srgbClr val="FF0000"/>
                </a:solidFill>
              </a:rPr>
              <a:t>sous-ordonnateurs</a:t>
            </a:r>
            <a:r>
              <a:rPr lang="fr-FR" b="1" dirty="0" smtClean="0"/>
              <a:t>; </a:t>
            </a:r>
          </a:p>
          <a:p>
            <a:pPr marL="0" indent="0" algn="just">
              <a:buNone/>
            </a:pPr>
            <a:endParaRPr lang="fr-FR" b="1" dirty="0" smtClean="0"/>
          </a:p>
          <a:p>
            <a:pPr algn="just"/>
            <a:r>
              <a:rPr lang="fr-FR" b="1" dirty="0" smtClean="0"/>
              <a:t>La </a:t>
            </a:r>
            <a:r>
              <a:rPr lang="fr-FR" b="1" dirty="0" smtClean="0">
                <a:solidFill>
                  <a:srgbClr val="FF0000"/>
                </a:solidFill>
              </a:rPr>
              <a:t>gestion comptable des SEGMA </a:t>
            </a:r>
            <a:r>
              <a:rPr lang="fr-FR" b="1" dirty="0" smtClean="0"/>
              <a:t>est assurée par les </a:t>
            </a:r>
            <a:r>
              <a:rPr lang="fr-FR" b="1" dirty="0" smtClean="0">
                <a:solidFill>
                  <a:srgbClr val="FF0000"/>
                </a:solidFill>
              </a:rPr>
              <a:t>Trésoriers </a:t>
            </a:r>
            <a:r>
              <a:rPr lang="fr-FR" b="1" dirty="0" smtClean="0"/>
              <a:t>Régionaux, préfectoraux et provinciaux.</a:t>
            </a:r>
          </a:p>
          <a:p>
            <a:pPr algn="just"/>
            <a:endParaRPr lang="fr-FR" b="1" dirty="0" smtClean="0"/>
          </a:p>
          <a:p>
            <a:pPr indent="0" algn="just">
              <a:buNone/>
            </a:pPr>
            <a:endParaRPr lang="fr-FR" b="1" dirty="0" smtClean="0"/>
          </a:p>
          <a:p>
            <a:pPr algn="just"/>
            <a:endParaRPr lang="fr-FR" dirty="0"/>
          </a:p>
        </p:txBody>
      </p:sp>
      <p:sp>
        <p:nvSpPr>
          <p:cNvPr id="4" name="Espace réservé du pied de page 3"/>
          <p:cNvSpPr>
            <a:spLocks noGrp="1"/>
          </p:cNvSpPr>
          <p:nvPr>
            <p:ph type="ftr" sz="quarter" idx="12"/>
          </p:nvPr>
        </p:nvSpPr>
        <p:spPr/>
        <p:txBody>
          <a:bodyPr/>
          <a:lstStyle/>
          <a:p>
            <a:r>
              <a:rPr lang="fr-FR" smtClean="0"/>
              <a:t>www.tifawt.com - 2019- </a:t>
            </a:r>
            <a:endParaRPr lang="fr-FR"/>
          </a:p>
        </p:txBody>
      </p:sp>
    </p:spTree>
    <p:extLst>
      <p:ext uri="{BB962C8B-B14F-4D97-AF65-F5344CB8AC3E}">
        <p14:creationId xmlns="" xmlns:p14="http://schemas.microsoft.com/office/powerpoint/2010/main" val="1520469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500"/>
                                        <p:tgtEl>
                                          <p:spTgt spid="3">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Effect transition="in" filter="fade">
                                      <p:cBhvr>
                                        <p:cTn id="31"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nvGraphicFramePr>
        <p:xfrm>
          <a:off x="928662" y="714356"/>
          <a:ext cx="7858180" cy="5429288"/>
        </p:xfrm>
        <a:graphic>
          <a:graphicData uri="http://schemas.openxmlformats.org/drawingml/2006/table">
            <a:tbl>
              <a:tblPr firstRow="1" bandRow="1">
                <a:tableStyleId>{5C22544A-7EE6-4342-B048-85BDC9FD1C3A}</a:tableStyleId>
              </a:tblPr>
              <a:tblGrid>
                <a:gridCol w="4939427"/>
                <a:gridCol w="2918753"/>
              </a:tblGrid>
              <a:tr h="2505825">
                <a:tc>
                  <a:txBody>
                    <a:bodyPr/>
                    <a:lstStyle/>
                    <a:p>
                      <a:pPr algn="ctr"/>
                      <a:r>
                        <a:rPr lang="fr-FR" sz="3200" b="1" i="0" dirty="0" smtClean="0">
                          <a:solidFill>
                            <a:sysClr val="windowText" lastClr="000000"/>
                          </a:solidFill>
                        </a:rPr>
                        <a:t>Loi organique n°7-98 relative </a:t>
                      </a:r>
                    </a:p>
                    <a:p>
                      <a:pPr algn="ctr"/>
                      <a:r>
                        <a:rPr lang="fr-FR" sz="3200" b="1" i="0" dirty="0" smtClean="0">
                          <a:solidFill>
                            <a:sysClr val="windowText" lastClr="000000"/>
                          </a:solidFill>
                        </a:rPr>
                        <a:t>à la loi de finances </a:t>
                      </a:r>
                      <a:endParaRPr lang="fr-FR" sz="3200" b="1" i="0" dirty="0">
                        <a:solidFill>
                          <a:sysClr val="windowText" lastClr="00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buFontTx/>
                        <a:buChar char="-"/>
                      </a:pPr>
                      <a:r>
                        <a:rPr lang="fr-FR" sz="3200" b="1" i="0" dirty="0" smtClean="0">
                          <a:solidFill>
                            <a:sysClr val="windowText" lastClr="000000"/>
                          </a:solidFill>
                        </a:rPr>
                        <a:t>6 titres </a:t>
                      </a:r>
                    </a:p>
                    <a:p>
                      <a:pPr algn="ctr">
                        <a:buFontTx/>
                        <a:buChar char="-"/>
                      </a:pPr>
                      <a:r>
                        <a:rPr lang="fr-FR" sz="3200" b="1" i="0" dirty="0" smtClean="0">
                          <a:solidFill>
                            <a:sysClr val="windowText" lastClr="000000"/>
                          </a:solidFill>
                        </a:rPr>
                        <a:t>8</a:t>
                      </a:r>
                      <a:r>
                        <a:rPr lang="fr-FR" sz="3200" b="1" i="0" baseline="0" dirty="0" smtClean="0">
                          <a:solidFill>
                            <a:sysClr val="windowText" lastClr="000000"/>
                          </a:solidFill>
                        </a:rPr>
                        <a:t> chapitres </a:t>
                      </a:r>
                    </a:p>
                    <a:p>
                      <a:pPr algn="ctr">
                        <a:buFontTx/>
                        <a:buChar char="-"/>
                      </a:pPr>
                      <a:r>
                        <a:rPr lang="fr-FR" sz="3200" b="1" i="0" baseline="0" dirty="0" smtClean="0">
                          <a:solidFill>
                            <a:sysClr val="windowText" lastClr="000000"/>
                          </a:solidFill>
                        </a:rPr>
                        <a:t>48 articles</a:t>
                      </a:r>
                      <a:endParaRPr lang="fr-FR" sz="3200" b="1" i="0" dirty="0">
                        <a:solidFill>
                          <a:sysClr val="windowText" lastClr="00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lumMod val="90000"/>
                      </a:schemeClr>
                    </a:solidFill>
                  </a:tcPr>
                </a:tc>
              </a:tr>
              <a:tr h="2923463">
                <a:tc>
                  <a:txBody>
                    <a:bodyPr/>
                    <a:lstStyle/>
                    <a:p>
                      <a:pPr algn="ctr"/>
                      <a:r>
                        <a:rPr lang="fr-FR" sz="3200" b="1" i="0" dirty="0" smtClean="0">
                          <a:solidFill>
                            <a:srgbClr val="FF0000"/>
                          </a:solidFill>
                        </a:rPr>
                        <a:t>Loi organique n°130-13</a:t>
                      </a:r>
                      <a:r>
                        <a:rPr lang="fr-FR" sz="3200" b="1" i="0" baseline="0" dirty="0" smtClean="0">
                          <a:solidFill>
                            <a:srgbClr val="FF0000"/>
                          </a:solidFill>
                        </a:rPr>
                        <a:t> relative </a:t>
                      </a:r>
                    </a:p>
                    <a:p>
                      <a:pPr algn="ctr"/>
                      <a:r>
                        <a:rPr lang="fr-FR" sz="3200" b="1" i="0" baseline="0" dirty="0" smtClean="0">
                          <a:solidFill>
                            <a:srgbClr val="FF0000"/>
                          </a:solidFill>
                        </a:rPr>
                        <a:t>à la loi de finances </a:t>
                      </a:r>
                      <a:endParaRPr lang="fr-FR" sz="3200" b="1" i="0" dirty="0">
                        <a:solidFill>
                          <a:srgbClr val="FF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3200" b="1" i="0" dirty="0" smtClean="0">
                          <a:solidFill>
                            <a:srgbClr val="FF0000"/>
                          </a:solidFill>
                        </a:rPr>
                        <a:t>-7 titres </a:t>
                      </a:r>
                    </a:p>
                    <a:p>
                      <a:pPr algn="ctr"/>
                      <a:r>
                        <a:rPr lang="fr-FR" sz="3200" b="1" i="0" dirty="0" smtClean="0">
                          <a:solidFill>
                            <a:srgbClr val="FF0000"/>
                          </a:solidFill>
                        </a:rPr>
                        <a:t>-10 chapitres </a:t>
                      </a:r>
                    </a:p>
                    <a:p>
                      <a:pPr algn="ctr"/>
                      <a:r>
                        <a:rPr lang="fr-FR" sz="3200" b="1" i="0" dirty="0" smtClean="0">
                          <a:solidFill>
                            <a:srgbClr val="FF0000"/>
                          </a:solidFill>
                        </a:rPr>
                        <a:t>-70</a:t>
                      </a:r>
                      <a:r>
                        <a:rPr lang="fr-FR" sz="3200" b="1" i="0" baseline="0" dirty="0" smtClean="0">
                          <a:solidFill>
                            <a:srgbClr val="FF0000"/>
                          </a:solidFill>
                        </a:rPr>
                        <a:t> articles</a:t>
                      </a:r>
                      <a:endParaRPr lang="fr-FR" sz="3200" b="1" i="0" dirty="0">
                        <a:solidFill>
                          <a:srgbClr val="FF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bl>
          </a:graphicData>
        </a:graphic>
      </p:graphicFrame>
      <p:sp>
        <p:nvSpPr>
          <p:cNvPr id="3" name="Espace réservé du pied de page 2"/>
          <p:cNvSpPr>
            <a:spLocks noGrp="1"/>
          </p:cNvSpPr>
          <p:nvPr>
            <p:ph type="ftr" sz="quarter" idx="11"/>
          </p:nvPr>
        </p:nvSpPr>
        <p:spPr/>
        <p:txBody>
          <a:bodyPr/>
          <a:lstStyle/>
          <a:p>
            <a:r>
              <a:rPr lang="fr-FR" smtClean="0"/>
              <a:t>www.tifawt.com - 2019- </a:t>
            </a:r>
            <a:endParaRPr lang="fr-F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571480"/>
            <a:ext cx="8501122" cy="6072230"/>
          </a:xfrm>
        </p:spPr>
        <p:txBody>
          <a:bodyPr anchor="ctr">
            <a:normAutofit fontScale="92500" lnSpcReduction="10000"/>
          </a:bodyPr>
          <a:lstStyle/>
          <a:p>
            <a:pPr algn="just">
              <a:buNone/>
            </a:pPr>
            <a:r>
              <a:rPr lang="fr-FR" b="1" dirty="0" smtClean="0"/>
              <a:t>Selon la loi organique 130-13 du 2 juin 2015</a:t>
            </a:r>
          </a:p>
          <a:p>
            <a:pPr algn="just">
              <a:buNone/>
            </a:pPr>
            <a:endParaRPr lang="fr-FR" b="1" dirty="0" smtClean="0"/>
          </a:p>
          <a:p>
            <a:pPr algn="just"/>
            <a:r>
              <a:rPr lang="fr-FR" b="1" dirty="0" smtClean="0"/>
              <a:t>Créés par la loi de finances qui prévoit les recettes et fixe le montant maximum des dépenses imputées au dit service</a:t>
            </a:r>
          </a:p>
          <a:p>
            <a:pPr algn="just"/>
            <a:endParaRPr lang="fr-FR" b="1" dirty="0" smtClean="0"/>
          </a:p>
          <a:p>
            <a:pPr algn="ctr">
              <a:buNone/>
            </a:pPr>
            <a:r>
              <a:rPr lang="fr-FR" b="1" dirty="0" smtClean="0">
                <a:solidFill>
                  <a:srgbClr val="FF0000"/>
                </a:solidFill>
              </a:rPr>
              <a:t>Les ressources propres </a:t>
            </a:r>
            <a:r>
              <a:rPr lang="fr-FR" b="1" dirty="0" smtClean="0"/>
              <a:t>doivent représenter, à </a:t>
            </a:r>
            <a:r>
              <a:rPr lang="fr-FR" b="1" dirty="0" smtClean="0">
                <a:solidFill>
                  <a:srgbClr val="FF0000"/>
                </a:solidFill>
              </a:rPr>
              <a:t>compter de la 3eme année budgétaire </a:t>
            </a:r>
            <a:r>
              <a:rPr lang="fr-FR" b="1" dirty="0" smtClean="0"/>
              <a:t>suivant la </a:t>
            </a:r>
            <a:r>
              <a:rPr lang="fr-FR" b="1" dirty="0" smtClean="0">
                <a:solidFill>
                  <a:srgbClr val="FF0000"/>
                </a:solidFill>
              </a:rPr>
              <a:t>création des SEGMA</a:t>
            </a:r>
            <a:r>
              <a:rPr lang="fr-FR" b="1" dirty="0" smtClean="0"/>
              <a:t>, </a:t>
            </a:r>
            <a:r>
              <a:rPr lang="fr-FR" b="1" dirty="0" smtClean="0">
                <a:solidFill>
                  <a:srgbClr val="FF0000"/>
                </a:solidFill>
              </a:rPr>
              <a:t>au moins 30% de l’ensemble </a:t>
            </a:r>
            <a:r>
              <a:rPr lang="fr-FR" b="1" dirty="0" smtClean="0"/>
              <a:t>de leurs ressources autorisées au titre de la loi de finances de la dite année et ce pour les SEGMA </a:t>
            </a:r>
            <a:r>
              <a:rPr lang="fr-FR" b="1" dirty="0" smtClean="0">
                <a:solidFill>
                  <a:srgbClr val="FF0000"/>
                </a:solidFill>
              </a:rPr>
              <a:t>créés à partir du 1er janvier 2016</a:t>
            </a:r>
          </a:p>
          <a:p>
            <a:pPr algn="ctr">
              <a:buNone/>
            </a:pPr>
            <a:endParaRPr lang="fr-FR" b="1" dirty="0" smtClean="0">
              <a:solidFill>
                <a:srgbClr val="FF0000"/>
              </a:solidFill>
            </a:endParaRPr>
          </a:p>
          <a:p>
            <a:pPr algn="ctr">
              <a:buNone/>
            </a:pPr>
            <a:endParaRPr lang="fr-FR" b="1" dirty="0" smtClean="0">
              <a:solidFill>
                <a:srgbClr val="FF0000"/>
              </a:solidFill>
            </a:endParaRPr>
          </a:p>
          <a:p>
            <a:pPr algn="ctr">
              <a:buNone/>
            </a:pPr>
            <a:r>
              <a:rPr lang="fr-FR" b="1" dirty="0" smtClean="0">
                <a:solidFill>
                  <a:srgbClr val="FF0000"/>
                </a:solidFill>
              </a:rPr>
              <a:t>Les SEGMA qui ne répondent pas à cette condition sont supprimés par la loi de finances suivante </a:t>
            </a:r>
          </a:p>
          <a:p>
            <a:pPr algn="just">
              <a:buNone/>
            </a:pPr>
            <a:endParaRPr lang="fr-FR" b="1" dirty="0" smtClean="0"/>
          </a:p>
          <a:p>
            <a:endParaRPr lang="fr-FR" b="1" dirty="0"/>
          </a:p>
        </p:txBody>
      </p:sp>
      <p:sp>
        <p:nvSpPr>
          <p:cNvPr id="4" name="Espace réservé du pied de page 3"/>
          <p:cNvSpPr>
            <a:spLocks noGrp="1"/>
          </p:cNvSpPr>
          <p:nvPr>
            <p:ph type="ftr" sz="quarter" idx="12"/>
          </p:nvPr>
        </p:nvSpPr>
        <p:spPr/>
        <p:txBody>
          <a:bodyPr/>
          <a:lstStyle/>
          <a:p>
            <a:r>
              <a:rPr lang="fr-FR" smtClean="0"/>
              <a:t>www.tifawt.com - 2019- </a:t>
            </a:r>
            <a:endParaRPr lang="fr-FR"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2"/>
          </p:nvPr>
        </p:nvSpPr>
        <p:spPr/>
        <p:txBody>
          <a:bodyPr/>
          <a:lstStyle/>
          <a:p>
            <a:r>
              <a:rPr lang="fr-FR" smtClean="0"/>
              <a:t>www.tifawt.com - 2019- </a:t>
            </a:r>
            <a:endParaRPr lang="fr-FR"/>
          </a:p>
        </p:txBody>
      </p:sp>
      <p:pic>
        <p:nvPicPr>
          <p:cNvPr id="5123" name="Picture 3" descr="C:\Documents and Settings\latifa\Bureau\segma jjj.bmp"/>
          <p:cNvPicPr>
            <a:picLocks noGrp="1" noChangeAspect="1" noChangeArrowheads="1"/>
          </p:cNvPicPr>
          <p:nvPr>
            <p:ph idx="1"/>
          </p:nvPr>
        </p:nvPicPr>
        <p:blipFill>
          <a:blip r:embed="rId2"/>
          <a:srcRect/>
          <a:stretch>
            <a:fillRect/>
          </a:stretch>
        </p:blipFill>
        <p:spPr bwMode="auto">
          <a:xfrm>
            <a:off x="285720" y="142852"/>
            <a:ext cx="8715436" cy="6429420"/>
          </a:xfrm>
          <a:prstGeom prst="rect">
            <a:avLst/>
          </a:prstGeom>
          <a:noFill/>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3648" y="620688"/>
            <a:ext cx="6400800" cy="712440"/>
          </a:xfrm>
        </p:spPr>
        <p:txBody>
          <a:bodyPr>
            <a:noAutofit/>
          </a:bodyPr>
          <a:lstStyle/>
          <a:p>
            <a:pPr algn="ctr"/>
            <a:r>
              <a:rPr lang="fr-FR" sz="3600" b="1" dirty="0" smtClean="0">
                <a:solidFill>
                  <a:srgbClr val="FF0000"/>
                </a:solidFill>
              </a:rPr>
              <a:t>CST </a:t>
            </a:r>
            <a:br>
              <a:rPr lang="fr-FR" sz="3600" b="1" dirty="0" smtClean="0">
                <a:solidFill>
                  <a:srgbClr val="FF0000"/>
                </a:solidFill>
              </a:rPr>
            </a:br>
            <a:r>
              <a:rPr lang="fr-FR" sz="3600" b="1" dirty="0" smtClean="0">
                <a:solidFill>
                  <a:srgbClr val="FF0000"/>
                </a:solidFill>
              </a:rPr>
              <a:t>Comptes Spéciaux du Trésor </a:t>
            </a:r>
            <a:endParaRPr lang="fr-FR" sz="3600" b="1" dirty="0">
              <a:solidFill>
                <a:srgbClr val="FF0000"/>
              </a:solidFill>
            </a:endParaRPr>
          </a:p>
        </p:txBody>
      </p:sp>
      <p:sp>
        <p:nvSpPr>
          <p:cNvPr id="3" name="Espace réservé du contenu 2"/>
          <p:cNvSpPr>
            <a:spLocks noGrp="1"/>
          </p:cNvSpPr>
          <p:nvPr>
            <p:ph idx="1"/>
          </p:nvPr>
        </p:nvSpPr>
        <p:spPr>
          <a:xfrm>
            <a:off x="827584" y="1916832"/>
            <a:ext cx="7632848" cy="4104456"/>
          </a:xfrm>
          <a:solidFill>
            <a:schemeClr val="bg1">
              <a:lumMod val="95000"/>
            </a:schemeClr>
          </a:solidFill>
        </p:spPr>
        <p:txBody>
          <a:bodyPr>
            <a:normAutofit fontScale="92500" lnSpcReduction="10000"/>
          </a:bodyPr>
          <a:lstStyle/>
          <a:p>
            <a:pPr lvl="0" algn="just"/>
            <a:r>
              <a:rPr lang="fr-FR" b="1" dirty="0">
                <a:solidFill>
                  <a:schemeClr val="bg2">
                    <a:lumMod val="10000"/>
                  </a:schemeClr>
                </a:solidFill>
              </a:rPr>
              <a:t>Qualifiés de comptes </a:t>
            </a:r>
            <a:r>
              <a:rPr lang="fr-FR" b="1" dirty="0">
                <a:solidFill>
                  <a:srgbClr val="FF0000"/>
                </a:solidFill>
              </a:rPr>
              <a:t>« hors budget », </a:t>
            </a:r>
            <a:r>
              <a:rPr lang="fr-FR" b="1" dirty="0">
                <a:solidFill>
                  <a:schemeClr val="bg2">
                    <a:lumMod val="10000"/>
                  </a:schemeClr>
                </a:solidFill>
              </a:rPr>
              <a:t>ces  comptes qui ont un caractère</a:t>
            </a:r>
            <a:r>
              <a:rPr lang="fr-FR" b="1" dirty="0"/>
              <a:t> </a:t>
            </a:r>
            <a:r>
              <a:rPr lang="fr-FR" b="1" dirty="0">
                <a:solidFill>
                  <a:srgbClr val="FF0000"/>
                </a:solidFill>
              </a:rPr>
              <a:t>exceptionnel ou provisoire</a:t>
            </a:r>
            <a:r>
              <a:rPr lang="fr-FR" b="1" dirty="0"/>
              <a:t>, </a:t>
            </a:r>
            <a:r>
              <a:rPr lang="fr-FR" b="1" dirty="0">
                <a:solidFill>
                  <a:schemeClr val="bg2">
                    <a:lumMod val="10000"/>
                  </a:schemeClr>
                </a:solidFill>
              </a:rPr>
              <a:t>ne figurent pas dans le budget général et échappent à la rigueur des </a:t>
            </a:r>
            <a:r>
              <a:rPr lang="fr-FR" b="1" dirty="0">
                <a:solidFill>
                  <a:srgbClr val="FF0000"/>
                </a:solidFill>
              </a:rPr>
              <a:t>règles de la comptabilité</a:t>
            </a:r>
            <a:r>
              <a:rPr lang="fr-FR" b="1" dirty="0" smtClean="0"/>
              <a:t>.</a:t>
            </a:r>
          </a:p>
          <a:p>
            <a:pPr lvl="0" algn="just"/>
            <a:endParaRPr lang="fr-FR" b="1" dirty="0"/>
          </a:p>
          <a:p>
            <a:pPr lvl="0" indent="0" algn="just">
              <a:buNone/>
            </a:pPr>
            <a:endParaRPr lang="fr-FR" b="1" dirty="0"/>
          </a:p>
          <a:p>
            <a:pPr lvl="0" algn="just"/>
            <a:r>
              <a:rPr lang="fr-FR" b="1" dirty="0">
                <a:solidFill>
                  <a:schemeClr val="bg2">
                    <a:lumMod val="10000"/>
                  </a:schemeClr>
                </a:solidFill>
              </a:rPr>
              <a:t>Ces comptes retracent  des opérations de dépenses n’ayant pas un caractère  définitif,  </a:t>
            </a:r>
            <a:r>
              <a:rPr lang="fr-FR" b="1" dirty="0" err="1" smtClean="0">
                <a:solidFill>
                  <a:schemeClr val="bg2">
                    <a:lumMod val="10000"/>
                  </a:schemeClr>
                </a:solidFill>
              </a:rPr>
              <a:t>cad</a:t>
            </a:r>
            <a:r>
              <a:rPr lang="fr-FR" b="1" dirty="0" smtClean="0">
                <a:solidFill>
                  <a:schemeClr val="bg2">
                    <a:lumMod val="10000"/>
                  </a:schemeClr>
                </a:solidFill>
              </a:rPr>
              <a:t> les sorties </a:t>
            </a:r>
            <a:r>
              <a:rPr lang="fr-FR" b="1" dirty="0">
                <a:solidFill>
                  <a:schemeClr val="bg2">
                    <a:lumMod val="10000"/>
                  </a:schemeClr>
                </a:solidFill>
              </a:rPr>
              <a:t>de fonds qui seront restitués ultérieurement,  l’exemple des prêts ou des avances remboursables</a:t>
            </a:r>
            <a:r>
              <a:rPr lang="fr-FR" b="1" dirty="0" smtClean="0">
                <a:solidFill>
                  <a:schemeClr val="bg2">
                    <a:lumMod val="10000"/>
                  </a:schemeClr>
                </a:solidFill>
              </a:rPr>
              <a:t>.</a:t>
            </a:r>
            <a:endParaRPr lang="fr-FR" b="1" dirty="0">
              <a:solidFill>
                <a:schemeClr val="bg2">
                  <a:lumMod val="10000"/>
                </a:schemeClr>
              </a:solidFill>
            </a:endParaRPr>
          </a:p>
          <a:p>
            <a:pPr algn="just"/>
            <a:endParaRPr lang="fr-FR" b="1" dirty="0"/>
          </a:p>
        </p:txBody>
      </p:sp>
      <p:sp>
        <p:nvSpPr>
          <p:cNvPr id="4" name="Espace réservé du pied de page 3"/>
          <p:cNvSpPr>
            <a:spLocks noGrp="1"/>
          </p:cNvSpPr>
          <p:nvPr>
            <p:ph type="ftr" sz="quarter" idx="12"/>
          </p:nvPr>
        </p:nvSpPr>
        <p:spPr/>
        <p:txBody>
          <a:bodyPr/>
          <a:lstStyle/>
          <a:p>
            <a:r>
              <a:rPr lang="fr-FR" smtClean="0"/>
              <a:t>www.tifawt.com - 2019- </a:t>
            </a:r>
            <a:endParaRPr lang="fr-FR" dirty="0"/>
          </a:p>
        </p:txBody>
      </p:sp>
    </p:spTree>
    <p:extLst>
      <p:ext uri="{BB962C8B-B14F-4D97-AF65-F5344CB8AC3E}">
        <p14:creationId xmlns="" xmlns:p14="http://schemas.microsoft.com/office/powerpoint/2010/main" val="1574006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404664"/>
            <a:ext cx="8568952" cy="5256584"/>
          </a:xfrm>
          <a:solidFill>
            <a:schemeClr val="bg1">
              <a:lumMod val="95000"/>
            </a:schemeClr>
          </a:solidFill>
        </p:spPr>
        <p:txBody>
          <a:bodyPr>
            <a:noAutofit/>
          </a:bodyPr>
          <a:lstStyle/>
          <a:p>
            <a:pPr lvl="0" indent="0" algn="just">
              <a:buNone/>
            </a:pPr>
            <a:r>
              <a:rPr lang="fr-FR" sz="2400" b="1" dirty="0">
                <a:solidFill>
                  <a:schemeClr val="bg2">
                    <a:lumMod val="10000"/>
                  </a:schemeClr>
                </a:solidFill>
              </a:rPr>
              <a:t>L</a:t>
            </a:r>
            <a:r>
              <a:rPr lang="fr-FR" sz="2400" b="1" dirty="0" smtClean="0">
                <a:solidFill>
                  <a:schemeClr val="bg2">
                    <a:lumMod val="10000"/>
                  </a:schemeClr>
                </a:solidFill>
              </a:rPr>
              <a:t>es 5 cinq catégories:</a:t>
            </a:r>
          </a:p>
          <a:p>
            <a:pPr lvl="0" indent="0" algn="just">
              <a:buNone/>
            </a:pPr>
            <a:endParaRPr lang="fr-FR" sz="2400" b="1" dirty="0">
              <a:solidFill>
                <a:schemeClr val="bg2">
                  <a:lumMod val="10000"/>
                </a:schemeClr>
              </a:solidFill>
            </a:endParaRPr>
          </a:p>
          <a:p>
            <a:pPr lvl="0" algn="just"/>
            <a:r>
              <a:rPr lang="fr-FR" sz="2400" b="1" dirty="0">
                <a:solidFill>
                  <a:srgbClr val="FF0000"/>
                </a:solidFill>
              </a:rPr>
              <a:t>Les comptes d’affectation spéciale qui retracent les recettes affectées au financement d’une catégorie de dépenses et l’emploi donné à ces recettes</a:t>
            </a:r>
            <a:r>
              <a:rPr lang="fr-FR" sz="2400" b="1" dirty="0">
                <a:solidFill>
                  <a:schemeClr val="bg2">
                    <a:lumMod val="10000"/>
                  </a:schemeClr>
                </a:solidFill>
              </a:rPr>
              <a:t>. Ces comptes sont financés par des recettes particulières (taxes,   versements budgétaires…) </a:t>
            </a:r>
            <a:r>
              <a:rPr lang="fr-FR" sz="2400" b="1" dirty="0" smtClean="0">
                <a:solidFill>
                  <a:schemeClr val="bg2">
                    <a:lumMod val="10000"/>
                  </a:schemeClr>
                </a:solidFill>
              </a:rPr>
              <a:t>;</a:t>
            </a:r>
          </a:p>
          <a:p>
            <a:pPr lvl="0" indent="0" algn="just">
              <a:buNone/>
            </a:pPr>
            <a:endParaRPr lang="fr-FR" sz="2400" b="1" dirty="0">
              <a:solidFill>
                <a:schemeClr val="bg2">
                  <a:lumMod val="10000"/>
                </a:schemeClr>
              </a:solidFill>
            </a:endParaRPr>
          </a:p>
          <a:p>
            <a:pPr lvl="0" algn="just"/>
            <a:r>
              <a:rPr lang="fr-FR" sz="2400" b="1" dirty="0">
                <a:solidFill>
                  <a:srgbClr val="FF0000"/>
                </a:solidFill>
              </a:rPr>
              <a:t>Les comptes d’adhésion aux organismes internationaux </a:t>
            </a:r>
            <a:r>
              <a:rPr lang="fr-FR" sz="2400" b="1" dirty="0" smtClean="0">
                <a:solidFill>
                  <a:schemeClr val="bg2">
                    <a:lumMod val="10000"/>
                  </a:schemeClr>
                </a:solidFill>
              </a:rPr>
              <a:t>( cotisations </a:t>
            </a:r>
            <a:r>
              <a:rPr lang="fr-FR" sz="2400" b="1" dirty="0">
                <a:solidFill>
                  <a:schemeClr val="bg2">
                    <a:lumMod val="10000"/>
                  </a:schemeClr>
                </a:solidFill>
              </a:rPr>
              <a:t>versées et les remboursements éventuels, de l’adhésion du Maroc aux organismes internationaux </a:t>
            </a:r>
            <a:r>
              <a:rPr lang="fr-FR" sz="2400" b="1" dirty="0" smtClean="0">
                <a:solidFill>
                  <a:schemeClr val="bg2">
                    <a:lumMod val="10000"/>
                  </a:schemeClr>
                </a:solidFill>
              </a:rPr>
              <a:t>)</a:t>
            </a:r>
          </a:p>
          <a:p>
            <a:pPr lvl="0" indent="0" algn="just">
              <a:buNone/>
            </a:pPr>
            <a:endParaRPr lang="fr-FR" sz="2400" b="1" dirty="0">
              <a:solidFill>
                <a:schemeClr val="bg2">
                  <a:lumMod val="10000"/>
                </a:schemeClr>
              </a:solidFill>
            </a:endParaRPr>
          </a:p>
          <a:p>
            <a:pPr lvl="0" algn="just"/>
            <a:r>
              <a:rPr lang="fr-FR" sz="2400" b="1" dirty="0">
                <a:solidFill>
                  <a:srgbClr val="FF0000"/>
                </a:solidFill>
              </a:rPr>
              <a:t>Les comptes d’opérations monétaires enregistrent les mouvements de fonds </a:t>
            </a:r>
            <a:r>
              <a:rPr lang="fr-FR" sz="2400" b="1" dirty="0">
                <a:solidFill>
                  <a:schemeClr val="bg2">
                    <a:lumMod val="10000"/>
                  </a:schemeClr>
                </a:solidFill>
              </a:rPr>
              <a:t>(recettes et dépenses) d’origine monétaire </a:t>
            </a:r>
            <a:r>
              <a:rPr lang="fr-FR" sz="2400" b="1" dirty="0" smtClean="0">
                <a:solidFill>
                  <a:schemeClr val="bg2">
                    <a:lumMod val="10000"/>
                  </a:schemeClr>
                </a:solidFill>
              </a:rPr>
              <a:t>;</a:t>
            </a:r>
            <a:endParaRPr lang="fr-FR" sz="2400" b="1" dirty="0">
              <a:solidFill>
                <a:schemeClr val="bg2">
                  <a:lumMod val="10000"/>
                </a:schemeClr>
              </a:solidFill>
            </a:endParaRPr>
          </a:p>
        </p:txBody>
      </p:sp>
      <p:sp>
        <p:nvSpPr>
          <p:cNvPr id="2" name="Espace réservé du pied de page 1"/>
          <p:cNvSpPr>
            <a:spLocks noGrp="1"/>
          </p:cNvSpPr>
          <p:nvPr>
            <p:ph type="ftr" sz="quarter" idx="12"/>
          </p:nvPr>
        </p:nvSpPr>
        <p:spPr/>
        <p:txBody>
          <a:bodyPr/>
          <a:lstStyle/>
          <a:p>
            <a:r>
              <a:rPr lang="fr-FR" smtClean="0"/>
              <a:t>www.tifawt.com - 2019- </a:t>
            </a:r>
            <a:endParaRPr lang="fr-FR" dirty="0"/>
          </a:p>
        </p:txBody>
      </p:sp>
    </p:spTree>
    <p:extLst>
      <p:ext uri="{BB962C8B-B14F-4D97-AF65-F5344CB8AC3E}">
        <p14:creationId xmlns="" xmlns:p14="http://schemas.microsoft.com/office/powerpoint/2010/main" val="275506252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332656"/>
            <a:ext cx="8568952" cy="5040560"/>
          </a:xfrm>
          <a:solidFill>
            <a:schemeClr val="bg1"/>
          </a:solidFill>
        </p:spPr>
        <p:txBody>
          <a:bodyPr>
            <a:normAutofit lnSpcReduction="10000"/>
          </a:bodyPr>
          <a:lstStyle/>
          <a:p>
            <a:pPr lvl="0" indent="0" algn="just">
              <a:buNone/>
            </a:pPr>
            <a:endParaRPr lang="fr-FR" b="1" dirty="0" smtClean="0"/>
          </a:p>
          <a:p>
            <a:pPr lvl="0" indent="0" algn="just">
              <a:buNone/>
            </a:pPr>
            <a:endParaRPr lang="fr-FR" b="1" dirty="0"/>
          </a:p>
          <a:p>
            <a:pPr lvl="0" algn="just"/>
            <a:r>
              <a:rPr lang="fr-FR" b="1" dirty="0">
                <a:solidFill>
                  <a:srgbClr val="FF0000"/>
                </a:solidFill>
              </a:rPr>
              <a:t>Les comptes de prêts  retracent les prêts accordés par l’Etat pour des raisons d’intérêt public</a:t>
            </a:r>
            <a:r>
              <a:rPr lang="fr-FR" b="1" dirty="0">
                <a:solidFill>
                  <a:schemeClr val="bg2">
                    <a:lumMod val="10000"/>
                  </a:schemeClr>
                </a:solidFill>
              </a:rPr>
              <a:t>. La durée de ces prêts peut être </a:t>
            </a:r>
            <a:r>
              <a:rPr lang="fr-FR" b="1" dirty="0">
                <a:solidFill>
                  <a:srgbClr val="FF0000"/>
                </a:solidFill>
              </a:rPr>
              <a:t>supérieure à 2 ans.</a:t>
            </a:r>
            <a:r>
              <a:rPr lang="fr-FR" b="1" dirty="0"/>
              <a:t>  </a:t>
            </a:r>
            <a:r>
              <a:rPr lang="fr-FR" b="1" dirty="0">
                <a:solidFill>
                  <a:srgbClr val="FF0000"/>
                </a:solidFill>
              </a:rPr>
              <a:t>Ces prêts sont productifs d’intérêts </a:t>
            </a:r>
            <a:r>
              <a:rPr lang="fr-FR" b="1" dirty="0" smtClean="0">
                <a:solidFill>
                  <a:srgbClr val="FF0000"/>
                </a:solidFill>
              </a:rPr>
              <a:t>;</a:t>
            </a:r>
          </a:p>
          <a:p>
            <a:pPr lvl="0" indent="0" algn="just">
              <a:buNone/>
            </a:pPr>
            <a:endParaRPr lang="fr-FR" b="1" dirty="0">
              <a:solidFill>
                <a:srgbClr val="FF0000"/>
              </a:solidFill>
            </a:endParaRPr>
          </a:p>
          <a:p>
            <a:pPr lvl="0" algn="just"/>
            <a:r>
              <a:rPr lang="fr-FR" b="1" dirty="0">
                <a:solidFill>
                  <a:srgbClr val="FF0000"/>
                </a:solidFill>
              </a:rPr>
              <a:t>Les comptes de dépenses sur </a:t>
            </a:r>
            <a:r>
              <a:rPr lang="fr-FR" b="1" dirty="0" smtClean="0">
                <a:solidFill>
                  <a:srgbClr val="FF0000"/>
                </a:solidFill>
              </a:rPr>
              <a:t>dotations </a:t>
            </a:r>
            <a:r>
              <a:rPr lang="fr-FR" b="1" dirty="0" smtClean="0">
                <a:solidFill>
                  <a:schemeClr val="bg2">
                    <a:lumMod val="10000"/>
                  </a:schemeClr>
                </a:solidFill>
              </a:rPr>
              <a:t>; le </a:t>
            </a:r>
            <a:r>
              <a:rPr lang="fr-FR" b="1" dirty="0">
                <a:solidFill>
                  <a:schemeClr val="bg2">
                    <a:lumMod val="10000"/>
                  </a:schemeClr>
                </a:solidFill>
              </a:rPr>
              <a:t>financement est assuré par des ressources préalablement déterminées et rationnellement liées à la dépense</a:t>
            </a:r>
            <a:endParaRPr lang="fr-FR" dirty="0">
              <a:solidFill>
                <a:schemeClr val="bg2">
                  <a:lumMod val="10000"/>
                </a:schemeClr>
              </a:solidFill>
            </a:endParaRPr>
          </a:p>
          <a:p>
            <a:endParaRPr lang="fr-FR" dirty="0"/>
          </a:p>
        </p:txBody>
      </p:sp>
      <p:sp>
        <p:nvSpPr>
          <p:cNvPr id="2" name="Espace réservé du pied de page 1"/>
          <p:cNvSpPr>
            <a:spLocks noGrp="1"/>
          </p:cNvSpPr>
          <p:nvPr>
            <p:ph type="ftr" sz="quarter" idx="12"/>
          </p:nvPr>
        </p:nvSpPr>
        <p:spPr/>
        <p:txBody>
          <a:bodyPr/>
          <a:lstStyle/>
          <a:p>
            <a:r>
              <a:rPr lang="fr-FR" smtClean="0"/>
              <a:t>www.tifawt.com - 2019- </a:t>
            </a:r>
            <a:endParaRPr lang="fr-FR" dirty="0"/>
          </a:p>
        </p:txBody>
      </p:sp>
    </p:spTree>
    <p:extLst>
      <p:ext uri="{BB962C8B-B14F-4D97-AF65-F5344CB8AC3E}">
        <p14:creationId xmlns="" xmlns:p14="http://schemas.microsoft.com/office/powerpoint/2010/main" val="421310903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2"/>
          </p:nvPr>
        </p:nvSpPr>
        <p:spPr/>
        <p:txBody>
          <a:bodyPr/>
          <a:lstStyle/>
          <a:p>
            <a:r>
              <a:rPr lang="fr-FR" smtClean="0"/>
              <a:t>www.tifawt.com - 2019- </a:t>
            </a:r>
            <a:endParaRPr lang="fr-FR" dirty="0"/>
          </a:p>
        </p:txBody>
      </p:sp>
      <p:pic>
        <p:nvPicPr>
          <p:cNvPr id="6146" name="Picture 2" descr="C:\Documents and Settings\latifa\Bureau\cst.bmp"/>
          <p:cNvPicPr>
            <a:picLocks noChangeAspect="1" noChangeArrowheads="1"/>
          </p:cNvPicPr>
          <p:nvPr/>
        </p:nvPicPr>
        <p:blipFill>
          <a:blip r:embed="rId2"/>
          <a:srcRect/>
          <a:stretch>
            <a:fillRect/>
          </a:stretch>
        </p:blipFill>
        <p:spPr bwMode="auto">
          <a:xfrm>
            <a:off x="285721" y="214290"/>
            <a:ext cx="8722008" cy="6286544"/>
          </a:xfrm>
          <a:prstGeom prst="rect">
            <a:avLst/>
          </a:prstGeom>
          <a:noFill/>
        </p:spPr>
      </p:pic>
    </p:spTree>
    <p:extLst>
      <p:ext uri="{BB962C8B-B14F-4D97-AF65-F5344CB8AC3E}">
        <p14:creationId xmlns="" xmlns:p14="http://schemas.microsoft.com/office/powerpoint/2010/main" val="98639174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99592" y="116632"/>
            <a:ext cx="7272808" cy="685800"/>
          </a:xfrm>
          <a:solidFill>
            <a:schemeClr val="bg2"/>
          </a:solidFill>
        </p:spPr>
        <p:txBody>
          <a:bodyPr anchor="ctr">
            <a:noAutofit/>
          </a:bodyPr>
          <a:lstStyle/>
          <a:p>
            <a:pPr algn="ctr"/>
            <a:r>
              <a:rPr lang="fr-FR" sz="2800" b="1" dirty="0" smtClean="0">
                <a:solidFill>
                  <a:schemeClr val="bg2">
                    <a:lumMod val="10000"/>
                  </a:schemeClr>
                </a:solidFill>
                <a:effectLst/>
              </a:rPr>
              <a:t>CH.3 RÈGLES BUDGÉTAIRES  OU LES PRINCIPES D’AUTORISATION BUDGÉTAIRE </a:t>
            </a:r>
            <a:endParaRPr lang="fr-FR" sz="2800" b="1" dirty="0">
              <a:solidFill>
                <a:schemeClr val="bg2">
                  <a:lumMod val="10000"/>
                </a:schemeClr>
              </a:solidFill>
              <a:effectLst/>
            </a:endParaRPr>
          </a:p>
        </p:txBody>
      </p:sp>
      <p:graphicFrame>
        <p:nvGraphicFramePr>
          <p:cNvPr id="4" name="Espace réservé du contenu 3"/>
          <p:cNvGraphicFramePr>
            <a:graphicFrameLocks noGrp="1"/>
          </p:cNvGraphicFramePr>
          <p:nvPr>
            <p:ph idx="1"/>
            <p:extLst>
              <p:ext uri="{D42A27DB-BD31-4B8C-83A1-F6EECF244321}">
                <p14:modId xmlns="" xmlns:p14="http://schemas.microsoft.com/office/powerpoint/2010/main" val="320836297"/>
              </p:ext>
            </p:extLst>
          </p:nvPr>
        </p:nvGraphicFramePr>
        <p:xfrm>
          <a:off x="168152" y="908720"/>
          <a:ext cx="8965504" cy="5767650"/>
        </p:xfrm>
        <a:graphic>
          <a:graphicData uri="http://schemas.openxmlformats.org/drawingml/2006/table">
            <a:tbl>
              <a:tblPr firstRow="1" bandRow="1">
                <a:tableStyleId>{5C22544A-7EE6-4342-B048-85BDC9FD1C3A}</a:tableStyleId>
              </a:tblPr>
              <a:tblGrid>
                <a:gridCol w="1403452"/>
                <a:gridCol w="2953540"/>
                <a:gridCol w="648072"/>
                <a:gridCol w="1982052"/>
                <a:gridCol w="1978388"/>
              </a:tblGrid>
              <a:tr h="0">
                <a:tc>
                  <a:txBody>
                    <a:bodyPr/>
                    <a:lstStyle/>
                    <a:p>
                      <a:pPr algn="ctr"/>
                      <a:r>
                        <a:rPr lang="fr-FR" sz="1600" b="1" dirty="0" smtClean="0">
                          <a:solidFill>
                            <a:schemeClr val="bg2">
                              <a:lumMod val="10000"/>
                            </a:schemeClr>
                          </a:solidFill>
                        </a:rPr>
                        <a:t>LES RÈGLES  </a:t>
                      </a:r>
                      <a:endParaRPr lang="fr-FR" sz="1600" b="1" dirty="0">
                        <a:solidFill>
                          <a:schemeClr val="bg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dirty="0" smtClean="0">
                          <a:solidFill>
                            <a:schemeClr val="bg2">
                              <a:lumMod val="10000"/>
                            </a:schemeClr>
                          </a:solidFill>
                        </a:rPr>
                        <a:t>SIGNIFICATION</a:t>
                      </a:r>
                      <a:endParaRPr lang="fr-FR" dirty="0">
                        <a:solidFill>
                          <a:schemeClr val="bg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dirty="0" smtClean="0">
                          <a:solidFill>
                            <a:schemeClr val="bg2">
                              <a:lumMod val="10000"/>
                            </a:schemeClr>
                          </a:solidFill>
                        </a:rPr>
                        <a:t>JUSTI.</a:t>
                      </a:r>
                      <a:endParaRPr lang="fr-FR" dirty="0">
                        <a:solidFill>
                          <a:schemeClr val="bg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1600" dirty="0" smtClean="0">
                          <a:solidFill>
                            <a:schemeClr val="bg2">
                              <a:lumMod val="10000"/>
                            </a:schemeClr>
                          </a:solidFill>
                        </a:rPr>
                        <a:t>ASSOUPLISSEMENT</a:t>
                      </a:r>
                      <a:endParaRPr lang="fr-FR" sz="1600" dirty="0">
                        <a:solidFill>
                          <a:schemeClr val="bg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dirty="0" smtClean="0">
                          <a:solidFill>
                            <a:schemeClr val="bg2">
                              <a:lumMod val="10000"/>
                            </a:schemeClr>
                          </a:solidFill>
                        </a:rPr>
                        <a:t>DEROGATIONS\</a:t>
                      </a:r>
                      <a:r>
                        <a:rPr lang="fr-FR" baseline="0" dirty="0" smtClean="0">
                          <a:solidFill>
                            <a:schemeClr val="bg2">
                              <a:lumMod val="10000"/>
                            </a:schemeClr>
                          </a:solidFill>
                        </a:rPr>
                        <a:t> EXCEPTIONS</a:t>
                      </a:r>
                      <a:r>
                        <a:rPr lang="fr-FR" dirty="0" smtClean="0">
                          <a:solidFill>
                            <a:schemeClr val="bg2">
                              <a:lumMod val="10000"/>
                            </a:schemeClr>
                          </a:solidFill>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70429">
                <a:tc>
                  <a:txBody>
                    <a:bodyPr/>
                    <a:lstStyle/>
                    <a:p>
                      <a:pPr algn="ctr"/>
                      <a:r>
                        <a:rPr lang="fr-FR" sz="1600" b="1" dirty="0" smtClean="0">
                          <a:solidFill>
                            <a:schemeClr val="bg2">
                              <a:lumMod val="10000"/>
                            </a:schemeClr>
                          </a:solidFill>
                        </a:rPr>
                        <a:t>L’UNITÉ </a:t>
                      </a:r>
                      <a:endParaRPr lang="fr-FR" sz="1600" b="1" dirty="0">
                        <a:solidFill>
                          <a:schemeClr val="bg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just"/>
                      <a:r>
                        <a:rPr lang="fr-FR" sz="1600" b="1" dirty="0" smtClean="0">
                          <a:solidFill>
                            <a:schemeClr val="bg2">
                              <a:lumMod val="10000"/>
                            </a:schemeClr>
                          </a:solidFill>
                        </a:rPr>
                        <a:t>Toutes</a:t>
                      </a:r>
                      <a:r>
                        <a:rPr lang="fr-FR" sz="1600" b="1" baseline="0" dirty="0" smtClean="0">
                          <a:solidFill>
                            <a:schemeClr val="bg2">
                              <a:lumMod val="10000"/>
                            </a:schemeClr>
                          </a:solidFill>
                        </a:rPr>
                        <a:t> les recettes et les dépenses de l’Etat doivent être groupées dans un </a:t>
                      </a:r>
                      <a:r>
                        <a:rPr lang="fr-FR" sz="1800" b="1" baseline="0" dirty="0" smtClean="0">
                          <a:solidFill>
                            <a:srgbClr val="FF0000"/>
                          </a:solidFill>
                        </a:rPr>
                        <a:t>DOCUMENT UNIQUE </a:t>
                      </a:r>
                      <a:endParaRPr lang="fr-FR" sz="18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algn="ctr"/>
                      <a:r>
                        <a:rPr lang="fr-FR" sz="1400" b="1" dirty="0" smtClean="0">
                          <a:solidFill>
                            <a:schemeClr val="bg2">
                              <a:lumMod val="10000"/>
                            </a:schemeClr>
                          </a:solidFill>
                        </a:rPr>
                        <a:t>C</a:t>
                      </a:r>
                    </a:p>
                    <a:p>
                      <a:pPr algn="ctr"/>
                      <a:r>
                        <a:rPr lang="fr-FR" sz="1400" b="1" dirty="0" smtClean="0">
                          <a:solidFill>
                            <a:schemeClr val="bg2">
                              <a:lumMod val="10000"/>
                            </a:schemeClr>
                          </a:solidFill>
                        </a:rPr>
                        <a:t>T</a:t>
                      </a:r>
                    </a:p>
                    <a:p>
                      <a:pPr algn="ctr"/>
                      <a:r>
                        <a:rPr lang="fr-FR" sz="1400" b="1" dirty="0" smtClean="0">
                          <a:solidFill>
                            <a:schemeClr val="bg2">
                              <a:lumMod val="10000"/>
                            </a:schemeClr>
                          </a:solidFill>
                        </a:rPr>
                        <a:t>R</a:t>
                      </a:r>
                    </a:p>
                    <a:p>
                      <a:pPr algn="ctr"/>
                      <a:r>
                        <a:rPr lang="fr-FR" sz="1400" b="1" dirty="0" smtClean="0">
                          <a:solidFill>
                            <a:schemeClr val="bg2">
                              <a:lumMod val="10000"/>
                            </a:schemeClr>
                          </a:solidFill>
                        </a:rPr>
                        <a:t>L </a:t>
                      </a:r>
                    </a:p>
                    <a:p>
                      <a:pPr algn="ctr"/>
                      <a:endParaRPr lang="fr-FR" sz="1400" b="1" dirty="0" smtClean="0">
                        <a:solidFill>
                          <a:schemeClr val="bg2">
                            <a:lumMod val="10000"/>
                          </a:schemeClr>
                        </a:solidFill>
                      </a:endParaRPr>
                    </a:p>
                    <a:p>
                      <a:pPr algn="ctr"/>
                      <a:r>
                        <a:rPr lang="fr-FR" sz="1400" b="1" dirty="0" smtClean="0">
                          <a:solidFill>
                            <a:schemeClr val="bg2">
                              <a:lumMod val="10000"/>
                            </a:schemeClr>
                          </a:solidFill>
                        </a:rPr>
                        <a:t>P</a:t>
                      </a:r>
                    </a:p>
                    <a:p>
                      <a:pPr algn="ctr"/>
                      <a:r>
                        <a:rPr lang="fr-FR" sz="1400" b="1" dirty="0" smtClean="0">
                          <a:solidFill>
                            <a:schemeClr val="bg2">
                              <a:lumMod val="10000"/>
                            </a:schemeClr>
                          </a:solidFill>
                        </a:rPr>
                        <a:t>A</a:t>
                      </a:r>
                    </a:p>
                    <a:p>
                      <a:pPr algn="ctr"/>
                      <a:r>
                        <a:rPr lang="fr-FR" sz="1400" b="1" dirty="0" smtClean="0">
                          <a:solidFill>
                            <a:schemeClr val="bg2">
                              <a:lumMod val="10000"/>
                            </a:schemeClr>
                          </a:solidFill>
                        </a:rPr>
                        <a:t>R</a:t>
                      </a:r>
                    </a:p>
                    <a:p>
                      <a:pPr algn="ctr"/>
                      <a:r>
                        <a:rPr lang="fr-FR" sz="1400" b="1" dirty="0" smtClean="0">
                          <a:solidFill>
                            <a:schemeClr val="bg2">
                              <a:lumMod val="10000"/>
                            </a:schemeClr>
                          </a:solidFill>
                        </a:rPr>
                        <a:t>L</a:t>
                      </a:r>
                    </a:p>
                    <a:p>
                      <a:pPr algn="ctr"/>
                      <a:r>
                        <a:rPr lang="fr-FR" sz="1400" b="1" dirty="0" smtClean="0">
                          <a:solidFill>
                            <a:schemeClr val="bg2">
                              <a:lumMod val="10000"/>
                            </a:schemeClr>
                          </a:solidFill>
                        </a:rPr>
                        <a:t>E</a:t>
                      </a:r>
                    </a:p>
                    <a:p>
                      <a:pPr algn="ctr"/>
                      <a:r>
                        <a:rPr lang="fr-FR" sz="1400" b="1" dirty="0" smtClean="0">
                          <a:solidFill>
                            <a:schemeClr val="bg2">
                              <a:lumMod val="10000"/>
                            </a:schemeClr>
                          </a:solidFill>
                        </a:rPr>
                        <a:t>M</a:t>
                      </a:r>
                    </a:p>
                    <a:p>
                      <a:pPr algn="ctr"/>
                      <a:r>
                        <a:rPr lang="fr-FR" sz="1400" b="1" dirty="0" smtClean="0">
                          <a:solidFill>
                            <a:schemeClr val="bg2">
                              <a:lumMod val="10000"/>
                            </a:schemeClr>
                          </a:solidFill>
                        </a:rPr>
                        <a:t>E</a:t>
                      </a:r>
                    </a:p>
                    <a:p>
                      <a:pPr algn="ctr"/>
                      <a:r>
                        <a:rPr lang="fr-FR" sz="1400" b="1" dirty="0" smtClean="0">
                          <a:solidFill>
                            <a:schemeClr val="bg2">
                              <a:lumMod val="10000"/>
                            </a:schemeClr>
                          </a:solidFill>
                        </a:rPr>
                        <a:t>N</a:t>
                      </a:r>
                    </a:p>
                    <a:p>
                      <a:pPr algn="ctr"/>
                      <a:r>
                        <a:rPr lang="fr-FR" sz="1400" b="1" dirty="0" smtClean="0">
                          <a:solidFill>
                            <a:schemeClr val="bg2">
                              <a:lumMod val="10000"/>
                            </a:schemeClr>
                          </a:solidFill>
                        </a:rPr>
                        <a:t>T</a:t>
                      </a:r>
                    </a:p>
                    <a:p>
                      <a:pPr algn="ctr"/>
                      <a:r>
                        <a:rPr lang="fr-FR" sz="1400" b="1" dirty="0" smtClean="0">
                          <a:solidFill>
                            <a:schemeClr val="bg2">
                              <a:lumMod val="10000"/>
                            </a:schemeClr>
                          </a:solidFill>
                        </a:rPr>
                        <a:t>A</a:t>
                      </a:r>
                    </a:p>
                    <a:p>
                      <a:pPr algn="ctr"/>
                      <a:r>
                        <a:rPr lang="fr-FR" sz="1400" b="1" dirty="0" smtClean="0">
                          <a:solidFill>
                            <a:schemeClr val="bg2">
                              <a:lumMod val="10000"/>
                            </a:schemeClr>
                          </a:solidFill>
                        </a:rPr>
                        <a:t>I</a:t>
                      </a:r>
                    </a:p>
                    <a:p>
                      <a:pPr algn="ctr"/>
                      <a:r>
                        <a:rPr lang="fr-FR" sz="1400" b="1" dirty="0" smtClean="0">
                          <a:solidFill>
                            <a:schemeClr val="bg2">
                              <a:lumMod val="10000"/>
                            </a:schemeClr>
                          </a:solidFill>
                        </a:rPr>
                        <a:t>R</a:t>
                      </a:r>
                    </a:p>
                    <a:p>
                      <a:pPr algn="ctr"/>
                      <a:r>
                        <a:rPr lang="fr-FR" sz="1400" b="1" dirty="0" smtClean="0"/>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400" b="1" dirty="0" smtClean="0">
                          <a:solidFill>
                            <a:schemeClr val="bg2">
                              <a:lumMod val="10000"/>
                            </a:schemeClr>
                          </a:solidFill>
                        </a:rPr>
                        <a:t>- BA</a:t>
                      </a:r>
                    </a:p>
                    <a:p>
                      <a:r>
                        <a:rPr lang="fr-FR" sz="1400" b="1" dirty="0" smtClean="0">
                          <a:solidFill>
                            <a:schemeClr val="bg2">
                              <a:lumMod val="10000"/>
                            </a:schemeClr>
                          </a:solidFill>
                        </a:rPr>
                        <a:t>- SEGMA</a:t>
                      </a:r>
                    </a:p>
                    <a:p>
                      <a:r>
                        <a:rPr lang="fr-FR" sz="1400" b="1" dirty="0" smtClean="0">
                          <a:solidFill>
                            <a:schemeClr val="bg2">
                              <a:lumMod val="10000"/>
                            </a:schemeClr>
                          </a:solidFill>
                        </a:rPr>
                        <a:t>- CST</a:t>
                      </a:r>
                      <a:endParaRPr lang="fr-FR" sz="1400" b="1" dirty="0">
                        <a:solidFill>
                          <a:schemeClr val="bg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Tx/>
                        <a:buChar char="-"/>
                      </a:pPr>
                      <a:r>
                        <a:rPr lang="fr-FR" sz="1600" b="1" dirty="0" smtClean="0"/>
                        <a:t>Budgets extraordinaires</a:t>
                      </a:r>
                      <a:endParaRPr lang="fr-FR"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70429">
                <a:tc>
                  <a:txBody>
                    <a:bodyPr/>
                    <a:lstStyle/>
                    <a:p>
                      <a:pPr algn="ctr"/>
                      <a:r>
                        <a:rPr lang="fr-FR" sz="1600" b="1" dirty="0" smtClean="0">
                          <a:solidFill>
                            <a:schemeClr val="bg2">
                              <a:lumMod val="10000"/>
                            </a:schemeClr>
                          </a:solidFill>
                        </a:rPr>
                        <a:t>L’ANNUALITÉ </a:t>
                      </a:r>
                      <a:endParaRPr lang="fr-FR" sz="1600" b="1" dirty="0">
                        <a:solidFill>
                          <a:schemeClr val="bg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just"/>
                      <a:r>
                        <a:rPr lang="fr-FR" sz="1600" b="1" dirty="0" smtClean="0">
                          <a:solidFill>
                            <a:schemeClr val="bg2">
                              <a:lumMod val="10000"/>
                            </a:schemeClr>
                          </a:solidFill>
                        </a:rPr>
                        <a:t>Autorisation</a:t>
                      </a:r>
                      <a:r>
                        <a:rPr lang="fr-FR" sz="1600" b="1" baseline="0" dirty="0" smtClean="0">
                          <a:solidFill>
                            <a:schemeClr val="bg2">
                              <a:lumMod val="10000"/>
                            </a:schemeClr>
                          </a:solidFill>
                        </a:rPr>
                        <a:t> et prévision budgétaires établies pour </a:t>
                      </a:r>
                      <a:r>
                        <a:rPr lang="fr-FR" sz="1800" b="1" baseline="0" dirty="0" smtClean="0">
                          <a:solidFill>
                            <a:srgbClr val="FF0000"/>
                          </a:solidFill>
                        </a:rPr>
                        <a:t>UNE ANNÉE </a:t>
                      </a:r>
                      <a:endParaRPr lang="fr-FR" sz="18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fr-FR" dirty="0"/>
                    </a:p>
                  </a:txBody>
                  <a:tcPr/>
                </a:tc>
                <a:tc>
                  <a:txBody>
                    <a:bodyPr/>
                    <a:lstStyle/>
                    <a:p>
                      <a:pPr marL="0" indent="0">
                        <a:buFontTx/>
                        <a:buNone/>
                      </a:pPr>
                      <a:r>
                        <a:rPr lang="fr-FR" sz="1800" b="1" dirty="0" smtClean="0">
                          <a:solidFill>
                            <a:srgbClr val="FF0000"/>
                          </a:solidFill>
                        </a:rPr>
                        <a:t>DOUZIÈMES</a:t>
                      </a:r>
                      <a:r>
                        <a:rPr lang="fr-FR" sz="1800" b="1" baseline="0" dirty="0" smtClean="0">
                          <a:solidFill>
                            <a:srgbClr val="FF0000"/>
                          </a:solidFill>
                        </a:rPr>
                        <a:t> PROVISOIRES</a:t>
                      </a:r>
                    </a:p>
                    <a:p>
                      <a:pPr marL="0" indent="0">
                        <a:buFontTx/>
                        <a:buNone/>
                      </a:pPr>
                      <a:r>
                        <a:rPr lang="fr-FR" sz="1400" b="1" baseline="0" dirty="0" smtClean="0">
                          <a:solidFill>
                            <a:schemeClr val="tx1"/>
                          </a:solidFill>
                        </a:rPr>
                        <a:t>LF </a:t>
                      </a:r>
                      <a:r>
                        <a:rPr lang="fr-FR" sz="1400" b="1" baseline="0" dirty="0" err="1" smtClean="0">
                          <a:solidFill>
                            <a:schemeClr val="tx1"/>
                          </a:solidFill>
                        </a:rPr>
                        <a:t>rectificat</a:t>
                      </a:r>
                      <a:r>
                        <a:rPr lang="fr-FR" sz="1400" b="1" baseline="0" dirty="0" smtClean="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600" b="1" dirty="0" smtClean="0">
                          <a:solidFill>
                            <a:schemeClr val="bg2">
                              <a:lumMod val="10000"/>
                            </a:schemeClr>
                          </a:solidFill>
                        </a:rPr>
                        <a:t>Autorisations de </a:t>
                      </a:r>
                      <a:r>
                        <a:rPr lang="fr-FR" sz="1600" b="1" dirty="0" err="1" smtClean="0">
                          <a:solidFill>
                            <a:schemeClr val="bg2">
                              <a:lumMod val="10000"/>
                            </a:schemeClr>
                          </a:solidFill>
                        </a:rPr>
                        <a:t>progr</a:t>
                      </a:r>
                      <a:r>
                        <a:rPr lang="fr-FR" sz="1600" b="1" dirty="0" smtClean="0">
                          <a:solidFill>
                            <a:schemeClr val="bg2">
                              <a:lumMod val="10000"/>
                            </a:schemeClr>
                          </a:solidFill>
                        </a:rPr>
                        <a:t>. (crédit d’</a:t>
                      </a:r>
                      <a:r>
                        <a:rPr lang="fr-FR" sz="1600" b="1" dirty="0" err="1" smtClean="0">
                          <a:solidFill>
                            <a:schemeClr val="bg2">
                              <a:lumMod val="10000"/>
                            </a:schemeClr>
                          </a:solidFill>
                        </a:rPr>
                        <a:t>engag</a:t>
                      </a:r>
                      <a:r>
                        <a:rPr lang="fr-FR" sz="1600" b="1" dirty="0" smtClean="0">
                          <a:solidFill>
                            <a:schemeClr val="bg2">
                              <a:lumMod val="10000"/>
                            </a:schemeClr>
                          </a:solidFill>
                        </a:rPr>
                        <a:t>.)</a:t>
                      </a:r>
                      <a:r>
                        <a:rPr lang="fr-FR" sz="1600" b="1" baseline="0" dirty="0" smtClean="0">
                          <a:solidFill>
                            <a:schemeClr val="bg2">
                              <a:lumMod val="10000"/>
                            </a:schemeClr>
                          </a:solidFill>
                        </a:rPr>
                        <a:t> et </a:t>
                      </a:r>
                      <a:r>
                        <a:rPr lang="fr-FR" sz="1600" b="1" dirty="0" smtClean="0">
                          <a:solidFill>
                            <a:schemeClr val="bg2">
                              <a:lumMod val="10000"/>
                            </a:schemeClr>
                          </a:solidFill>
                        </a:rPr>
                        <a:t>Lois de programmes </a:t>
                      </a:r>
                      <a:endParaRPr lang="fr-FR" sz="1600" b="1" dirty="0">
                        <a:solidFill>
                          <a:schemeClr val="bg2">
                            <a:lumMod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66210">
                <a:tc>
                  <a:txBody>
                    <a:bodyPr/>
                    <a:lstStyle/>
                    <a:p>
                      <a:pPr algn="ctr"/>
                      <a:r>
                        <a:rPr lang="fr-FR" sz="1600" b="1" dirty="0" smtClean="0">
                          <a:solidFill>
                            <a:schemeClr val="bg2">
                              <a:lumMod val="10000"/>
                            </a:schemeClr>
                          </a:solidFill>
                        </a:rPr>
                        <a:t>L’UNIVERSALITÉ</a:t>
                      </a:r>
                      <a:endParaRPr lang="fr-FR" sz="1600" b="1" dirty="0">
                        <a:solidFill>
                          <a:schemeClr val="bg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just"/>
                      <a:r>
                        <a:rPr lang="fr-FR" sz="1400" b="1" dirty="0" smtClean="0">
                          <a:solidFill>
                            <a:srgbClr val="FF0000"/>
                          </a:solidFill>
                        </a:rPr>
                        <a:t>Art.19</a:t>
                      </a:r>
                      <a:r>
                        <a:rPr lang="fr-FR" sz="1400" b="1" baseline="0" dirty="0" smtClean="0">
                          <a:solidFill>
                            <a:srgbClr val="FF0000"/>
                          </a:solidFill>
                        </a:rPr>
                        <a:t> de la LOF </a:t>
                      </a:r>
                      <a:r>
                        <a:rPr lang="fr-FR" sz="1600" b="1" baseline="0" dirty="0" smtClean="0">
                          <a:solidFill>
                            <a:schemeClr val="bg2">
                              <a:lumMod val="10000"/>
                            </a:schemeClr>
                          </a:solidFill>
                        </a:rPr>
                        <a:t>« il est fait recette du montant intégral des produits sans contraction entre les recettes et les dépenses »</a:t>
                      </a:r>
                      <a:r>
                        <a:rPr lang="fr-FR" sz="1400" b="1" baseline="0" dirty="0" smtClean="0">
                          <a:solidFill>
                            <a:schemeClr val="bg2">
                              <a:lumMod val="10000"/>
                            </a:schemeClr>
                          </a:solidFill>
                        </a:rPr>
                        <a:t> ---- » non contraction ou non compensation </a:t>
                      </a:r>
                      <a:r>
                        <a:rPr lang="fr-FR" sz="1800" b="1" baseline="0" dirty="0" smtClean="0">
                          <a:solidFill>
                            <a:srgbClr val="FF0000"/>
                          </a:solidFill>
                        </a:rPr>
                        <a:t>(NON AFFECTATION)</a:t>
                      </a:r>
                      <a:r>
                        <a:rPr lang="fr-FR" sz="1800" b="1" baseline="0" dirty="0" smtClean="0"/>
                        <a:t>--- » </a:t>
                      </a:r>
                      <a:r>
                        <a:rPr lang="fr-FR" sz="1800" b="1" baseline="0" dirty="0" smtClean="0">
                          <a:solidFill>
                            <a:srgbClr val="FF0000"/>
                          </a:solidFill>
                        </a:rPr>
                        <a:t>SINCÉRITÉ </a:t>
                      </a:r>
                      <a:endParaRPr lang="fr-FR" sz="18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fr-FR" dirty="0"/>
                    </a:p>
                  </a:txBody>
                  <a:tcPr/>
                </a:tc>
                <a:tc>
                  <a:txBody>
                    <a:bodyPr/>
                    <a:lstStyle/>
                    <a:p>
                      <a:pPr marL="285750" indent="-285750" algn="l">
                        <a:buFontTx/>
                        <a:buChar char="-"/>
                      </a:pPr>
                      <a:r>
                        <a:rPr lang="fr-FR" sz="1800" b="1" dirty="0" smtClean="0"/>
                        <a:t>BA</a:t>
                      </a:r>
                    </a:p>
                    <a:p>
                      <a:pPr marL="285750" indent="-285750" algn="l">
                        <a:buFontTx/>
                        <a:buChar char="-"/>
                      </a:pPr>
                      <a:r>
                        <a:rPr lang="fr-FR" sz="1800" b="1" dirty="0" smtClean="0"/>
                        <a:t>SEGMA</a:t>
                      </a:r>
                    </a:p>
                    <a:p>
                      <a:pPr marL="285750" indent="-285750" algn="l">
                        <a:buFontTx/>
                        <a:buChar char="-"/>
                      </a:pPr>
                      <a:r>
                        <a:rPr lang="fr-FR" sz="1800" b="1" dirty="0" smtClean="0"/>
                        <a:t>CST</a:t>
                      </a:r>
                    </a:p>
                    <a:p>
                      <a:pPr marL="285750" indent="-285750" algn="l">
                        <a:buFontTx/>
                        <a:buChar char="-"/>
                      </a:pPr>
                      <a:r>
                        <a:rPr lang="fr-FR" sz="1800" b="1" dirty="0" smtClean="0"/>
                        <a:t>Rétablissement</a:t>
                      </a:r>
                      <a:r>
                        <a:rPr lang="fr-FR" sz="1800" b="1" baseline="0" dirty="0" smtClean="0"/>
                        <a:t> de crédits </a:t>
                      </a:r>
                      <a:endParaRPr lang="fr-FR"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1600" b="1" baseline="0" dirty="0" smtClean="0">
                          <a:solidFill>
                            <a:schemeClr val="bg2">
                              <a:lumMod val="10000"/>
                            </a:schemeClr>
                          </a:solidFill>
                        </a:rPr>
                        <a:t>Fonds de concours </a:t>
                      </a:r>
                      <a:endParaRPr lang="fr-FR" sz="1600" b="1" dirty="0">
                        <a:solidFill>
                          <a:schemeClr val="bg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78706">
                <a:tc>
                  <a:txBody>
                    <a:bodyPr/>
                    <a:lstStyle/>
                    <a:p>
                      <a:pPr algn="ctr"/>
                      <a:r>
                        <a:rPr lang="fr-FR" sz="1600" b="1" dirty="0" smtClean="0">
                          <a:solidFill>
                            <a:schemeClr val="bg2">
                              <a:lumMod val="10000"/>
                            </a:schemeClr>
                          </a:solidFill>
                        </a:rPr>
                        <a:t>LA</a:t>
                      </a:r>
                      <a:r>
                        <a:rPr lang="fr-FR" sz="1600" b="1" baseline="0" dirty="0" smtClean="0">
                          <a:solidFill>
                            <a:schemeClr val="bg2">
                              <a:lumMod val="10000"/>
                            </a:schemeClr>
                          </a:solidFill>
                        </a:rPr>
                        <a:t> SPÉCIALITÉ </a:t>
                      </a:r>
                      <a:endParaRPr lang="fr-FR" sz="1600" b="1" dirty="0">
                        <a:solidFill>
                          <a:schemeClr val="bg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fr-FR" sz="1800" b="1" dirty="0" smtClean="0">
                          <a:solidFill>
                            <a:schemeClr val="bg2">
                              <a:lumMod val="10000"/>
                            </a:schemeClr>
                          </a:solidFill>
                        </a:rPr>
                        <a:t>Les crédits sont spécialisés par chapitre </a:t>
                      </a:r>
                      <a:endParaRPr lang="fr-FR" sz="1800" b="1" dirty="0">
                        <a:solidFill>
                          <a:schemeClr val="bg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fr-FR" dirty="0"/>
                    </a:p>
                  </a:txBody>
                  <a:tcPr/>
                </a:tc>
                <a:tc>
                  <a:txBody>
                    <a:bodyPr/>
                    <a:lstStyle/>
                    <a:p>
                      <a:pPr algn="just"/>
                      <a:r>
                        <a:rPr lang="fr-FR" sz="1400" b="1" dirty="0" smtClean="0">
                          <a:solidFill>
                            <a:schemeClr val="bg2">
                              <a:lumMod val="10000"/>
                            </a:schemeClr>
                          </a:solidFill>
                        </a:rPr>
                        <a:t>Le transfert de crédits(changement du service responsable</a:t>
                      </a:r>
                      <a:r>
                        <a:rPr lang="fr-FR" sz="1400" b="1" baseline="0" dirty="0" smtClean="0">
                          <a:solidFill>
                            <a:schemeClr val="bg2">
                              <a:lumMod val="10000"/>
                            </a:schemeClr>
                          </a:solidFill>
                        </a:rPr>
                        <a:t> de la dépense)</a:t>
                      </a:r>
                      <a:endParaRPr lang="fr-FR" sz="1400" b="1" dirty="0">
                        <a:solidFill>
                          <a:schemeClr val="bg2">
                            <a:lumMod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600" b="1" dirty="0" smtClean="0">
                          <a:solidFill>
                            <a:schemeClr val="bg2">
                              <a:lumMod val="10000"/>
                            </a:schemeClr>
                          </a:solidFill>
                        </a:rPr>
                        <a:t>Le virement</a:t>
                      </a:r>
                      <a:r>
                        <a:rPr lang="fr-FR" sz="1600" b="1" baseline="0" dirty="0" smtClean="0">
                          <a:solidFill>
                            <a:schemeClr val="bg2">
                              <a:lumMod val="10000"/>
                            </a:schemeClr>
                          </a:solidFill>
                        </a:rPr>
                        <a:t> de crédits (changement de la nature de la dépense)</a:t>
                      </a:r>
                      <a:endParaRPr lang="fr-FR" sz="1600" b="1" dirty="0">
                        <a:solidFill>
                          <a:schemeClr val="bg2">
                            <a:lumMod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Espace réservé du pied de page 2"/>
          <p:cNvSpPr>
            <a:spLocks noGrp="1"/>
          </p:cNvSpPr>
          <p:nvPr>
            <p:ph type="ftr" sz="quarter" idx="12"/>
          </p:nvPr>
        </p:nvSpPr>
        <p:spPr/>
        <p:txBody>
          <a:bodyPr/>
          <a:lstStyle/>
          <a:p>
            <a:r>
              <a:rPr lang="fr-FR" smtClean="0"/>
              <a:t>www.tifawt.com - 2019- </a:t>
            </a:r>
            <a:endParaRPr lang="fr-FR"/>
          </a:p>
        </p:txBody>
      </p:sp>
    </p:spTree>
    <p:extLst>
      <p:ext uri="{BB962C8B-B14F-4D97-AF65-F5344CB8AC3E}">
        <p14:creationId xmlns="" xmlns:p14="http://schemas.microsoft.com/office/powerpoint/2010/main" val="1625707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0"/>
            <a:ext cx="8072494" cy="642917"/>
          </a:xfrm>
          <a:solidFill>
            <a:schemeClr val="bg2">
              <a:lumMod val="40000"/>
              <a:lumOff val="60000"/>
            </a:schemeClr>
          </a:solidFill>
        </p:spPr>
        <p:txBody>
          <a:bodyPr>
            <a:normAutofit/>
          </a:bodyPr>
          <a:lstStyle/>
          <a:p>
            <a:pPr algn="ctr"/>
            <a:r>
              <a:rPr lang="fr-FR" sz="3600" b="1" dirty="0" smtClean="0">
                <a:solidFill>
                  <a:schemeClr val="bg2">
                    <a:lumMod val="10000"/>
                  </a:schemeClr>
                </a:solidFill>
              </a:rPr>
              <a:t>QLQS DÉFINITIONS </a:t>
            </a:r>
            <a:endParaRPr lang="fr-FR" sz="3600" b="1" dirty="0">
              <a:solidFill>
                <a:schemeClr val="bg2">
                  <a:lumMod val="10000"/>
                </a:schemeClr>
              </a:solidFill>
            </a:endParaRPr>
          </a:p>
        </p:txBody>
      </p:sp>
      <p:sp>
        <p:nvSpPr>
          <p:cNvPr id="3" name="Espace réservé du contenu 2"/>
          <p:cNvSpPr>
            <a:spLocks noGrp="1"/>
          </p:cNvSpPr>
          <p:nvPr>
            <p:ph idx="1"/>
          </p:nvPr>
        </p:nvSpPr>
        <p:spPr>
          <a:xfrm>
            <a:off x="179512" y="692696"/>
            <a:ext cx="8712968" cy="6048672"/>
          </a:xfrm>
          <a:solidFill>
            <a:schemeClr val="bg1"/>
          </a:solidFill>
        </p:spPr>
        <p:txBody>
          <a:bodyPr>
            <a:normAutofit fontScale="70000" lnSpcReduction="20000"/>
          </a:bodyPr>
          <a:lstStyle/>
          <a:p>
            <a:pPr algn="just"/>
            <a:r>
              <a:rPr lang="fr-FR" b="1" dirty="0" smtClean="0">
                <a:solidFill>
                  <a:srgbClr val="FF0000"/>
                </a:solidFill>
              </a:rPr>
              <a:t>DOUZIÈMES PROVISOIRES : </a:t>
            </a:r>
            <a:r>
              <a:rPr lang="fr-FR" b="1" dirty="0" smtClean="0">
                <a:solidFill>
                  <a:schemeClr val="bg2">
                    <a:lumMod val="10000"/>
                  </a:schemeClr>
                </a:solidFill>
              </a:rPr>
              <a:t>si la loi de finances est votée avec un retard, le gouvernement est habilité à ouvrir par décret les crédits nécessaires pour le fonctionnement des services publics en attendant le vote de la loi de finances </a:t>
            </a:r>
          </a:p>
          <a:p>
            <a:pPr indent="0" algn="just">
              <a:buNone/>
            </a:pPr>
            <a:endParaRPr lang="fr-FR" b="1" dirty="0" smtClean="0">
              <a:solidFill>
                <a:schemeClr val="bg2">
                  <a:lumMod val="10000"/>
                </a:schemeClr>
              </a:solidFill>
            </a:endParaRPr>
          </a:p>
          <a:p>
            <a:pPr algn="just"/>
            <a:r>
              <a:rPr lang="fr-FR" b="1" dirty="0" smtClean="0">
                <a:solidFill>
                  <a:srgbClr val="FF0000"/>
                </a:solidFill>
              </a:rPr>
              <a:t>FONDS DE CONCOURS : </a:t>
            </a:r>
            <a:r>
              <a:rPr lang="fr-FR" b="1" dirty="0" smtClean="0">
                <a:solidFill>
                  <a:schemeClr val="bg2">
                    <a:lumMod val="10000"/>
                  </a:schemeClr>
                </a:solidFill>
              </a:rPr>
              <a:t>ce sont des fonds versés au budget de l’Etat, par des personnes physiques ou morales, publiques ou privées pour la réalisation d’une œuvre d’intérêt public (recettes du BG ou CST)</a:t>
            </a:r>
          </a:p>
          <a:p>
            <a:pPr indent="0" algn="just">
              <a:buNone/>
            </a:pPr>
            <a:endParaRPr lang="fr-FR" b="1" dirty="0" smtClean="0"/>
          </a:p>
          <a:p>
            <a:pPr algn="just"/>
            <a:r>
              <a:rPr lang="fr-FR" b="1" dirty="0" smtClean="0">
                <a:solidFill>
                  <a:srgbClr val="FF0000"/>
                </a:solidFill>
              </a:rPr>
              <a:t>RÉTABLISSEMENT DE CRÉDITS : </a:t>
            </a:r>
            <a:r>
              <a:rPr lang="fr-FR" b="1" dirty="0" smtClean="0">
                <a:solidFill>
                  <a:schemeClr val="bg2">
                    <a:lumMod val="10000"/>
                  </a:schemeClr>
                </a:solidFill>
              </a:rPr>
              <a:t>une dépense payée indûment ou montant perçu de trop par l’administration, il y a annulation de ladite dépense et la restitution par le trésor des sommes en question qui donneront lieu à la réouverture de crédits affectés au chapitre d’un ministère déterminé</a:t>
            </a:r>
          </a:p>
          <a:p>
            <a:pPr indent="0" algn="just">
              <a:buNone/>
            </a:pPr>
            <a:endParaRPr lang="fr-FR" b="1" dirty="0"/>
          </a:p>
          <a:p>
            <a:pPr algn="just"/>
            <a:r>
              <a:rPr lang="fr-FR" b="1" dirty="0" smtClean="0">
                <a:solidFill>
                  <a:srgbClr val="FF0000"/>
                </a:solidFill>
              </a:rPr>
              <a:t>VIREMENT DE CRÉDIT </a:t>
            </a:r>
            <a:r>
              <a:rPr lang="fr-FR" b="1" dirty="0" smtClean="0">
                <a:solidFill>
                  <a:schemeClr val="bg2">
                    <a:lumMod val="10000"/>
                  </a:schemeClr>
                </a:solidFill>
              </a:rPr>
              <a:t>: Il modifie la nature de la dépense prévue par la loi des finances. Il est autorisé par Décret .</a:t>
            </a:r>
          </a:p>
          <a:p>
            <a:pPr algn="just"/>
            <a:endParaRPr lang="fr-FR" b="1" dirty="0"/>
          </a:p>
          <a:p>
            <a:pPr algn="just"/>
            <a:r>
              <a:rPr lang="fr-FR" b="1" dirty="0" smtClean="0">
                <a:solidFill>
                  <a:srgbClr val="FF0000"/>
                </a:solidFill>
              </a:rPr>
              <a:t>LES CRÉDITS GLOBAUX : </a:t>
            </a:r>
            <a:r>
              <a:rPr lang="fr-FR" b="1" dirty="0" smtClean="0">
                <a:solidFill>
                  <a:schemeClr val="bg2">
                    <a:lumMod val="10000"/>
                  </a:schemeClr>
                </a:solidFill>
              </a:rPr>
              <a:t>correspondent  à une masse de crédits qui ne peut être répartie par chapitre au moment de vote de la loi des finances. Destinés à faire face à des dépenses accidentelles ou indéterminés (charges communes)</a:t>
            </a:r>
          </a:p>
          <a:p>
            <a:pPr algn="just"/>
            <a:endParaRPr lang="fr-FR" b="1" dirty="0"/>
          </a:p>
          <a:p>
            <a:pPr algn="just"/>
            <a:endParaRPr lang="fr-FR" b="1" dirty="0"/>
          </a:p>
        </p:txBody>
      </p:sp>
      <p:sp>
        <p:nvSpPr>
          <p:cNvPr id="4" name="Espace réservé du pied de page 3"/>
          <p:cNvSpPr>
            <a:spLocks noGrp="1"/>
          </p:cNvSpPr>
          <p:nvPr>
            <p:ph type="ftr" sz="quarter" idx="12"/>
          </p:nvPr>
        </p:nvSpPr>
        <p:spPr/>
        <p:txBody>
          <a:bodyPr/>
          <a:lstStyle/>
          <a:p>
            <a:r>
              <a:rPr lang="fr-FR" smtClean="0"/>
              <a:t>www.tifawt.com - 2019- </a:t>
            </a:r>
            <a:endParaRPr lang="fr-FR"/>
          </a:p>
        </p:txBody>
      </p:sp>
    </p:spTree>
    <p:extLst>
      <p:ext uri="{BB962C8B-B14F-4D97-AF65-F5344CB8AC3E}">
        <p14:creationId xmlns="" xmlns:p14="http://schemas.microsoft.com/office/powerpoint/2010/main" val="380639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832870"/>
            <a:ext cx="8928992" cy="5764482"/>
          </a:xfrm>
          <a:solidFill>
            <a:schemeClr val="bg1"/>
          </a:solidFill>
        </p:spPr>
        <p:txBody>
          <a:bodyPr/>
          <a:lstStyle/>
          <a:p>
            <a:endParaRPr lang="fr-FR" dirty="0" smtClean="0"/>
          </a:p>
          <a:p>
            <a:pPr indent="0" algn="ctr">
              <a:buNone/>
            </a:pPr>
            <a:r>
              <a:rPr lang="fr-FR" sz="2000" b="1" dirty="0" smtClean="0">
                <a:solidFill>
                  <a:srgbClr val="FF0000"/>
                </a:solidFill>
              </a:rPr>
              <a:t>LIGNE BUDGÉTAIRE  </a:t>
            </a:r>
            <a:r>
              <a:rPr lang="fr-FR" sz="2000" b="1" dirty="0" smtClean="0">
                <a:solidFill>
                  <a:schemeClr val="bg2">
                    <a:lumMod val="10000"/>
                  </a:schemeClr>
                </a:solidFill>
              </a:rPr>
              <a:t>«  c’est une autorisation donnée à un service ou à un groupe de services d’effectuer tel type d’opération à concurrence d’un certain montant et en respectant certaines règles  »</a:t>
            </a:r>
          </a:p>
          <a:p>
            <a:pPr indent="0" algn="just">
              <a:buNone/>
            </a:pPr>
            <a:r>
              <a:rPr lang="fr-FR" sz="2000" b="1" dirty="0" smtClean="0">
                <a:solidFill>
                  <a:schemeClr val="bg2">
                    <a:lumMod val="10000"/>
                  </a:schemeClr>
                </a:solidFill>
              </a:rPr>
              <a:t>3 caractéristiques de la ligne budgétaire :</a:t>
            </a:r>
          </a:p>
          <a:p>
            <a:pPr indent="0" algn="just">
              <a:buNone/>
            </a:pPr>
            <a:endParaRPr lang="fr-FR" sz="2000" b="1" dirty="0" smtClean="0">
              <a:solidFill>
                <a:schemeClr val="bg2">
                  <a:lumMod val="10000"/>
                </a:schemeClr>
              </a:solidFill>
            </a:endParaRPr>
          </a:p>
          <a:p>
            <a:pPr indent="0" algn="just">
              <a:buNone/>
            </a:pPr>
            <a:endParaRPr lang="fr-FR" sz="2000" b="1" dirty="0"/>
          </a:p>
        </p:txBody>
      </p:sp>
      <p:sp>
        <p:nvSpPr>
          <p:cNvPr id="2" name="Espace réservé du pied de page 1"/>
          <p:cNvSpPr>
            <a:spLocks noGrp="1"/>
          </p:cNvSpPr>
          <p:nvPr>
            <p:ph type="ftr" sz="quarter" idx="12"/>
          </p:nvPr>
        </p:nvSpPr>
        <p:spPr/>
        <p:txBody>
          <a:bodyPr/>
          <a:lstStyle/>
          <a:p>
            <a:r>
              <a:rPr lang="fr-FR" smtClean="0"/>
              <a:t>www.tifawt.com - 2019- </a:t>
            </a:r>
            <a:endParaRPr lang="fr-FR"/>
          </a:p>
        </p:txBody>
      </p:sp>
      <p:sp>
        <p:nvSpPr>
          <p:cNvPr id="4" name="Ellipse 3"/>
          <p:cNvSpPr/>
          <p:nvPr/>
        </p:nvSpPr>
        <p:spPr>
          <a:xfrm>
            <a:off x="1691680" y="400822"/>
            <a:ext cx="5904656" cy="864096"/>
          </a:xfrm>
          <a:prstGeom prst="ellipse">
            <a:avLst/>
          </a:prstGeom>
          <a:solidFill>
            <a:srgbClr val="FFFF00"/>
          </a:solidFill>
          <a:ln>
            <a:solidFill>
              <a:schemeClr val="accent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solidFill>
                  <a:schemeClr val="tx1"/>
                </a:solidFill>
              </a:rPr>
              <a:t>AUTRES   CONCEPTS </a:t>
            </a:r>
            <a:endParaRPr lang="fr-FR" sz="2800" b="1" dirty="0">
              <a:solidFill>
                <a:schemeClr val="tx1"/>
              </a:solidFill>
            </a:endParaRPr>
          </a:p>
        </p:txBody>
      </p:sp>
      <p:graphicFrame>
        <p:nvGraphicFramePr>
          <p:cNvPr id="5" name="Tableau 4"/>
          <p:cNvGraphicFramePr>
            <a:graphicFrameLocks noGrp="1"/>
          </p:cNvGraphicFramePr>
          <p:nvPr>
            <p:extLst>
              <p:ext uri="{D42A27DB-BD31-4B8C-83A1-F6EECF244321}">
                <p14:modId xmlns="" xmlns:p14="http://schemas.microsoft.com/office/powerpoint/2010/main" val="2531358508"/>
              </p:ext>
            </p:extLst>
          </p:nvPr>
        </p:nvGraphicFramePr>
        <p:xfrm>
          <a:off x="557554" y="3429000"/>
          <a:ext cx="8172908" cy="2658576"/>
        </p:xfrm>
        <a:graphic>
          <a:graphicData uri="http://schemas.openxmlformats.org/drawingml/2006/table">
            <a:tbl>
              <a:tblPr firstRow="1" bandRow="1">
                <a:tableStyleId>{3B4B98B0-60AC-42C2-AFA5-B58CD77FA1E5}</a:tableStyleId>
              </a:tblPr>
              <a:tblGrid>
                <a:gridCol w="2724303"/>
                <a:gridCol w="2686983"/>
                <a:gridCol w="2761622"/>
              </a:tblGrid>
              <a:tr h="328614">
                <a:tc gridSpan="3">
                  <a:txBody>
                    <a:bodyPr/>
                    <a:lstStyle/>
                    <a:p>
                      <a:pPr algn="ctr"/>
                      <a:r>
                        <a:rPr lang="fr-FR" dirty="0" smtClean="0">
                          <a:solidFill>
                            <a:schemeClr val="bg2">
                              <a:lumMod val="10000"/>
                            </a:schemeClr>
                          </a:solidFill>
                        </a:rPr>
                        <a:t>CARACTÉRISTIQUES    DE   LA   LIGNE   BUDGÉTAIRE  (3 éléments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4360">
                <a:tc>
                  <a:txBody>
                    <a:bodyPr/>
                    <a:lstStyle/>
                    <a:p>
                      <a:pPr algn="ctr"/>
                      <a:r>
                        <a:rPr lang="fr-FR" sz="2000" b="1" dirty="0" smtClean="0">
                          <a:solidFill>
                            <a:schemeClr val="bg2">
                              <a:lumMod val="10000"/>
                            </a:schemeClr>
                          </a:solidFill>
                        </a:rPr>
                        <a:t>Le service à qui est donné l’autorisation </a:t>
                      </a:r>
                      <a:endParaRPr lang="fr-FR" sz="2000" b="1" dirty="0">
                        <a:solidFill>
                          <a:schemeClr val="bg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2000" b="1" dirty="0" smtClean="0">
                          <a:solidFill>
                            <a:schemeClr val="bg2">
                              <a:lumMod val="10000"/>
                            </a:schemeClr>
                          </a:solidFill>
                        </a:rPr>
                        <a:t>Le montant de l’autorisation</a:t>
                      </a:r>
                      <a:r>
                        <a:rPr lang="fr-FR" sz="2000" b="1" baseline="0" dirty="0" smtClean="0">
                          <a:solidFill>
                            <a:schemeClr val="bg2">
                              <a:lumMod val="10000"/>
                            </a:schemeClr>
                          </a:solidFill>
                        </a:rPr>
                        <a:t> </a:t>
                      </a:r>
                      <a:endParaRPr lang="fr-FR" sz="2000" b="1" dirty="0">
                        <a:solidFill>
                          <a:schemeClr val="bg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2000" b="1" dirty="0" smtClean="0">
                          <a:solidFill>
                            <a:schemeClr val="bg2">
                              <a:lumMod val="10000"/>
                            </a:schemeClr>
                          </a:solidFill>
                        </a:rPr>
                        <a:t>L’objet de l’opération </a:t>
                      </a:r>
                      <a:endParaRPr lang="fr-FR" sz="2000" b="1" dirty="0">
                        <a:solidFill>
                          <a:schemeClr val="bg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2616">
                <a:tc gridSpan="3">
                  <a:txBody>
                    <a:bodyPr/>
                    <a:lstStyle/>
                    <a:p>
                      <a:pPr algn="ctr"/>
                      <a:r>
                        <a:rPr lang="fr-FR" sz="1800" b="1" dirty="0" smtClean="0">
                          <a:solidFill>
                            <a:schemeClr val="bg2">
                              <a:lumMod val="10000"/>
                            </a:schemeClr>
                          </a:solidFill>
                        </a:rPr>
                        <a:t>3 CATEGORIES  GENERALES  D’ORGANISATION  DES LIGNES BUDGETAIRES </a:t>
                      </a:r>
                      <a:endParaRPr lang="fr-FR" sz="1800" b="1" dirty="0">
                        <a:solidFill>
                          <a:schemeClr val="bg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fr-FR"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fr-FR"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0080">
                <a:tc>
                  <a:txBody>
                    <a:bodyPr/>
                    <a:lstStyle/>
                    <a:p>
                      <a:pPr algn="ctr"/>
                      <a:r>
                        <a:rPr lang="fr-FR" sz="2000" b="1" dirty="0" smtClean="0">
                          <a:solidFill>
                            <a:schemeClr val="bg2">
                              <a:lumMod val="10000"/>
                            </a:schemeClr>
                          </a:solidFill>
                        </a:rPr>
                        <a:t>TITRES </a:t>
                      </a:r>
                      <a:endParaRPr lang="fr-FR" sz="2000" b="1" dirty="0">
                        <a:solidFill>
                          <a:schemeClr val="bg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2000" b="1" dirty="0" smtClean="0">
                          <a:solidFill>
                            <a:schemeClr val="bg2">
                              <a:lumMod val="10000"/>
                            </a:schemeClr>
                          </a:solidFill>
                        </a:rPr>
                        <a:t>PARTIES </a:t>
                      </a:r>
                      <a:endParaRPr lang="fr-FR" sz="2000" b="1" dirty="0">
                        <a:solidFill>
                          <a:schemeClr val="bg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2000" b="1" dirty="0" smtClean="0">
                          <a:solidFill>
                            <a:schemeClr val="bg2">
                              <a:lumMod val="10000"/>
                            </a:schemeClr>
                          </a:solidFill>
                        </a:rPr>
                        <a:t>CHAPITRES</a:t>
                      </a:r>
                      <a:r>
                        <a:rPr lang="fr-FR" sz="2000" b="1" baseline="0" dirty="0" smtClean="0">
                          <a:solidFill>
                            <a:schemeClr val="bg2">
                              <a:lumMod val="10000"/>
                            </a:schemeClr>
                          </a:solidFill>
                        </a:rPr>
                        <a:t> :</a:t>
                      </a:r>
                    </a:p>
                    <a:p>
                      <a:pPr marL="342900" indent="-342900" algn="l">
                        <a:buFontTx/>
                        <a:buChar char="-"/>
                      </a:pPr>
                      <a:r>
                        <a:rPr lang="fr-FR" sz="2000" b="1" baseline="0" dirty="0" smtClean="0">
                          <a:solidFill>
                            <a:schemeClr val="bg2">
                              <a:lumMod val="10000"/>
                            </a:schemeClr>
                          </a:solidFill>
                        </a:rPr>
                        <a:t>Articles </a:t>
                      </a:r>
                    </a:p>
                    <a:p>
                      <a:pPr marL="342900" indent="-342900" algn="l">
                        <a:buFontTx/>
                        <a:buChar char="-"/>
                      </a:pPr>
                      <a:r>
                        <a:rPr lang="fr-FR" sz="2000" b="1" baseline="0" dirty="0" smtClean="0">
                          <a:solidFill>
                            <a:schemeClr val="bg2">
                              <a:lumMod val="10000"/>
                            </a:schemeClr>
                          </a:solidFill>
                        </a:rPr>
                        <a:t>Paragraphes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191534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11560" y="500042"/>
            <a:ext cx="8103844" cy="5305222"/>
          </a:xfrm>
          <a:solidFill>
            <a:schemeClr val="bg1"/>
          </a:solidFill>
        </p:spPr>
        <p:txBody>
          <a:bodyPr>
            <a:normAutofit fontScale="92500" lnSpcReduction="10000"/>
          </a:bodyPr>
          <a:lstStyle/>
          <a:p>
            <a:pPr algn="just"/>
            <a:r>
              <a:rPr lang="fr-FR" sz="2400" b="1" dirty="0" smtClean="0">
                <a:solidFill>
                  <a:srgbClr val="FF0000"/>
                </a:solidFill>
              </a:rPr>
              <a:t>LE TITRE : </a:t>
            </a:r>
            <a:r>
              <a:rPr lang="fr-FR" sz="2400" b="1" dirty="0" smtClean="0">
                <a:solidFill>
                  <a:schemeClr val="bg2">
                    <a:lumMod val="10000"/>
                  </a:schemeClr>
                </a:solidFill>
              </a:rPr>
              <a:t>c’est un groupement de chapitres homogènes au regard de la nature des crédits </a:t>
            </a:r>
          </a:p>
          <a:p>
            <a:pPr indent="0">
              <a:buNone/>
            </a:pPr>
            <a:endParaRPr lang="fr-FR" sz="2400" b="1" dirty="0" smtClean="0">
              <a:solidFill>
                <a:schemeClr val="bg2">
                  <a:lumMod val="10000"/>
                </a:schemeClr>
              </a:solidFill>
            </a:endParaRPr>
          </a:p>
          <a:p>
            <a:pPr indent="0">
              <a:buNone/>
            </a:pPr>
            <a:r>
              <a:rPr lang="fr-FR" sz="2400" b="1" dirty="0" smtClean="0">
                <a:solidFill>
                  <a:schemeClr val="bg2">
                    <a:lumMod val="10000"/>
                  </a:schemeClr>
                </a:solidFill>
              </a:rPr>
              <a:t>Les dépenses ( 3 Titres ) :</a:t>
            </a:r>
          </a:p>
          <a:p>
            <a:pPr indent="0">
              <a:buNone/>
            </a:pPr>
            <a:r>
              <a:rPr lang="fr-FR" sz="2400" b="1" dirty="0" smtClean="0">
                <a:solidFill>
                  <a:srgbClr val="FF0000"/>
                </a:solidFill>
              </a:rPr>
              <a:t>Titre I:</a:t>
            </a:r>
            <a:r>
              <a:rPr lang="fr-FR" sz="2400" b="1" dirty="0" smtClean="0"/>
              <a:t> Dépenses de fonctionnement </a:t>
            </a:r>
          </a:p>
          <a:p>
            <a:pPr indent="0">
              <a:buNone/>
            </a:pPr>
            <a:r>
              <a:rPr lang="fr-FR" sz="2400" b="1" dirty="0" smtClean="0">
                <a:solidFill>
                  <a:srgbClr val="FF0000"/>
                </a:solidFill>
              </a:rPr>
              <a:t>Titre II : </a:t>
            </a:r>
            <a:r>
              <a:rPr lang="fr-FR" sz="2400" b="1" dirty="0" smtClean="0"/>
              <a:t>Dépenses d’investissement </a:t>
            </a:r>
          </a:p>
          <a:p>
            <a:pPr indent="0">
              <a:buNone/>
            </a:pPr>
            <a:r>
              <a:rPr lang="fr-FR" sz="2400" b="1" dirty="0" smtClean="0">
                <a:solidFill>
                  <a:srgbClr val="FF0000"/>
                </a:solidFill>
              </a:rPr>
              <a:t>Titre III: </a:t>
            </a:r>
            <a:r>
              <a:rPr lang="fr-FR" sz="2400" b="1" dirty="0" smtClean="0"/>
              <a:t>Dépenses de la dette publique </a:t>
            </a:r>
          </a:p>
          <a:p>
            <a:pPr algn="just">
              <a:buNone/>
            </a:pPr>
            <a:endParaRPr lang="fr-FR" sz="2400" b="1" dirty="0" smtClean="0">
              <a:solidFill>
                <a:srgbClr val="FF0000"/>
              </a:solidFill>
            </a:endParaRPr>
          </a:p>
          <a:p>
            <a:pPr algn="just"/>
            <a:r>
              <a:rPr lang="fr-FR" sz="2400" b="1" dirty="0" smtClean="0">
                <a:solidFill>
                  <a:srgbClr val="FF0000"/>
                </a:solidFill>
              </a:rPr>
              <a:t>LE CHAPITRE </a:t>
            </a:r>
            <a:r>
              <a:rPr lang="fr-FR" sz="2400" b="1" dirty="0" smtClean="0">
                <a:solidFill>
                  <a:schemeClr val="bg2">
                    <a:lumMod val="10000"/>
                  </a:schemeClr>
                </a:solidFill>
              </a:rPr>
              <a:t>: c’est le compte élémentaire servant de support juridique pour la présentation des crédits au Parlement.</a:t>
            </a:r>
          </a:p>
          <a:p>
            <a:pPr algn="just"/>
            <a:endParaRPr lang="fr-FR" sz="2400" b="1" dirty="0" smtClean="0"/>
          </a:p>
          <a:p>
            <a:pPr algn="just"/>
            <a:r>
              <a:rPr lang="fr-FR" sz="2400" b="1" dirty="0" smtClean="0">
                <a:solidFill>
                  <a:srgbClr val="FF0000"/>
                </a:solidFill>
              </a:rPr>
              <a:t>L’ARTICLE ET LE PARAGRAPHE </a:t>
            </a:r>
            <a:r>
              <a:rPr lang="fr-FR" sz="2400" b="1" dirty="0" smtClean="0">
                <a:solidFill>
                  <a:schemeClr val="bg2">
                    <a:lumMod val="10000"/>
                  </a:schemeClr>
                </a:solidFill>
              </a:rPr>
              <a:t>: sont des subdivisions internes au chapitre qui permettent de décrire de façon détaillée les crédits votés par le parlement .</a:t>
            </a:r>
          </a:p>
          <a:p>
            <a:pPr indent="0">
              <a:buNone/>
            </a:pPr>
            <a:endParaRPr lang="fr-FR" sz="2400" b="1" dirty="0" smtClean="0"/>
          </a:p>
          <a:p>
            <a:pPr indent="0">
              <a:buNone/>
            </a:pPr>
            <a:endParaRPr lang="fr-FR" dirty="0" smtClean="0"/>
          </a:p>
          <a:p>
            <a:pPr indent="0">
              <a:buNone/>
            </a:pPr>
            <a:endParaRPr lang="fr-FR" dirty="0" smtClean="0"/>
          </a:p>
          <a:p>
            <a:pPr indent="0">
              <a:buNone/>
            </a:pPr>
            <a:endParaRPr lang="fr-FR" dirty="0" smtClean="0"/>
          </a:p>
          <a:p>
            <a:pPr indent="0">
              <a:buNone/>
            </a:pPr>
            <a:endParaRPr lang="fr-FR" dirty="0"/>
          </a:p>
        </p:txBody>
      </p:sp>
      <p:sp>
        <p:nvSpPr>
          <p:cNvPr id="2" name="Espace réservé du pied de page 1"/>
          <p:cNvSpPr>
            <a:spLocks noGrp="1"/>
          </p:cNvSpPr>
          <p:nvPr>
            <p:ph type="ftr" sz="quarter" idx="12"/>
          </p:nvPr>
        </p:nvSpPr>
        <p:spPr/>
        <p:txBody>
          <a:bodyPr/>
          <a:lstStyle/>
          <a:p>
            <a:r>
              <a:rPr lang="fr-FR" smtClean="0"/>
              <a:t>www.tifawt.com - 2019- </a:t>
            </a:r>
            <a:endParaRPr lang="fr-FR"/>
          </a:p>
        </p:txBody>
      </p:sp>
    </p:spTree>
    <p:extLst>
      <p:ext uri="{BB962C8B-B14F-4D97-AF65-F5344CB8AC3E}">
        <p14:creationId xmlns="" xmlns:p14="http://schemas.microsoft.com/office/powerpoint/2010/main" val="2987844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fade">
                                      <p:cBhvr>
                                        <p:cTn id="24" dur="500"/>
                                        <p:tgtEl>
                                          <p:spTgt spid="3">
                                            <p:txEl>
                                              <p:pRg st="7" end="7"/>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fade">
                                      <p:cBhvr>
                                        <p:cTn id="2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2"/>
          </p:nvPr>
        </p:nvSpPr>
        <p:spPr/>
        <p:txBody>
          <a:bodyPr/>
          <a:lstStyle/>
          <a:p>
            <a:r>
              <a:rPr lang="fr-FR" smtClean="0"/>
              <a:t>www.tifawt.com - 2019- </a:t>
            </a:r>
            <a:endParaRPr lang="fr-FR" dirty="0"/>
          </a:p>
        </p:txBody>
      </p:sp>
      <p:pic>
        <p:nvPicPr>
          <p:cNvPr id="1026" name="Picture 2" descr="C:\Documents and Settings\latifa\Bureau\nvelle lof.bmp"/>
          <p:cNvPicPr>
            <a:picLocks noGrp="1" noChangeAspect="1" noChangeArrowheads="1"/>
          </p:cNvPicPr>
          <p:nvPr>
            <p:ph idx="1"/>
          </p:nvPr>
        </p:nvPicPr>
        <p:blipFill>
          <a:blip r:embed="rId2"/>
          <a:srcRect/>
          <a:stretch>
            <a:fillRect/>
          </a:stretch>
        </p:blipFill>
        <p:spPr bwMode="auto">
          <a:xfrm>
            <a:off x="214282" y="0"/>
            <a:ext cx="8786875" cy="6572272"/>
          </a:xfrm>
          <a:prstGeom prst="rect">
            <a:avLst/>
          </a:prstGeom>
          <a:noFill/>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52" y="908720"/>
            <a:ext cx="8136904" cy="5256584"/>
          </a:xfrm>
          <a:solidFill>
            <a:schemeClr val="bg1"/>
          </a:solidFill>
        </p:spPr>
        <p:txBody>
          <a:bodyPr anchor="ctr">
            <a:normAutofit/>
          </a:bodyPr>
          <a:lstStyle/>
          <a:p>
            <a:pPr algn="ctr"/>
            <a:r>
              <a:rPr lang="fr-FR" sz="2400" b="1" dirty="0">
                <a:solidFill>
                  <a:schemeClr val="bg2">
                    <a:lumMod val="10000"/>
                  </a:schemeClr>
                </a:solidFill>
              </a:rPr>
              <a:t>Tous les budgets </a:t>
            </a:r>
            <a:r>
              <a:rPr lang="fr-FR" sz="2400" b="1" dirty="0" err="1">
                <a:solidFill>
                  <a:schemeClr val="bg2">
                    <a:lumMod val="10000"/>
                  </a:schemeClr>
                </a:solidFill>
              </a:rPr>
              <a:t>sus-visés</a:t>
            </a:r>
            <a:r>
              <a:rPr lang="fr-FR" sz="2400" b="1" dirty="0">
                <a:solidFill>
                  <a:schemeClr val="bg2">
                    <a:lumMod val="10000"/>
                  </a:schemeClr>
                </a:solidFill>
              </a:rPr>
              <a:t> font l’objet d’une présentation synthétique qui comprend: </a:t>
            </a:r>
            <a:endParaRPr lang="fr-FR" sz="2400" b="1" dirty="0" smtClean="0">
              <a:solidFill>
                <a:schemeClr val="bg2">
                  <a:lumMod val="10000"/>
                </a:schemeClr>
              </a:solidFill>
            </a:endParaRPr>
          </a:p>
          <a:p>
            <a:pPr indent="0" algn="ctr">
              <a:buNone/>
            </a:pPr>
            <a:r>
              <a:rPr lang="fr-FR" sz="2400" b="1" dirty="0" smtClean="0">
                <a:solidFill>
                  <a:schemeClr val="bg2">
                    <a:lumMod val="10000"/>
                  </a:schemeClr>
                </a:solidFill>
              </a:rPr>
              <a:t>Code</a:t>
            </a:r>
            <a:r>
              <a:rPr lang="fr-FR" sz="2400" b="1" dirty="0">
                <a:solidFill>
                  <a:schemeClr val="bg2">
                    <a:lumMod val="10000"/>
                  </a:schemeClr>
                </a:solidFill>
              </a:rPr>
              <a:t>, article ( qui correspond à la Direction), paragraphe ( qui désigne le programme ) et ligne ( qui correspond à la nature des travaux); c’est ce qu’on nomme la morasse budgétaire.</a:t>
            </a:r>
          </a:p>
        </p:txBody>
      </p:sp>
      <p:sp>
        <p:nvSpPr>
          <p:cNvPr id="2" name="Espace réservé du pied de page 1"/>
          <p:cNvSpPr>
            <a:spLocks noGrp="1"/>
          </p:cNvSpPr>
          <p:nvPr>
            <p:ph type="ftr" sz="quarter" idx="12"/>
          </p:nvPr>
        </p:nvSpPr>
        <p:spPr/>
        <p:txBody>
          <a:bodyPr/>
          <a:lstStyle/>
          <a:p>
            <a:r>
              <a:rPr lang="fr-FR" smtClean="0"/>
              <a:t>www.tifawt.com - 2019- </a:t>
            </a:r>
            <a:endParaRPr lang="fr-FR"/>
          </a:p>
        </p:txBody>
      </p:sp>
    </p:spTree>
    <p:extLst>
      <p:ext uri="{BB962C8B-B14F-4D97-AF65-F5344CB8AC3E}">
        <p14:creationId xmlns="" xmlns:p14="http://schemas.microsoft.com/office/powerpoint/2010/main" val="3067010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3648" y="404664"/>
            <a:ext cx="6400800" cy="685800"/>
          </a:xfrm>
        </p:spPr>
        <p:txBody>
          <a:bodyPr/>
          <a:lstStyle/>
          <a:p>
            <a:r>
              <a:rPr lang="fr-FR" b="1" dirty="0" smtClean="0">
                <a:solidFill>
                  <a:schemeClr val="bg2">
                    <a:lumMod val="10000"/>
                  </a:schemeClr>
                </a:solidFill>
              </a:rPr>
              <a:t>POUR  INFOS !!!</a:t>
            </a:r>
            <a:endParaRPr lang="fr-FR" b="1" dirty="0">
              <a:solidFill>
                <a:schemeClr val="bg2">
                  <a:lumMod val="10000"/>
                </a:schemeClr>
              </a:solidFill>
            </a:endParaRPr>
          </a:p>
        </p:txBody>
      </p:sp>
      <p:sp>
        <p:nvSpPr>
          <p:cNvPr id="3" name="Espace réservé du contenu 2"/>
          <p:cNvSpPr>
            <a:spLocks noGrp="1"/>
          </p:cNvSpPr>
          <p:nvPr>
            <p:ph idx="1"/>
          </p:nvPr>
        </p:nvSpPr>
        <p:spPr>
          <a:xfrm>
            <a:off x="251520" y="1052736"/>
            <a:ext cx="8892480" cy="5688632"/>
          </a:xfrm>
          <a:solidFill>
            <a:schemeClr val="bg1"/>
          </a:solidFill>
        </p:spPr>
        <p:txBody>
          <a:bodyPr>
            <a:normAutofit fontScale="92500" lnSpcReduction="10000"/>
          </a:bodyPr>
          <a:lstStyle/>
          <a:p>
            <a:pPr indent="0" algn="ctr">
              <a:buNone/>
            </a:pPr>
            <a:r>
              <a:rPr lang="fr-FR" sz="2400" b="1" dirty="0" smtClean="0">
                <a:solidFill>
                  <a:schemeClr val="bg2">
                    <a:lumMod val="10000"/>
                  </a:schemeClr>
                </a:solidFill>
              </a:rPr>
              <a:t>Les années </a:t>
            </a:r>
            <a:r>
              <a:rPr lang="fr-FR" sz="2400" b="1" dirty="0">
                <a:solidFill>
                  <a:schemeClr val="bg2">
                    <a:lumMod val="10000"/>
                  </a:schemeClr>
                </a:solidFill>
              </a:rPr>
              <a:t>budgétaires distinctes des années civiles ont été adoptées au cours des périodes ci-après </a:t>
            </a:r>
            <a:r>
              <a:rPr lang="fr-FR" sz="2400" b="1" dirty="0" smtClean="0">
                <a:solidFill>
                  <a:schemeClr val="bg2">
                    <a:lumMod val="10000"/>
                  </a:schemeClr>
                </a:solidFill>
              </a:rPr>
              <a:t>:</a:t>
            </a:r>
            <a:endParaRPr lang="fr-FR" sz="2400" b="1" dirty="0">
              <a:solidFill>
                <a:schemeClr val="bg2">
                  <a:lumMod val="10000"/>
                </a:schemeClr>
              </a:solidFill>
            </a:endParaRPr>
          </a:p>
          <a:p>
            <a:pPr algn="ctr"/>
            <a:r>
              <a:rPr lang="fr-FR" sz="2400" b="1" dirty="0">
                <a:solidFill>
                  <a:srgbClr val="FF0000"/>
                </a:solidFill>
              </a:rPr>
              <a:t>Entre 1913 et 1917 : 1er Mai – 30 Avril ;</a:t>
            </a:r>
          </a:p>
          <a:p>
            <a:pPr algn="ctr"/>
            <a:r>
              <a:rPr lang="fr-FR" sz="2400" b="1" dirty="0">
                <a:solidFill>
                  <a:srgbClr val="FF0000"/>
                </a:solidFill>
              </a:rPr>
              <a:t>Entre 1931 et 1932 : 1er Avril – 31 Mars ;</a:t>
            </a:r>
          </a:p>
          <a:p>
            <a:pPr algn="ctr"/>
            <a:r>
              <a:rPr lang="fr-FR" sz="2400" b="1" dirty="0">
                <a:solidFill>
                  <a:srgbClr val="FF0000"/>
                </a:solidFill>
              </a:rPr>
              <a:t>Entre 1996 et 2000 : 1er Juillet – 30 Juin</a:t>
            </a:r>
            <a:r>
              <a:rPr lang="fr-FR" sz="2400" b="1" dirty="0" smtClean="0">
                <a:solidFill>
                  <a:srgbClr val="FF0000"/>
                </a:solidFill>
              </a:rPr>
              <a:t>.</a:t>
            </a:r>
          </a:p>
          <a:p>
            <a:r>
              <a:rPr lang="fr-FR" b="1" dirty="0" smtClean="0">
                <a:solidFill>
                  <a:srgbClr val="008E40"/>
                </a:solidFill>
              </a:rPr>
              <a:t>Budgets partiels : </a:t>
            </a:r>
          </a:p>
          <a:p>
            <a:pPr indent="442913" algn="justLow">
              <a:lnSpc>
                <a:spcPct val="80000"/>
              </a:lnSpc>
              <a:buFont typeface="Wingdings" pitchFamily="2" charset="2"/>
              <a:buChar char="q"/>
            </a:pPr>
            <a:r>
              <a:rPr lang="fr-FR" altLang="fr-FR" b="1" dirty="0">
                <a:solidFill>
                  <a:schemeClr val="bg2">
                    <a:lumMod val="10000"/>
                  </a:schemeClr>
                </a:solidFill>
              </a:rPr>
              <a:t>un budget de 8 mois pour la période allant du 1er Mai au 31 Décembre 1917 ;</a:t>
            </a:r>
          </a:p>
          <a:p>
            <a:pPr indent="442913" algn="justLow">
              <a:lnSpc>
                <a:spcPct val="80000"/>
              </a:lnSpc>
              <a:buFont typeface="Wingdings" pitchFamily="2" charset="2"/>
              <a:buChar char="q"/>
            </a:pPr>
            <a:r>
              <a:rPr lang="fr-FR" altLang="fr-FR" b="1" dirty="0">
                <a:solidFill>
                  <a:schemeClr val="bg2">
                    <a:lumMod val="10000"/>
                  </a:schemeClr>
                </a:solidFill>
              </a:rPr>
              <a:t>un budget de 3 mois pour la période allant du 1er Janvier au 31 Mars 1931 ;</a:t>
            </a:r>
          </a:p>
          <a:p>
            <a:pPr indent="442913" algn="justLow">
              <a:lnSpc>
                <a:spcPct val="80000"/>
              </a:lnSpc>
              <a:buFont typeface="Wingdings" pitchFamily="2" charset="2"/>
              <a:buChar char="q"/>
            </a:pPr>
            <a:r>
              <a:rPr lang="fr-FR" altLang="fr-FR" b="1" dirty="0">
                <a:solidFill>
                  <a:schemeClr val="bg2">
                    <a:lumMod val="10000"/>
                  </a:schemeClr>
                </a:solidFill>
              </a:rPr>
              <a:t>un budget de 9 mois pour la période allant du 1er Avril au 31 Décembre 1932;</a:t>
            </a:r>
          </a:p>
          <a:p>
            <a:pPr indent="442913" algn="justLow">
              <a:lnSpc>
                <a:spcPct val="80000"/>
              </a:lnSpc>
              <a:buFont typeface="Wingdings" pitchFamily="2" charset="2"/>
              <a:buChar char="q"/>
            </a:pPr>
            <a:r>
              <a:rPr lang="fr-FR" altLang="fr-FR" b="1" dirty="0">
                <a:solidFill>
                  <a:schemeClr val="bg2">
                    <a:lumMod val="10000"/>
                  </a:schemeClr>
                </a:solidFill>
              </a:rPr>
              <a:t>un budget de 6 mois pour la période allant du 1er Janvier au 30 Juin 1996 ;</a:t>
            </a:r>
          </a:p>
          <a:p>
            <a:pPr indent="442913" algn="justLow">
              <a:lnSpc>
                <a:spcPct val="80000"/>
              </a:lnSpc>
              <a:buFont typeface="Wingdings" pitchFamily="2" charset="2"/>
              <a:buChar char="q"/>
            </a:pPr>
            <a:r>
              <a:rPr lang="fr-FR" altLang="fr-FR" b="1" dirty="0">
                <a:solidFill>
                  <a:schemeClr val="bg2">
                    <a:lumMod val="10000"/>
                  </a:schemeClr>
                </a:solidFill>
              </a:rPr>
              <a:t>un budget de 6 mois pour la période allant du 1er Juillet au 31 Décembre 2000</a:t>
            </a:r>
            <a:endParaRPr lang="fr-FR" b="1" dirty="0">
              <a:solidFill>
                <a:schemeClr val="bg2">
                  <a:lumMod val="10000"/>
                </a:schemeClr>
              </a:solidFill>
            </a:endParaRPr>
          </a:p>
        </p:txBody>
      </p:sp>
      <p:sp>
        <p:nvSpPr>
          <p:cNvPr id="4" name="Espace réservé du pied de page 3"/>
          <p:cNvSpPr>
            <a:spLocks noGrp="1"/>
          </p:cNvSpPr>
          <p:nvPr>
            <p:ph type="ftr" sz="quarter" idx="12"/>
          </p:nvPr>
        </p:nvSpPr>
        <p:spPr/>
        <p:txBody>
          <a:bodyPr/>
          <a:lstStyle/>
          <a:p>
            <a:r>
              <a:rPr lang="fr-FR" smtClean="0"/>
              <a:t>www.tifawt.com - 2019- </a:t>
            </a:r>
            <a:endParaRPr lang="fr-FR"/>
          </a:p>
        </p:txBody>
      </p:sp>
    </p:spTree>
    <p:extLst>
      <p:ext uri="{BB962C8B-B14F-4D97-AF65-F5344CB8AC3E}">
        <p14:creationId xmlns="" xmlns:p14="http://schemas.microsoft.com/office/powerpoint/2010/main" val="2694122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5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fade">
                                      <p:cBhvr>
                                        <p:cTn id="47" dur="500"/>
                                        <p:tgtEl>
                                          <p:spTgt spid="3">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fade">
                                      <p:cBhvr>
                                        <p:cTn id="52" dur="500"/>
                                        <p:tgtEl>
                                          <p:spTgt spid="3">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fade">
                                      <p:cBhvr>
                                        <p:cTn id="57" dur="500"/>
                                        <p:tgtEl>
                                          <p:spTgt spid="3">
                                            <p:txEl>
                                              <p:pRg st="8" end="8"/>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9" end="9"/>
                                            </p:txEl>
                                          </p:spTgt>
                                        </p:tgtEl>
                                        <p:attrNameLst>
                                          <p:attrName>style.visibility</p:attrName>
                                        </p:attrNameLst>
                                      </p:cBhvr>
                                      <p:to>
                                        <p:strVal val="visible"/>
                                      </p:to>
                                    </p:set>
                                    <p:animEffect transition="in" filter="fade">
                                      <p:cBhvr>
                                        <p:cTn id="6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764704"/>
            <a:ext cx="7560840" cy="685800"/>
          </a:xfrm>
        </p:spPr>
        <p:txBody>
          <a:bodyPr>
            <a:noAutofit/>
          </a:bodyPr>
          <a:lstStyle/>
          <a:p>
            <a:pPr algn="ctr"/>
            <a:r>
              <a:rPr lang="fr-FR" sz="3200" b="1" dirty="0">
                <a:solidFill>
                  <a:srgbClr val="FF0000"/>
                </a:solidFill>
                <a:effectLst/>
              </a:rPr>
              <a:t>LA RÉALISATION DES OPÉRATIONS BUDGÉTAIRES </a:t>
            </a:r>
            <a:endParaRPr lang="fr-FR" sz="3200" dirty="0">
              <a:effectLst/>
            </a:endParaRPr>
          </a:p>
        </p:txBody>
      </p:sp>
      <p:sp>
        <p:nvSpPr>
          <p:cNvPr id="3" name="Espace réservé du contenu 2"/>
          <p:cNvSpPr>
            <a:spLocks noGrp="1"/>
          </p:cNvSpPr>
          <p:nvPr>
            <p:ph idx="1"/>
          </p:nvPr>
        </p:nvSpPr>
        <p:spPr>
          <a:xfrm>
            <a:off x="899592" y="1988840"/>
            <a:ext cx="7344816" cy="4248472"/>
          </a:xfrm>
        </p:spPr>
        <p:txBody>
          <a:bodyPr>
            <a:normAutofit/>
          </a:bodyPr>
          <a:lstStyle/>
          <a:p>
            <a:pPr indent="442913" algn="justLow">
              <a:buNone/>
            </a:pPr>
            <a:r>
              <a:rPr lang="fr-FR" altLang="fr-FR" b="1" u="sng" dirty="0" smtClean="0">
                <a:solidFill>
                  <a:schemeClr val="bg2">
                    <a:lumMod val="10000"/>
                  </a:schemeClr>
                </a:solidFill>
              </a:rPr>
              <a:t>Cadre juridique</a:t>
            </a:r>
          </a:p>
          <a:p>
            <a:pPr indent="442913" algn="justLow">
              <a:buNone/>
            </a:pPr>
            <a:endParaRPr lang="fr-FR" altLang="fr-FR" b="1" u="sng" dirty="0"/>
          </a:p>
          <a:p>
            <a:pPr indent="442913" algn="ctr">
              <a:buNone/>
            </a:pPr>
            <a:r>
              <a:rPr lang="fr-FR" altLang="fr-FR" b="1" dirty="0">
                <a:solidFill>
                  <a:srgbClr val="006600"/>
                </a:solidFill>
              </a:rPr>
              <a:t>L’exécution du budget s’effectue conformément aux règles de la comptabilité publique définies actuellement dans le Décret Royal n° 330-66 du 10 Moharrem 1387 (21 Avril 1967</a:t>
            </a:r>
            <a:r>
              <a:rPr lang="fr-FR" altLang="fr-FR" b="1" dirty="0" smtClean="0">
                <a:solidFill>
                  <a:srgbClr val="006600"/>
                </a:solidFill>
              </a:rPr>
              <a:t>),</a:t>
            </a:r>
          </a:p>
          <a:p>
            <a:pPr indent="442913" algn="ctr">
              <a:buNone/>
            </a:pPr>
            <a:endParaRPr lang="fr-FR" altLang="fr-FR" sz="2400" b="1" dirty="0" smtClean="0">
              <a:solidFill>
                <a:srgbClr val="006600"/>
              </a:solidFill>
            </a:endParaRPr>
          </a:p>
          <a:p>
            <a:pPr indent="442913" algn="ctr">
              <a:buNone/>
            </a:pPr>
            <a:r>
              <a:rPr lang="fr-FR" sz="2400" b="1" dirty="0" smtClean="0">
                <a:solidFill>
                  <a:srgbClr val="7030A0"/>
                </a:solidFill>
              </a:rPr>
              <a:t>130 ARTICLES  ET  6 CHAPITRES </a:t>
            </a:r>
            <a:endParaRPr lang="fr-FR" sz="2400" b="1" dirty="0">
              <a:solidFill>
                <a:srgbClr val="7030A0"/>
              </a:solidFill>
            </a:endParaRPr>
          </a:p>
        </p:txBody>
      </p:sp>
      <p:sp>
        <p:nvSpPr>
          <p:cNvPr id="4" name="Espace réservé du pied de page 3"/>
          <p:cNvSpPr>
            <a:spLocks noGrp="1"/>
          </p:cNvSpPr>
          <p:nvPr>
            <p:ph type="ftr" sz="quarter" idx="12"/>
          </p:nvPr>
        </p:nvSpPr>
        <p:spPr/>
        <p:txBody>
          <a:bodyPr/>
          <a:lstStyle/>
          <a:p>
            <a:r>
              <a:rPr lang="fr-FR" smtClean="0"/>
              <a:t>www.tifawt.com - 2019- </a:t>
            </a:r>
            <a:endParaRPr lang="fr-FR" dirty="0"/>
          </a:p>
        </p:txBody>
      </p:sp>
    </p:spTree>
    <p:extLst>
      <p:ext uri="{BB962C8B-B14F-4D97-AF65-F5344CB8AC3E}">
        <p14:creationId xmlns="" xmlns:p14="http://schemas.microsoft.com/office/powerpoint/2010/main" val="3458880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88640"/>
            <a:ext cx="8136904" cy="1045840"/>
          </a:xfrm>
          <a:solidFill>
            <a:schemeClr val="bg1"/>
          </a:solidFill>
        </p:spPr>
        <p:txBody>
          <a:bodyPr>
            <a:noAutofit/>
          </a:bodyPr>
          <a:lstStyle/>
          <a:p>
            <a:r>
              <a:rPr lang="fr-FR" sz="2800" b="1" dirty="0" smtClean="0">
                <a:solidFill>
                  <a:srgbClr val="FF0000"/>
                </a:solidFill>
                <a:effectLst/>
              </a:rPr>
              <a:t>C’EST QUOI LA COMPTABILITÉ PUBLIQUE ????</a:t>
            </a:r>
            <a:endParaRPr lang="fr-FR" sz="2800" b="1" dirty="0">
              <a:solidFill>
                <a:srgbClr val="FF0000"/>
              </a:solidFill>
              <a:effectLst/>
            </a:endParaRPr>
          </a:p>
        </p:txBody>
      </p:sp>
      <p:sp>
        <p:nvSpPr>
          <p:cNvPr id="3" name="Espace réservé du contenu 2"/>
          <p:cNvSpPr>
            <a:spLocks noGrp="1"/>
          </p:cNvSpPr>
          <p:nvPr>
            <p:ph idx="1"/>
          </p:nvPr>
        </p:nvSpPr>
        <p:spPr>
          <a:xfrm>
            <a:off x="323528" y="1988840"/>
            <a:ext cx="8280920" cy="4680520"/>
          </a:xfrm>
          <a:solidFill>
            <a:schemeClr val="bg1"/>
          </a:solidFill>
        </p:spPr>
        <p:txBody>
          <a:bodyPr>
            <a:noAutofit/>
          </a:bodyPr>
          <a:lstStyle/>
          <a:p>
            <a:pPr indent="0" algn="ctr">
              <a:buNone/>
            </a:pPr>
            <a:r>
              <a:rPr lang="fr-FR" altLang="fr-FR" sz="2400" b="1" dirty="0"/>
              <a:t>Aux termes de l’article premier, paragraphe premier </a:t>
            </a:r>
            <a:r>
              <a:rPr lang="fr-FR" altLang="fr-FR" sz="2400" b="1" dirty="0" smtClean="0"/>
              <a:t>du DR de 1967 </a:t>
            </a:r>
          </a:p>
          <a:p>
            <a:pPr indent="0" algn="ctr">
              <a:buNone/>
            </a:pPr>
            <a:endParaRPr lang="fr-FR" altLang="fr-FR" sz="2400" b="1" dirty="0" smtClean="0"/>
          </a:p>
          <a:p>
            <a:pPr indent="0" algn="ctr">
              <a:buNone/>
            </a:pPr>
            <a:r>
              <a:rPr lang="fr-FR" altLang="fr-FR" sz="2400" b="1" dirty="0" smtClean="0">
                <a:solidFill>
                  <a:srgbClr val="006600"/>
                </a:solidFill>
              </a:rPr>
              <a:t>« </a:t>
            </a:r>
            <a:r>
              <a:rPr lang="fr-FR" altLang="fr-FR" sz="2400" b="1" dirty="0">
                <a:solidFill>
                  <a:srgbClr val="006600"/>
                </a:solidFill>
              </a:rPr>
              <a:t>la comptabilité publique s’entend de l’ensemble des règles qui régissent (….) les opérations financières et comptables de l’Etat, des Collectivités locales, de leurs établissements et de leurs groupements et qui déterminent les obligations et les responsabilités incombant aux agents qui en sont chargés </a:t>
            </a:r>
            <a:r>
              <a:rPr lang="fr-FR" altLang="fr-FR" sz="2400" b="1" dirty="0" smtClean="0">
                <a:solidFill>
                  <a:srgbClr val="006600"/>
                </a:solidFill>
              </a:rPr>
              <a:t>».</a:t>
            </a:r>
          </a:p>
          <a:p>
            <a:pPr indent="0" algn="ctr">
              <a:buNone/>
            </a:pPr>
            <a:endParaRPr lang="fr-FR" sz="2400" b="1" dirty="0" smtClean="0">
              <a:solidFill>
                <a:srgbClr val="002060"/>
              </a:solidFill>
            </a:endParaRPr>
          </a:p>
          <a:p>
            <a:pPr indent="0" algn="ctr">
              <a:buNone/>
            </a:pPr>
            <a:r>
              <a:rPr lang="fr-FR" sz="2400" b="1" dirty="0" smtClean="0">
                <a:solidFill>
                  <a:srgbClr val="002060"/>
                </a:solidFill>
              </a:rPr>
              <a:t>Les personnes </a:t>
            </a:r>
            <a:r>
              <a:rPr lang="fr-FR" sz="2400" b="1" dirty="0">
                <a:solidFill>
                  <a:srgbClr val="002060"/>
                </a:solidFill>
              </a:rPr>
              <a:t>morales sont appelés dans le </a:t>
            </a:r>
            <a:r>
              <a:rPr lang="fr-FR" sz="2400" b="1" dirty="0" smtClean="0">
                <a:solidFill>
                  <a:srgbClr val="002060"/>
                </a:solidFill>
              </a:rPr>
              <a:t>Décret Royal</a:t>
            </a:r>
          </a:p>
          <a:p>
            <a:pPr indent="0" algn="ctr">
              <a:buNone/>
            </a:pPr>
            <a:r>
              <a:rPr lang="fr-FR" sz="2400" b="1" dirty="0" smtClean="0">
                <a:solidFill>
                  <a:srgbClr val="FF0000"/>
                </a:solidFill>
              </a:rPr>
              <a:t>« </a:t>
            </a:r>
            <a:r>
              <a:rPr lang="fr-FR" sz="2400" b="1" dirty="0">
                <a:solidFill>
                  <a:srgbClr val="FF0000"/>
                </a:solidFill>
              </a:rPr>
              <a:t>organismes publics ».</a:t>
            </a:r>
          </a:p>
          <a:p>
            <a:pPr indent="0" algn="ctr">
              <a:buNone/>
            </a:pPr>
            <a:endParaRPr lang="fr-FR" sz="2400" b="1" dirty="0">
              <a:solidFill>
                <a:srgbClr val="006600"/>
              </a:solidFill>
            </a:endParaRPr>
          </a:p>
        </p:txBody>
      </p:sp>
      <p:sp>
        <p:nvSpPr>
          <p:cNvPr id="4" name="Espace réservé du pied de page 3"/>
          <p:cNvSpPr>
            <a:spLocks noGrp="1"/>
          </p:cNvSpPr>
          <p:nvPr>
            <p:ph type="ftr" sz="quarter" idx="12"/>
          </p:nvPr>
        </p:nvSpPr>
        <p:spPr/>
        <p:txBody>
          <a:bodyPr/>
          <a:lstStyle/>
          <a:p>
            <a:r>
              <a:rPr lang="fr-FR" smtClean="0"/>
              <a:t>www.tifawt.com - 2019- </a:t>
            </a:r>
            <a:endParaRPr lang="fr-FR" dirty="0"/>
          </a:p>
        </p:txBody>
      </p:sp>
    </p:spTree>
    <p:extLst>
      <p:ext uri="{BB962C8B-B14F-4D97-AF65-F5344CB8AC3E}">
        <p14:creationId xmlns="" xmlns:p14="http://schemas.microsoft.com/office/powerpoint/2010/main" val="741844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116632"/>
            <a:ext cx="8640960" cy="6408712"/>
          </a:xfrm>
          <a:solidFill>
            <a:schemeClr val="bg2">
              <a:lumMod val="60000"/>
              <a:lumOff val="40000"/>
            </a:schemeClr>
          </a:solidFill>
          <a:effectLst>
            <a:outerShdw blurRad="50800" dist="38100" dir="16200000" rotWithShape="0">
              <a:prstClr val="black">
                <a:alpha val="40000"/>
              </a:prstClr>
            </a:outerShdw>
          </a:effectLst>
          <a:scene3d>
            <a:camera prst="orthographicFront"/>
            <a:lightRig rig="threePt" dir="t"/>
          </a:scene3d>
          <a:sp3d>
            <a:bevelT w="165100" prst="coolSlant"/>
          </a:sp3d>
        </p:spPr>
        <p:txBody>
          <a:bodyPr anchor="ctr">
            <a:noAutofit/>
          </a:bodyPr>
          <a:lstStyle/>
          <a:p>
            <a:pPr indent="0" algn="ctr">
              <a:buNone/>
            </a:pPr>
            <a:r>
              <a:rPr lang="fr-FR" altLang="fr-FR" sz="3600" b="1" dirty="0" smtClean="0">
                <a:solidFill>
                  <a:srgbClr val="006600"/>
                </a:solidFill>
              </a:rPr>
              <a:t>Les principes </a:t>
            </a:r>
            <a:r>
              <a:rPr lang="fr-FR" altLang="fr-FR" sz="3600" b="1" dirty="0">
                <a:solidFill>
                  <a:srgbClr val="006600"/>
                </a:solidFill>
              </a:rPr>
              <a:t>fondamentaux </a:t>
            </a:r>
            <a:r>
              <a:rPr lang="fr-FR" altLang="fr-FR" sz="3600" b="1" dirty="0" smtClean="0">
                <a:solidFill>
                  <a:srgbClr val="006600"/>
                </a:solidFill>
              </a:rPr>
              <a:t>de la comptabilité publique  </a:t>
            </a:r>
            <a:r>
              <a:rPr lang="fr-FR" altLang="fr-FR" sz="3600" b="1" dirty="0" smtClean="0"/>
              <a:t>:</a:t>
            </a:r>
          </a:p>
          <a:p>
            <a:pPr indent="0" algn="ctr">
              <a:buNone/>
            </a:pPr>
            <a:endParaRPr lang="fr-FR" altLang="fr-FR" sz="3600" b="1" dirty="0"/>
          </a:p>
          <a:p>
            <a:pPr indent="442913" algn="justLow"/>
            <a:r>
              <a:rPr lang="fr-FR" altLang="fr-FR" sz="3600" b="1" dirty="0">
                <a:solidFill>
                  <a:schemeClr val="bg2">
                    <a:lumMod val="10000"/>
                  </a:schemeClr>
                </a:solidFill>
              </a:rPr>
              <a:t>la mise des opérations financières sous la responsabilité de deux ordres d’agents : </a:t>
            </a:r>
            <a:r>
              <a:rPr lang="fr-FR" altLang="fr-FR" sz="3600" b="1" dirty="0">
                <a:solidFill>
                  <a:srgbClr val="FF0000"/>
                </a:solidFill>
              </a:rPr>
              <a:t>les ordonnateurs et les comptables </a:t>
            </a:r>
            <a:r>
              <a:rPr lang="fr-FR" altLang="fr-FR" sz="3600" b="1" dirty="0" smtClean="0"/>
              <a:t>;</a:t>
            </a:r>
          </a:p>
          <a:p>
            <a:pPr indent="0" algn="justLow">
              <a:buNone/>
            </a:pPr>
            <a:endParaRPr lang="fr-FR" altLang="fr-FR" sz="3600" b="1" dirty="0"/>
          </a:p>
          <a:p>
            <a:pPr indent="442913" algn="justLow"/>
            <a:r>
              <a:rPr lang="fr-FR" altLang="fr-FR" sz="3600" b="1" dirty="0">
                <a:solidFill>
                  <a:srgbClr val="FF0000"/>
                </a:solidFill>
              </a:rPr>
              <a:t>la séparation des ordonnateurs et des comptables </a:t>
            </a:r>
            <a:r>
              <a:rPr lang="fr-FR" altLang="fr-FR" sz="3600" b="1" dirty="0">
                <a:solidFill>
                  <a:schemeClr val="bg2">
                    <a:lumMod val="10000"/>
                  </a:schemeClr>
                </a:solidFill>
              </a:rPr>
              <a:t>dont les fonctions sont </a:t>
            </a:r>
            <a:r>
              <a:rPr lang="fr-FR" altLang="fr-FR" sz="3600" b="1" dirty="0">
                <a:solidFill>
                  <a:srgbClr val="FF0000"/>
                </a:solidFill>
              </a:rPr>
              <a:t>incompatibles</a:t>
            </a:r>
            <a:r>
              <a:rPr lang="fr-FR" altLang="fr-FR" sz="3600" dirty="0" smtClean="0">
                <a:solidFill>
                  <a:srgbClr val="FF0000"/>
                </a:solidFill>
              </a:rPr>
              <a:t>.</a:t>
            </a:r>
            <a:endParaRPr lang="fr-FR" altLang="fr-FR" sz="3600" dirty="0">
              <a:solidFill>
                <a:srgbClr val="FF0000"/>
              </a:solidFill>
            </a:endParaRPr>
          </a:p>
        </p:txBody>
      </p:sp>
      <p:sp>
        <p:nvSpPr>
          <p:cNvPr id="2" name="Espace réservé du pied de page 1"/>
          <p:cNvSpPr>
            <a:spLocks noGrp="1"/>
          </p:cNvSpPr>
          <p:nvPr>
            <p:ph type="ftr" sz="quarter" idx="12"/>
          </p:nvPr>
        </p:nvSpPr>
        <p:spPr/>
        <p:txBody>
          <a:bodyPr/>
          <a:lstStyle/>
          <a:p>
            <a:r>
              <a:rPr lang="fr-FR" smtClean="0"/>
              <a:t>www.tifawt.com - 2019- </a:t>
            </a:r>
            <a:endParaRPr lang="fr-FR" dirty="0"/>
          </a:p>
        </p:txBody>
      </p:sp>
    </p:spTree>
    <p:extLst>
      <p:ext uri="{BB962C8B-B14F-4D97-AF65-F5344CB8AC3E}">
        <p14:creationId xmlns="" xmlns:p14="http://schemas.microsoft.com/office/powerpoint/2010/main" val="55540358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 xmlns:p14="http://schemas.microsoft.com/office/powerpoint/2010/main" val="2548477265"/>
              </p:ext>
            </p:extLst>
          </p:nvPr>
        </p:nvGraphicFramePr>
        <p:xfrm>
          <a:off x="179512" y="332656"/>
          <a:ext cx="8784976" cy="6192688"/>
        </p:xfrm>
        <a:graphic>
          <a:graphicData uri="http://schemas.openxmlformats.org/drawingml/2006/table">
            <a:tbl>
              <a:tblPr firstRow="1" bandRow="1">
                <a:tableStyleId>{5C22544A-7EE6-4342-B048-85BDC9FD1C3A}</a:tableStyleId>
              </a:tblPr>
              <a:tblGrid>
                <a:gridCol w="1440160"/>
                <a:gridCol w="1584176"/>
                <a:gridCol w="5760640"/>
              </a:tblGrid>
              <a:tr h="6192688">
                <a:tc>
                  <a:txBody>
                    <a:bodyPr/>
                    <a:lstStyle/>
                    <a:p>
                      <a:pPr algn="ctr"/>
                      <a:r>
                        <a:rPr lang="fr-FR" altLang="fr-FR" sz="2200" dirty="0" smtClean="0">
                          <a:solidFill>
                            <a:schemeClr val="tx1"/>
                          </a:solidFill>
                        </a:rPr>
                        <a:t>Ordonnateur public de recettes et de dépenses</a:t>
                      </a:r>
                      <a:r>
                        <a:rPr lang="fr-FR" altLang="fr-FR" sz="2200" dirty="0" smtClean="0">
                          <a:solidFill>
                            <a:srgbClr val="7030A0"/>
                          </a:solidFill>
                        </a:rPr>
                        <a:t>,</a:t>
                      </a:r>
                      <a:endParaRPr lang="fr-FR" sz="2200"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altLang="fr-FR" sz="2000" dirty="0" smtClean="0">
                          <a:solidFill>
                            <a:srgbClr val="002060"/>
                          </a:solidFill>
                        </a:rPr>
                        <a:t>est toute personne ayant qualité au nom d’un organisme public pour engager, constater, liquider ou ordonner soit le recouvrement d’une recette, soit le paiement d’une dette.</a:t>
                      </a:r>
                      <a:endParaRPr lang="fr-FR" sz="2000" dirty="0">
                        <a:solidFill>
                          <a:srgbClr val="00206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Tx/>
                        <a:buChar char="-"/>
                      </a:pPr>
                      <a:r>
                        <a:rPr lang="fr-FR" altLang="fr-FR" sz="1800" dirty="0" smtClean="0">
                          <a:solidFill>
                            <a:srgbClr val="C00000"/>
                          </a:solidFill>
                        </a:rPr>
                        <a:t>LES</a:t>
                      </a:r>
                      <a:r>
                        <a:rPr lang="fr-FR" altLang="fr-FR" sz="1800" baseline="0" dirty="0" smtClean="0">
                          <a:solidFill>
                            <a:srgbClr val="C00000"/>
                          </a:solidFill>
                        </a:rPr>
                        <a:t> </a:t>
                      </a:r>
                      <a:r>
                        <a:rPr lang="fr-FR" altLang="fr-FR" sz="1800" dirty="0" smtClean="0">
                          <a:solidFill>
                            <a:srgbClr val="C00000"/>
                          </a:solidFill>
                        </a:rPr>
                        <a:t>ORDONNATEURS </a:t>
                      </a:r>
                    </a:p>
                    <a:p>
                      <a:pPr marL="0" indent="0">
                        <a:buFontTx/>
                        <a:buNone/>
                      </a:pPr>
                      <a:endParaRPr lang="fr-FR" altLang="fr-FR" sz="1800" dirty="0" smtClean="0">
                        <a:solidFill>
                          <a:srgbClr val="C00000"/>
                        </a:solidFill>
                      </a:endParaRPr>
                    </a:p>
                    <a:p>
                      <a:pPr marL="285750" indent="-285750" algn="just">
                        <a:buFontTx/>
                        <a:buChar char="-"/>
                      </a:pPr>
                      <a:r>
                        <a:rPr lang="fr-FR" altLang="fr-FR" sz="1800" dirty="0" smtClean="0">
                          <a:solidFill>
                            <a:srgbClr val="C00000"/>
                          </a:solidFill>
                        </a:rPr>
                        <a:t>LES ORDONNATEURS DÉLÉGUÉS : </a:t>
                      </a:r>
                      <a:r>
                        <a:rPr lang="fr-FR" altLang="fr-FR" sz="1800" dirty="0" smtClean="0">
                          <a:solidFill>
                            <a:srgbClr val="002060"/>
                          </a:solidFill>
                        </a:rPr>
                        <a:t>simple</a:t>
                      </a:r>
                      <a:r>
                        <a:rPr lang="fr-FR" altLang="fr-FR" sz="1800" dirty="0" smtClean="0">
                          <a:solidFill>
                            <a:srgbClr val="7030A0"/>
                          </a:solidFill>
                        </a:rPr>
                        <a:t> </a:t>
                      </a:r>
                      <a:r>
                        <a:rPr lang="fr-FR" altLang="fr-FR" sz="1800" dirty="0" smtClean="0">
                          <a:solidFill>
                            <a:srgbClr val="0070C0"/>
                          </a:solidFill>
                          <a:effectLst>
                            <a:outerShdw blurRad="38100" dist="38100" dir="2700000" algn="tl">
                              <a:srgbClr val="000000">
                                <a:alpha val="43137"/>
                              </a:srgbClr>
                            </a:outerShdw>
                          </a:effectLst>
                        </a:rPr>
                        <a:t>délégation</a:t>
                      </a:r>
                      <a:r>
                        <a:rPr lang="fr-FR" altLang="fr-FR" sz="1800" dirty="0" smtClean="0">
                          <a:solidFill>
                            <a:srgbClr val="7030A0"/>
                          </a:solidFill>
                        </a:rPr>
                        <a:t> </a:t>
                      </a:r>
                      <a:r>
                        <a:rPr lang="fr-FR" altLang="fr-FR" sz="1800" dirty="0" smtClean="0">
                          <a:solidFill>
                            <a:srgbClr val="0070C0"/>
                          </a:solidFill>
                          <a:effectLst>
                            <a:outerShdw blurRad="38100" dist="38100" dir="2700000" algn="tl">
                              <a:srgbClr val="000000">
                                <a:alpha val="43137"/>
                              </a:srgbClr>
                            </a:outerShdw>
                          </a:effectLst>
                        </a:rPr>
                        <a:t>de</a:t>
                      </a:r>
                      <a:r>
                        <a:rPr lang="fr-FR" altLang="fr-FR" sz="1800" dirty="0" smtClean="0">
                          <a:solidFill>
                            <a:srgbClr val="7030A0"/>
                          </a:solidFill>
                        </a:rPr>
                        <a:t> </a:t>
                      </a:r>
                      <a:r>
                        <a:rPr lang="fr-FR" altLang="fr-FR" sz="1800" dirty="0" smtClean="0">
                          <a:solidFill>
                            <a:srgbClr val="0070C0"/>
                          </a:solidFill>
                          <a:effectLst>
                            <a:outerShdw blurRad="38100" dist="38100" dir="2700000" algn="tl">
                              <a:srgbClr val="000000">
                                <a:alpha val="43137"/>
                              </a:srgbClr>
                            </a:outerShdw>
                          </a:effectLst>
                        </a:rPr>
                        <a:t>signature</a:t>
                      </a:r>
                      <a:r>
                        <a:rPr lang="fr-FR" altLang="fr-FR" sz="1800" dirty="0" smtClean="0">
                          <a:solidFill>
                            <a:srgbClr val="7030A0"/>
                          </a:solidFill>
                        </a:rPr>
                        <a:t>, </a:t>
                      </a:r>
                      <a:r>
                        <a:rPr lang="fr-FR" altLang="fr-FR" sz="1800" dirty="0" smtClean="0">
                          <a:solidFill>
                            <a:srgbClr val="002060"/>
                          </a:solidFill>
                        </a:rPr>
                        <a:t>remplacent les ordonnateurs</a:t>
                      </a:r>
                      <a:r>
                        <a:rPr lang="fr-FR" altLang="fr-FR" sz="1800" baseline="0" dirty="0" smtClean="0">
                          <a:solidFill>
                            <a:srgbClr val="002060"/>
                          </a:solidFill>
                        </a:rPr>
                        <a:t> en cas d’absence ou d’empêchement </a:t>
                      </a:r>
                    </a:p>
                    <a:p>
                      <a:pPr marL="0" indent="0">
                        <a:buFontTx/>
                        <a:buNone/>
                      </a:pPr>
                      <a:endParaRPr lang="fr-FR" altLang="fr-FR" sz="1800" baseline="0" dirty="0" smtClean="0">
                        <a:solidFill>
                          <a:srgbClr val="7030A0"/>
                        </a:solidFill>
                      </a:endParaRPr>
                    </a:p>
                    <a:p>
                      <a:pPr marL="285750" indent="-285750" algn="just">
                        <a:buFontTx/>
                        <a:buChar char="-"/>
                      </a:pPr>
                      <a:r>
                        <a:rPr lang="fr-FR" altLang="fr-FR" sz="1800" baseline="0" dirty="0" smtClean="0">
                          <a:solidFill>
                            <a:srgbClr val="C00000"/>
                          </a:solidFill>
                        </a:rPr>
                        <a:t>LE SOUS-ORDONNATEUR : </a:t>
                      </a:r>
                      <a:r>
                        <a:rPr lang="fr-FR" altLang="fr-FR" sz="1800" baseline="0" dirty="0" smtClean="0">
                          <a:solidFill>
                            <a:srgbClr val="002060"/>
                          </a:solidFill>
                        </a:rPr>
                        <a:t>est une autorité déconcentrée chargée de réaliser certaines opérations financières sur le plan local dans le cadre géographique et institutionnel de ses pouvoirs </a:t>
                      </a:r>
                    </a:p>
                    <a:p>
                      <a:pPr marL="0" indent="0" algn="ctr">
                        <a:buFontTx/>
                        <a:buNone/>
                      </a:pPr>
                      <a:r>
                        <a:rPr lang="fr-FR" sz="1800" b="1" i="0" u="none" strike="noStrike" kern="1200" baseline="0" dirty="0" smtClean="0">
                          <a:solidFill>
                            <a:srgbClr val="FF0000"/>
                          </a:solidFill>
                          <a:latin typeface="+mn-lt"/>
                          <a:ea typeface="+mn-ea"/>
                          <a:cs typeface="+mn-cs"/>
                        </a:rPr>
                        <a:t>« Est sous ordonnateur celui qui gère les autorisations budgétaires délégués par un ordonnateur »</a:t>
                      </a:r>
                      <a:endParaRPr lang="fr-FR" altLang="fr-FR" sz="1800" b="1" baseline="0" dirty="0" smtClean="0">
                        <a:solidFill>
                          <a:srgbClr val="FF0000"/>
                        </a:solidFill>
                      </a:endParaRPr>
                    </a:p>
                    <a:p>
                      <a:pPr marL="285750" indent="-285750">
                        <a:buFontTx/>
                        <a:buChar char="-"/>
                      </a:pPr>
                      <a:endParaRPr lang="fr-FR" altLang="fr-FR" sz="1800" baseline="0" dirty="0" smtClean="0">
                        <a:solidFill>
                          <a:srgbClr val="7030A0"/>
                        </a:solidFill>
                      </a:endParaRPr>
                    </a:p>
                    <a:p>
                      <a:pPr marL="0" indent="0" algn="ctr">
                        <a:buFontTx/>
                        <a:buNone/>
                      </a:pPr>
                      <a:r>
                        <a:rPr lang="fr-FR" altLang="fr-FR" sz="1800" baseline="0" dirty="0" smtClean="0">
                          <a:solidFill>
                            <a:srgbClr val="002060"/>
                          </a:solidFill>
                        </a:rPr>
                        <a:t>Art 67 DR 1967 Nomination des sous-ordonnateur par les ordonnateurs à l’échelon central  </a:t>
                      </a:r>
                    </a:p>
                    <a:p>
                      <a:pPr marL="0" indent="0" algn="ctr">
                        <a:buFontTx/>
                        <a:buNone/>
                      </a:pPr>
                      <a:endParaRPr lang="fr-FR" altLang="fr-FR" sz="1800" baseline="0" dirty="0" smtClean="0">
                        <a:solidFill>
                          <a:srgbClr val="002060"/>
                        </a:solidFill>
                      </a:endParaRPr>
                    </a:p>
                    <a:p>
                      <a:pPr marL="0" indent="0" algn="l">
                        <a:buFontTx/>
                        <a:buNone/>
                      </a:pPr>
                      <a:r>
                        <a:rPr lang="fr-FR" altLang="fr-FR" sz="1800" baseline="0" dirty="0" smtClean="0">
                          <a:solidFill>
                            <a:srgbClr val="C00000"/>
                          </a:solidFill>
                        </a:rPr>
                        <a:t>-   LES  ORDONNATEURS  DES COLLECTIVITÉS TERRITORIALES </a:t>
                      </a:r>
                      <a:endParaRPr lang="fr-FR" altLang="fr-FR" sz="1800" dirty="0" smtClean="0">
                        <a:solidFill>
                          <a:srgbClr val="C00000"/>
                        </a:solidFill>
                      </a:endParaRPr>
                    </a:p>
                    <a:p>
                      <a:pPr marL="0" indent="442913"/>
                      <a:endParaRPr lang="fr-FR" altLang="fr-FR" sz="1800" dirty="0" smtClean="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 name="Espace réservé du pied de page 2"/>
          <p:cNvSpPr>
            <a:spLocks noGrp="1"/>
          </p:cNvSpPr>
          <p:nvPr>
            <p:ph type="ftr" sz="quarter" idx="12"/>
          </p:nvPr>
        </p:nvSpPr>
        <p:spPr/>
        <p:txBody>
          <a:bodyPr/>
          <a:lstStyle/>
          <a:p>
            <a:r>
              <a:rPr lang="fr-FR" smtClean="0"/>
              <a:t>www.tifawt.com - 2019- </a:t>
            </a:r>
            <a:endParaRPr lang="fr-FR" dirty="0"/>
          </a:p>
        </p:txBody>
      </p:sp>
    </p:spTree>
    <p:extLst>
      <p:ext uri="{BB962C8B-B14F-4D97-AF65-F5344CB8AC3E}">
        <p14:creationId xmlns="" xmlns:p14="http://schemas.microsoft.com/office/powerpoint/2010/main" val="268637059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63688" y="1196752"/>
            <a:ext cx="6400800" cy="685800"/>
          </a:xfrm>
        </p:spPr>
        <p:txBody>
          <a:bodyPr/>
          <a:lstStyle/>
          <a:p>
            <a:r>
              <a:rPr lang="fr-FR" b="1" dirty="0" smtClean="0">
                <a:solidFill>
                  <a:srgbClr val="FF0000"/>
                </a:solidFill>
              </a:rPr>
              <a:t>Important !!!! </a:t>
            </a:r>
            <a:endParaRPr lang="fr-FR" b="1" dirty="0">
              <a:solidFill>
                <a:srgbClr val="FF0000"/>
              </a:solidFill>
            </a:endParaRPr>
          </a:p>
        </p:txBody>
      </p:sp>
      <p:sp>
        <p:nvSpPr>
          <p:cNvPr id="3" name="Espace réservé du contenu 2"/>
          <p:cNvSpPr>
            <a:spLocks noGrp="1"/>
          </p:cNvSpPr>
          <p:nvPr>
            <p:ph idx="1"/>
          </p:nvPr>
        </p:nvSpPr>
        <p:spPr>
          <a:xfrm>
            <a:off x="1115616" y="3068960"/>
            <a:ext cx="7467600" cy="3674740"/>
          </a:xfrm>
        </p:spPr>
        <p:txBody>
          <a:bodyPr>
            <a:normAutofit/>
          </a:bodyPr>
          <a:lstStyle/>
          <a:p>
            <a:pPr indent="0" algn="ctr">
              <a:buNone/>
            </a:pPr>
            <a:r>
              <a:rPr lang="fr-FR" dirty="0" smtClean="0">
                <a:solidFill>
                  <a:schemeClr val="bg2">
                    <a:lumMod val="10000"/>
                  </a:schemeClr>
                </a:solidFill>
                <a:latin typeface="Arial Black" panose="020B0A04020102020204" pitchFamily="34" charset="0"/>
              </a:rPr>
              <a:t>Accréditation </a:t>
            </a:r>
          </a:p>
          <a:p>
            <a:pPr indent="0" algn="ctr">
              <a:buNone/>
            </a:pPr>
            <a:r>
              <a:rPr lang="fr-FR" sz="2400" b="1" dirty="0" smtClean="0">
                <a:solidFill>
                  <a:srgbClr val="FF0000"/>
                </a:solidFill>
              </a:rPr>
              <a:t>les ordonnateurs et les sous-ordonnateurs sont tenus de s’accréditer auprès des comptables, dès leur entrée en fonction, </a:t>
            </a:r>
            <a:r>
              <a:rPr lang="fr-FR" sz="2400" b="1" dirty="0" smtClean="0"/>
              <a:t>pour faire part de leur nomination</a:t>
            </a:r>
            <a:r>
              <a:rPr lang="fr-FR" sz="2400" b="1" dirty="0" smtClean="0">
                <a:solidFill>
                  <a:srgbClr val="FF0000"/>
                </a:solidFill>
              </a:rPr>
              <a:t> et pour fournir </a:t>
            </a:r>
            <a:r>
              <a:rPr lang="fr-FR" sz="2400" b="1" dirty="0" smtClean="0"/>
              <a:t>un spécimen de signature </a:t>
            </a:r>
            <a:endParaRPr lang="fr-FR" sz="2400" b="1" dirty="0"/>
          </a:p>
        </p:txBody>
      </p:sp>
      <p:sp>
        <p:nvSpPr>
          <p:cNvPr id="4" name="Espace réservé du pied de page 3"/>
          <p:cNvSpPr>
            <a:spLocks noGrp="1"/>
          </p:cNvSpPr>
          <p:nvPr>
            <p:ph type="ftr" sz="quarter" idx="12"/>
          </p:nvPr>
        </p:nvSpPr>
        <p:spPr/>
        <p:txBody>
          <a:bodyPr/>
          <a:lstStyle/>
          <a:p>
            <a:r>
              <a:rPr lang="fr-FR" smtClean="0"/>
              <a:t>www.tifawt.com - 2019- </a:t>
            </a:r>
            <a:endParaRPr lang="fr-FR" dirty="0"/>
          </a:p>
        </p:txBody>
      </p:sp>
    </p:spTree>
    <p:extLst>
      <p:ext uri="{BB962C8B-B14F-4D97-AF65-F5344CB8AC3E}">
        <p14:creationId xmlns="" xmlns:p14="http://schemas.microsoft.com/office/powerpoint/2010/main" val="1745561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4" name="Espace réservé du contenu 3"/>
          <p:cNvGraphicFramePr>
            <a:graphicFrameLocks noGrp="1"/>
          </p:cNvGraphicFramePr>
          <p:nvPr>
            <p:ph idx="1"/>
            <p:extLst>
              <p:ext uri="{D42A27DB-BD31-4B8C-83A1-F6EECF244321}">
                <p14:modId xmlns="" xmlns:p14="http://schemas.microsoft.com/office/powerpoint/2010/main" val="3577909437"/>
              </p:ext>
            </p:extLst>
          </p:nvPr>
        </p:nvGraphicFramePr>
        <p:xfrm>
          <a:off x="113672" y="30985"/>
          <a:ext cx="9001000" cy="6675120"/>
        </p:xfrm>
        <a:graphic>
          <a:graphicData uri="http://schemas.openxmlformats.org/drawingml/2006/table">
            <a:tbl>
              <a:tblPr firstRow="1" bandRow="1">
                <a:tableStyleId>{5C22544A-7EE6-4342-B048-85BDC9FD1C3A}</a:tableStyleId>
              </a:tblPr>
              <a:tblGrid>
                <a:gridCol w="1476672"/>
                <a:gridCol w="2195736"/>
                <a:gridCol w="5328592"/>
              </a:tblGrid>
              <a:tr h="6120681">
                <a:tc>
                  <a:txBody>
                    <a:bodyPr/>
                    <a:lstStyle/>
                    <a:p>
                      <a:pPr algn="ctr"/>
                      <a:r>
                        <a:rPr lang="fr-FR" sz="1600" dirty="0" smtClean="0">
                          <a:solidFill>
                            <a:srgbClr val="FF0000"/>
                          </a:solidFill>
                          <a:effectLst>
                            <a:outerShdw blurRad="38100" dist="38100" dir="2700000" algn="tl">
                              <a:srgbClr val="000000">
                                <a:alpha val="43137"/>
                              </a:srgbClr>
                            </a:outerShdw>
                          </a:effectLst>
                        </a:rPr>
                        <a:t>COMPTABLE  PUBLIC</a:t>
                      </a:r>
                      <a:endParaRPr lang="fr-FR" sz="1600" dirty="0">
                        <a:solidFill>
                          <a:srgbClr val="FF0000"/>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altLang="fr-FR" dirty="0" smtClean="0">
                          <a:solidFill>
                            <a:srgbClr val="002060"/>
                          </a:solidFill>
                          <a:effectLst/>
                        </a:rPr>
                        <a:t>est tout fonctionnaire ou agent ayant qualité pour exécuter au nom d’un organisme public des opérations de recettes, de dépenses ou de maniement de titres, soit au moyen de fonds et valeurs dont il a la garde, soit par virement interne d’écritures, soit, encore, par l’entremise d’autres comptables publics ou de comptes externes de disponibilités dont il ordonne ou surveille les mouvements ».</a:t>
                      </a:r>
                    </a:p>
                    <a:p>
                      <a:endParaRPr lang="fr-FR" dirty="0">
                        <a:solidFill>
                          <a:srgbClr val="002060"/>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solidFill>
                            <a:srgbClr val="FF0000"/>
                          </a:solidFill>
                        </a:rPr>
                        <a:t>A-</a:t>
                      </a:r>
                      <a:r>
                        <a:rPr lang="fr-FR" baseline="0" dirty="0" smtClean="0">
                          <a:solidFill>
                            <a:srgbClr val="FF0000"/>
                          </a:solidFill>
                        </a:rPr>
                        <a:t> Les comptables directs du Trésor :</a:t>
                      </a:r>
                    </a:p>
                    <a:p>
                      <a:endParaRPr lang="fr-FR" baseline="0" dirty="0" smtClean="0">
                        <a:solidFill>
                          <a:srgbClr val="002060"/>
                        </a:solidFill>
                      </a:endParaRPr>
                    </a:p>
                    <a:p>
                      <a:pPr marL="285750" indent="-285750">
                        <a:buFontTx/>
                        <a:buChar char="-"/>
                      </a:pPr>
                      <a:r>
                        <a:rPr lang="fr-FR" baseline="0" dirty="0" smtClean="0">
                          <a:solidFill>
                            <a:srgbClr val="002060"/>
                          </a:solidFill>
                        </a:rPr>
                        <a:t>Le Trésorier Général du Royaume TGR art.66 DRCP 1967 </a:t>
                      </a:r>
                    </a:p>
                    <a:p>
                      <a:pPr marL="285750" indent="-285750">
                        <a:buFontTx/>
                        <a:buChar char="-"/>
                      </a:pPr>
                      <a:r>
                        <a:rPr lang="fr-FR" baseline="0" dirty="0" smtClean="0">
                          <a:solidFill>
                            <a:srgbClr val="002060"/>
                          </a:solidFill>
                        </a:rPr>
                        <a:t>Les receveurs des Finances</a:t>
                      </a:r>
                    </a:p>
                    <a:p>
                      <a:pPr marL="285750" indent="-285750" algn="just">
                        <a:buFontTx/>
                        <a:buChar char="-"/>
                      </a:pPr>
                      <a:r>
                        <a:rPr lang="fr-FR" baseline="0" dirty="0" smtClean="0">
                          <a:solidFill>
                            <a:srgbClr val="002060"/>
                          </a:solidFill>
                        </a:rPr>
                        <a:t>Les percepteurs </a:t>
                      </a:r>
                    </a:p>
                    <a:p>
                      <a:pPr marL="285750" indent="-285750" algn="just">
                        <a:buFontTx/>
                        <a:buChar char="-"/>
                      </a:pPr>
                      <a:r>
                        <a:rPr lang="fr-FR" baseline="0" dirty="0" smtClean="0">
                          <a:solidFill>
                            <a:srgbClr val="002060"/>
                          </a:solidFill>
                        </a:rPr>
                        <a:t>Agents comptables des chancelleries diplomatiques et consulaires</a:t>
                      </a:r>
                    </a:p>
                    <a:p>
                      <a:pPr marL="0" indent="0" algn="just">
                        <a:buFontTx/>
                        <a:buNone/>
                      </a:pPr>
                      <a:endParaRPr lang="fr-FR" dirty="0" smtClean="0">
                        <a:solidFill>
                          <a:srgbClr val="002060"/>
                        </a:solidFill>
                      </a:endParaRPr>
                    </a:p>
                    <a:p>
                      <a:r>
                        <a:rPr lang="fr-FR" dirty="0" smtClean="0">
                          <a:solidFill>
                            <a:srgbClr val="FF0000"/>
                          </a:solidFill>
                        </a:rPr>
                        <a:t>B- Les autres comptables spéciaux : </a:t>
                      </a:r>
                    </a:p>
                    <a:p>
                      <a:endParaRPr lang="fr-FR" dirty="0" smtClean="0">
                        <a:solidFill>
                          <a:srgbClr val="FF0000"/>
                        </a:solidFill>
                      </a:endParaRPr>
                    </a:p>
                    <a:p>
                      <a:pPr algn="r"/>
                      <a:r>
                        <a:rPr lang="fr-FR" dirty="0" smtClean="0">
                          <a:solidFill>
                            <a:srgbClr val="002060"/>
                          </a:solidFill>
                        </a:rPr>
                        <a:t>Les</a:t>
                      </a:r>
                      <a:r>
                        <a:rPr lang="fr-FR" baseline="0" dirty="0" smtClean="0">
                          <a:solidFill>
                            <a:srgbClr val="002060"/>
                          </a:solidFill>
                        </a:rPr>
                        <a:t> receveurs des douanes et impôts indirects; </a:t>
                      </a:r>
                    </a:p>
                    <a:p>
                      <a:pPr algn="r"/>
                      <a:r>
                        <a:rPr lang="fr-FR" baseline="0" dirty="0" smtClean="0">
                          <a:solidFill>
                            <a:srgbClr val="002060"/>
                          </a:solidFill>
                        </a:rPr>
                        <a:t>Les receveurs comptables de l’enregistrement et du timbre </a:t>
                      </a:r>
                    </a:p>
                    <a:p>
                      <a:pPr algn="r"/>
                      <a:r>
                        <a:rPr lang="fr-FR" baseline="0" dirty="0" smtClean="0">
                          <a:solidFill>
                            <a:srgbClr val="002060"/>
                          </a:solidFill>
                        </a:rPr>
                        <a:t>Les conservateurs de la propriété financière </a:t>
                      </a:r>
                    </a:p>
                    <a:p>
                      <a:pPr algn="r"/>
                      <a:r>
                        <a:rPr lang="fr-FR" baseline="0" dirty="0" smtClean="0">
                          <a:solidFill>
                            <a:srgbClr val="002060"/>
                          </a:solidFill>
                        </a:rPr>
                        <a:t>Les receveurs des postes et télécommunications </a:t>
                      </a:r>
                    </a:p>
                    <a:p>
                      <a:pPr algn="r"/>
                      <a:r>
                        <a:rPr lang="fr-FR" baseline="0" dirty="0" smtClean="0">
                          <a:solidFill>
                            <a:srgbClr val="002060"/>
                          </a:solidFill>
                        </a:rPr>
                        <a:t>Les secrétaires greffiers de tribunaux </a:t>
                      </a:r>
                      <a:endParaRPr lang="fr-FR" dirty="0" smtClean="0">
                        <a:solidFill>
                          <a:srgbClr val="002060"/>
                        </a:solidFill>
                      </a:endParaRPr>
                    </a:p>
                    <a:p>
                      <a:endParaRPr lang="fr-FR" dirty="0" smtClean="0">
                        <a:solidFill>
                          <a:srgbClr val="002060"/>
                        </a:solidFill>
                      </a:endParaRPr>
                    </a:p>
                    <a:p>
                      <a:r>
                        <a:rPr lang="fr-FR" dirty="0" smtClean="0">
                          <a:solidFill>
                            <a:srgbClr val="FF0000"/>
                          </a:solidFill>
                        </a:rPr>
                        <a:t>C- Les comptables patents</a:t>
                      </a:r>
                      <a:r>
                        <a:rPr lang="fr-FR" baseline="0" dirty="0" smtClean="0">
                          <a:solidFill>
                            <a:srgbClr val="FF0000"/>
                          </a:solidFill>
                        </a:rPr>
                        <a:t> et comptables de fait</a:t>
                      </a:r>
                    </a:p>
                    <a:p>
                      <a:endParaRPr lang="fr-FR" baseline="0" dirty="0" smtClean="0">
                        <a:solidFill>
                          <a:srgbClr val="FF0000"/>
                        </a:solidFill>
                      </a:endParaRPr>
                    </a:p>
                    <a:p>
                      <a:r>
                        <a:rPr lang="fr-FR" baseline="0" dirty="0" smtClean="0">
                          <a:solidFill>
                            <a:srgbClr val="FF0000"/>
                          </a:solidFill>
                        </a:rPr>
                        <a:t>D- Les régisseurs  (de dépenses et de recettes )</a:t>
                      </a:r>
                      <a:endParaRPr lang="fr-FR" dirty="0" smtClean="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 name="Espace réservé du pied de page 2"/>
          <p:cNvSpPr>
            <a:spLocks noGrp="1"/>
          </p:cNvSpPr>
          <p:nvPr>
            <p:ph type="ftr" sz="quarter" idx="12"/>
          </p:nvPr>
        </p:nvSpPr>
        <p:spPr/>
        <p:txBody>
          <a:bodyPr/>
          <a:lstStyle/>
          <a:p>
            <a:r>
              <a:rPr lang="fr-FR" smtClean="0"/>
              <a:t>www.tifawt.com - 2019- </a:t>
            </a:r>
            <a:endParaRPr lang="fr-FR"/>
          </a:p>
        </p:txBody>
      </p:sp>
    </p:spTree>
    <p:extLst>
      <p:ext uri="{BB962C8B-B14F-4D97-AF65-F5344CB8AC3E}">
        <p14:creationId xmlns="" xmlns:p14="http://schemas.microsoft.com/office/powerpoint/2010/main" val="23858416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5656" y="404664"/>
            <a:ext cx="6400800" cy="685800"/>
          </a:xfrm>
        </p:spPr>
        <p:txBody>
          <a:bodyPr/>
          <a:lstStyle/>
          <a:p>
            <a:pPr algn="ctr"/>
            <a:r>
              <a:rPr lang="fr-FR" sz="4400" b="1" dirty="0" smtClean="0">
                <a:solidFill>
                  <a:schemeClr val="bg2">
                    <a:lumMod val="10000"/>
                  </a:schemeClr>
                </a:solidFill>
              </a:rPr>
              <a:t>A NE PAS MANQUER !!</a:t>
            </a:r>
            <a:endParaRPr lang="fr-FR" sz="4400" b="1" dirty="0">
              <a:solidFill>
                <a:schemeClr val="bg2">
                  <a:lumMod val="10000"/>
                </a:schemeClr>
              </a:solidFill>
            </a:endParaRPr>
          </a:p>
        </p:txBody>
      </p:sp>
      <p:sp>
        <p:nvSpPr>
          <p:cNvPr id="3" name="Espace réservé du contenu 2"/>
          <p:cNvSpPr>
            <a:spLocks noGrp="1"/>
          </p:cNvSpPr>
          <p:nvPr>
            <p:ph idx="1"/>
          </p:nvPr>
        </p:nvSpPr>
        <p:spPr>
          <a:xfrm>
            <a:off x="611560" y="1556792"/>
            <a:ext cx="8280920" cy="4752528"/>
          </a:xfrm>
        </p:spPr>
        <p:txBody>
          <a:bodyPr>
            <a:normAutofit fontScale="92500" lnSpcReduction="10000"/>
          </a:bodyPr>
          <a:lstStyle/>
          <a:p>
            <a:pPr indent="0" algn="ctr">
              <a:buNone/>
            </a:pPr>
            <a:r>
              <a:rPr lang="fr-FR" b="1" dirty="0" smtClean="0">
                <a:solidFill>
                  <a:srgbClr val="FF0000"/>
                </a:solidFill>
              </a:rPr>
              <a:t>TRESORIER  GENERAL  DU  ROYAUME </a:t>
            </a:r>
          </a:p>
          <a:p>
            <a:pPr marL="285750" indent="-285750" algn="just">
              <a:buFontTx/>
              <a:buChar char="-"/>
            </a:pPr>
            <a:r>
              <a:rPr lang="fr-FR" b="1" dirty="0" smtClean="0"/>
              <a:t>Au sommet de la hiérarchie du Trésor </a:t>
            </a:r>
          </a:p>
          <a:p>
            <a:pPr marL="285750" indent="-285750" algn="just">
              <a:buFontTx/>
              <a:buChar char="-"/>
            </a:pPr>
            <a:r>
              <a:rPr lang="fr-FR" b="1" dirty="0" smtClean="0"/>
              <a:t>Art.66 de la DRCP 1967 : c’est le comptable supérieur du Royaume</a:t>
            </a:r>
          </a:p>
          <a:p>
            <a:pPr marL="285750" indent="-285750" algn="just">
              <a:buFontTx/>
              <a:buChar char="-"/>
            </a:pPr>
            <a:r>
              <a:rPr lang="fr-FR" b="1" dirty="0" smtClean="0"/>
              <a:t>Centralise toutes les opérations résultant de l’exécution  des lois de finances et présente son  </a:t>
            </a:r>
            <a:r>
              <a:rPr lang="fr-FR" b="1" dirty="0" smtClean="0">
                <a:solidFill>
                  <a:srgbClr val="FF0000"/>
                </a:solidFill>
                <a:effectLst>
                  <a:outerShdw blurRad="38100" dist="38100" dir="2700000" algn="tl">
                    <a:srgbClr val="000000">
                      <a:alpha val="43137"/>
                    </a:srgbClr>
                  </a:outerShdw>
                </a:effectLst>
              </a:rPr>
              <a:t>COMPTE DE GESTION  </a:t>
            </a:r>
            <a:r>
              <a:rPr lang="fr-FR" b="1" dirty="0" smtClean="0"/>
              <a:t>au juge des comptes </a:t>
            </a:r>
          </a:p>
          <a:p>
            <a:pPr marL="285750" indent="-285750" algn="just">
              <a:buFontTx/>
              <a:buChar char="-"/>
            </a:pPr>
            <a:r>
              <a:rPr lang="fr-FR" b="1" dirty="0" smtClean="0">
                <a:solidFill>
                  <a:srgbClr val="FF0000"/>
                </a:solidFill>
                <a:effectLst>
                  <a:outerShdw blurRad="38100" dist="38100" dir="2700000" algn="tl">
                    <a:srgbClr val="000000">
                      <a:alpha val="43137"/>
                    </a:srgbClr>
                  </a:outerShdw>
                </a:effectLst>
              </a:rPr>
              <a:t>COMPTE DE GESTION </a:t>
            </a:r>
            <a:r>
              <a:rPr lang="fr-FR" b="1" dirty="0" smtClean="0"/>
              <a:t>: additionne toutes les écritures du TG et celles des receveurs des finances, le résultat ainsi obtenu permet de faire fonctionner </a:t>
            </a:r>
            <a:r>
              <a:rPr lang="fr-FR" b="1" dirty="0" smtClean="0">
                <a:solidFill>
                  <a:srgbClr val="FF0000"/>
                </a:solidFill>
                <a:effectLst>
                  <a:outerShdw blurRad="38100" dist="38100" dir="2700000" algn="tl">
                    <a:srgbClr val="000000">
                      <a:alpha val="43137"/>
                    </a:srgbClr>
                  </a:outerShdw>
                </a:effectLst>
              </a:rPr>
              <a:t>LE COMPTE GÉNÉRAL DU ROYAUME </a:t>
            </a:r>
          </a:p>
          <a:p>
            <a:pPr marL="285750" indent="-285750" algn="just">
              <a:buFontTx/>
              <a:buChar char="-"/>
            </a:pPr>
            <a:endParaRPr lang="fr-FR" b="1" dirty="0" smtClean="0"/>
          </a:p>
          <a:p>
            <a:endParaRPr lang="fr-FR" dirty="0"/>
          </a:p>
        </p:txBody>
      </p:sp>
      <p:sp>
        <p:nvSpPr>
          <p:cNvPr id="4" name="Espace réservé du pied de page 3"/>
          <p:cNvSpPr>
            <a:spLocks noGrp="1"/>
          </p:cNvSpPr>
          <p:nvPr>
            <p:ph type="ftr" sz="quarter" idx="12"/>
          </p:nvPr>
        </p:nvSpPr>
        <p:spPr/>
        <p:txBody>
          <a:bodyPr/>
          <a:lstStyle/>
          <a:p>
            <a:r>
              <a:rPr lang="fr-FR" smtClean="0"/>
              <a:t>www.tifawt.com - 2019- </a:t>
            </a:r>
            <a:endParaRPr lang="fr-FR" dirty="0"/>
          </a:p>
        </p:txBody>
      </p:sp>
    </p:spTree>
    <p:extLst>
      <p:ext uri="{BB962C8B-B14F-4D97-AF65-F5344CB8AC3E}">
        <p14:creationId xmlns="" xmlns:p14="http://schemas.microsoft.com/office/powerpoint/2010/main" val="3165068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7584" y="404664"/>
            <a:ext cx="7239000" cy="1143000"/>
          </a:xfrm>
        </p:spPr>
        <p:txBody>
          <a:bodyPr/>
          <a:lstStyle/>
          <a:p>
            <a:r>
              <a:rPr lang="fr-FR" b="1" dirty="0" smtClean="0">
                <a:solidFill>
                  <a:srgbClr val="7030A0"/>
                </a:solidFill>
              </a:rPr>
              <a:t>Les régisseurs ? </a:t>
            </a:r>
            <a:endParaRPr lang="fr-FR" b="1" dirty="0">
              <a:solidFill>
                <a:srgbClr val="7030A0"/>
              </a:solidFill>
            </a:endParaRPr>
          </a:p>
        </p:txBody>
      </p:sp>
      <p:sp>
        <p:nvSpPr>
          <p:cNvPr id="3" name="Espace réservé du contenu 2"/>
          <p:cNvSpPr>
            <a:spLocks noGrp="1"/>
          </p:cNvSpPr>
          <p:nvPr>
            <p:ph idx="1"/>
          </p:nvPr>
        </p:nvSpPr>
        <p:spPr>
          <a:xfrm>
            <a:off x="539552" y="2204864"/>
            <a:ext cx="8280920" cy="3048001"/>
          </a:xfrm>
        </p:spPr>
        <p:txBody>
          <a:bodyPr>
            <a:noAutofit/>
          </a:bodyPr>
          <a:lstStyle/>
          <a:p>
            <a:pPr indent="0" algn="ctr">
              <a:buNone/>
            </a:pPr>
            <a:r>
              <a:rPr lang="fr-FR" sz="3200" b="1" dirty="0" smtClean="0"/>
              <a:t>Sont chargés de l’exécution de certaines dépenses et recettes des organismes publics qui ne peuvent être soumises aux formalités </a:t>
            </a:r>
            <a:r>
              <a:rPr lang="fr-FR" sz="3200" b="1" dirty="0" smtClean="0">
                <a:solidFill>
                  <a:srgbClr val="FF0000"/>
                </a:solidFill>
                <a:latin typeface="Ebrima" panose="02000000000000000000" pitchFamily="2" charset="0"/>
                <a:ea typeface="Ebrima" panose="02000000000000000000" pitchFamily="2" charset="0"/>
                <a:cs typeface="Ebrima" panose="02000000000000000000" pitchFamily="2" charset="0"/>
              </a:rPr>
              <a:t>D’ENGAGEMENT, DE LIQUIDATION ET D’ORDONNANCEMENT ET DE PAIEMENT </a:t>
            </a:r>
            <a:r>
              <a:rPr lang="fr-FR" sz="3200" b="1" dirty="0" smtClean="0"/>
              <a:t>(dépense de faible importance) ou pour faciliter l’encaissement de certains produits (régies de recettes)</a:t>
            </a:r>
            <a:endParaRPr lang="fr-FR" sz="3200" b="1" dirty="0"/>
          </a:p>
        </p:txBody>
      </p:sp>
      <p:sp>
        <p:nvSpPr>
          <p:cNvPr id="4" name="Espace réservé du pied de page 3"/>
          <p:cNvSpPr>
            <a:spLocks noGrp="1"/>
          </p:cNvSpPr>
          <p:nvPr>
            <p:ph type="ftr" sz="quarter" idx="12"/>
          </p:nvPr>
        </p:nvSpPr>
        <p:spPr/>
        <p:txBody>
          <a:bodyPr/>
          <a:lstStyle/>
          <a:p>
            <a:r>
              <a:rPr lang="fr-FR" smtClean="0"/>
              <a:t>www.tifawt.com - 2019- </a:t>
            </a:r>
            <a:endParaRPr lang="fr-FR" dirty="0"/>
          </a:p>
        </p:txBody>
      </p:sp>
    </p:spTree>
    <p:extLst>
      <p:ext uri="{BB962C8B-B14F-4D97-AF65-F5344CB8AC3E}">
        <p14:creationId xmlns="" xmlns:p14="http://schemas.microsoft.com/office/powerpoint/2010/main" val="1281708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357158" y="357167"/>
          <a:ext cx="8429684" cy="6072229"/>
        </p:xfrm>
        <a:graphic>
          <a:graphicData uri="http://schemas.openxmlformats.org/drawingml/2006/table">
            <a:tbl>
              <a:tblPr firstRow="1" bandRow="1">
                <a:tableStyleId>{5C22544A-7EE6-4342-B048-85BDC9FD1C3A}</a:tableStyleId>
              </a:tblPr>
              <a:tblGrid>
                <a:gridCol w="1785950"/>
                <a:gridCol w="3059598"/>
                <a:gridCol w="3584136"/>
              </a:tblGrid>
              <a:tr h="389437">
                <a:tc rowSpan="3">
                  <a:txBody>
                    <a:bodyPr/>
                    <a:lstStyle/>
                    <a:p>
                      <a:pPr algn="ctr"/>
                      <a:r>
                        <a:rPr lang="fr-FR" sz="2400" b="1" dirty="0" smtClean="0">
                          <a:solidFill>
                            <a:schemeClr val="tx1"/>
                          </a:solidFill>
                        </a:rPr>
                        <a:t>Définition de </a:t>
                      </a:r>
                    </a:p>
                    <a:p>
                      <a:pPr algn="ctr"/>
                      <a:r>
                        <a:rPr lang="fr-FR" sz="3600" b="1" dirty="0" smtClean="0">
                          <a:solidFill>
                            <a:schemeClr val="tx1"/>
                          </a:solidFill>
                        </a:rPr>
                        <a:t>la loi </a:t>
                      </a:r>
                    </a:p>
                    <a:p>
                      <a:pPr algn="ctr"/>
                      <a:r>
                        <a:rPr lang="fr-FR" sz="3600" b="1" dirty="0" smtClean="0">
                          <a:solidFill>
                            <a:schemeClr val="tx1"/>
                          </a:solidFill>
                        </a:rPr>
                        <a:t>de finances </a:t>
                      </a:r>
                      <a:endParaRPr lang="fr-FR" sz="3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fr-FR" dirty="0" smtClean="0">
                          <a:solidFill>
                            <a:srgbClr val="FF0000"/>
                          </a:solidFill>
                        </a:rPr>
                        <a:t>LOF</a:t>
                      </a:r>
                      <a:r>
                        <a:rPr lang="fr-FR" baseline="0" dirty="0" smtClean="0">
                          <a:solidFill>
                            <a:srgbClr val="FF0000"/>
                          </a:solidFill>
                        </a:rPr>
                        <a:t> 1998</a:t>
                      </a:r>
                      <a:endParaRPr lang="fr-FR"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fr-FR" dirty="0" smtClean="0">
                          <a:solidFill>
                            <a:srgbClr val="FF0000"/>
                          </a:solidFill>
                        </a:rPr>
                        <a:t>LOF 2015</a:t>
                      </a:r>
                      <a:endParaRPr lang="fr-FR"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2824697">
                <a:tc vMerge="1">
                  <a:txBody>
                    <a:bodyPr/>
                    <a:lstStyle/>
                    <a:p>
                      <a:pPr algn="ctr"/>
                      <a:endParaRPr lang="fr-FR" sz="3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just"/>
                      <a:r>
                        <a:rPr lang="fr-FR" b="1" baseline="0" dirty="0" smtClean="0"/>
                        <a:t>la loi de finances </a:t>
                      </a:r>
                      <a:r>
                        <a:rPr lang="fr-FR" b="1" baseline="0" dirty="0" smtClean="0">
                          <a:solidFill>
                            <a:srgbClr val="FF0000"/>
                          </a:solidFill>
                        </a:rPr>
                        <a:t>prévoit</a:t>
                      </a:r>
                      <a:r>
                        <a:rPr lang="fr-FR" b="1" baseline="0" dirty="0" smtClean="0"/>
                        <a:t>, </a:t>
                      </a:r>
                      <a:r>
                        <a:rPr lang="fr-FR" b="1" baseline="0" dirty="0" smtClean="0">
                          <a:solidFill>
                            <a:srgbClr val="FF0000"/>
                          </a:solidFill>
                        </a:rPr>
                        <a:t>évalue</a:t>
                      </a:r>
                      <a:r>
                        <a:rPr lang="fr-FR" b="1" baseline="0" dirty="0" smtClean="0"/>
                        <a:t>, </a:t>
                      </a:r>
                      <a:r>
                        <a:rPr lang="fr-FR" b="1" baseline="0" dirty="0" smtClean="0">
                          <a:solidFill>
                            <a:srgbClr val="FF0000"/>
                          </a:solidFill>
                        </a:rPr>
                        <a:t>énonce</a:t>
                      </a:r>
                      <a:r>
                        <a:rPr lang="fr-FR" b="1" baseline="0" dirty="0" smtClean="0"/>
                        <a:t> et </a:t>
                      </a:r>
                      <a:r>
                        <a:rPr lang="fr-FR" b="1" baseline="0" dirty="0" smtClean="0">
                          <a:solidFill>
                            <a:srgbClr val="FF0000"/>
                          </a:solidFill>
                        </a:rPr>
                        <a:t>autorise</a:t>
                      </a:r>
                      <a:r>
                        <a:rPr lang="fr-FR" b="1" baseline="0" dirty="0" smtClean="0"/>
                        <a:t>, pour chaque </a:t>
                      </a:r>
                      <a:r>
                        <a:rPr lang="fr-FR" b="1" baseline="0" dirty="0" smtClean="0">
                          <a:solidFill>
                            <a:srgbClr val="FF0000"/>
                          </a:solidFill>
                        </a:rPr>
                        <a:t>année budgétaire</a:t>
                      </a:r>
                      <a:r>
                        <a:rPr lang="fr-FR" b="1" baseline="0" dirty="0" smtClean="0"/>
                        <a:t>, l’ensemble des </a:t>
                      </a:r>
                      <a:r>
                        <a:rPr lang="fr-FR" b="1" baseline="0" dirty="0" smtClean="0">
                          <a:solidFill>
                            <a:srgbClr val="FF0000"/>
                          </a:solidFill>
                        </a:rPr>
                        <a:t>ressources</a:t>
                      </a:r>
                      <a:r>
                        <a:rPr lang="fr-FR" b="1" baseline="0" dirty="0" smtClean="0"/>
                        <a:t> et des </a:t>
                      </a:r>
                      <a:r>
                        <a:rPr lang="fr-FR" b="1" baseline="0" dirty="0" smtClean="0">
                          <a:solidFill>
                            <a:srgbClr val="FF0000"/>
                          </a:solidFill>
                        </a:rPr>
                        <a:t>charges</a:t>
                      </a:r>
                      <a:r>
                        <a:rPr lang="fr-FR" b="1" baseline="0" dirty="0" smtClean="0"/>
                        <a:t> de l’</a:t>
                      </a:r>
                      <a:r>
                        <a:rPr lang="fr-FR" b="1" baseline="0" dirty="0" smtClean="0">
                          <a:solidFill>
                            <a:srgbClr val="FF0000"/>
                          </a:solidFill>
                        </a:rPr>
                        <a:t>Etat</a:t>
                      </a:r>
                      <a:r>
                        <a:rPr lang="fr-FR" b="1" baseline="0" dirty="0" smtClean="0"/>
                        <a:t>; dans les limites d’un </a:t>
                      </a:r>
                      <a:r>
                        <a:rPr lang="fr-FR" b="1" baseline="0" dirty="0" smtClean="0">
                          <a:solidFill>
                            <a:srgbClr val="FF0000"/>
                          </a:solidFill>
                        </a:rPr>
                        <a:t>équilibre économique</a:t>
                      </a:r>
                      <a:r>
                        <a:rPr lang="fr-FR" b="1" baseline="0" dirty="0" smtClean="0"/>
                        <a:t> et </a:t>
                      </a:r>
                      <a:r>
                        <a:rPr lang="fr-FR" b="1" baseline="0" dirty="0" smtClean="0">
                          <a:solidFill>
                            <a:srgbClr val="FF0000"/>
                          </a:solidFill>
                        </a:rPr>
                        <a:t>financier</a:t>
                      </a:r>
                      <a:r>
                        <a:rPr lang="fr-FR" b="1" baseline="0" dirty="0" smtClean="0"/>
                        <a:t> qu’elle définit</a:t>
                      </a:r>
                      <a:endParaRPr lang="fr-F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r>
                        <a:rPr lang="fr-FR" b="1" dirty="0" smtClean="0"/>
                        <a:t>-La loi de finances Détermine</a:t>
                      </a:r>
                      <a:r>
                        <a:rPr lang="fr-FR" b="1" baseline="0" dirty="0" smtClean="0"/>
                        <a:t> </a:t>
                      </a:r>
                      <a:r>
                        <a:rPr lang="fr-FR" b="1" baseline="0" dirty="0" smtClean="0">
                          <a:solidFill>
                            <a:srgbClr val="FF0000"/>
                          </a:solidFill>
                        </a:rPr>
                        <a:t>la nature</a:t>
                      </a:r>
                      <a:r>
                        <a:rPr lang="fr-FR" b="1" baseline="0" dirty="0" smtClean="0"/>
                        <a:t>, </a:t>
                      </a:r>
                      <a:r>
                        <a:rPr lang="fr-FR" b="1" baseline="0" dirty="0" smtClean="0">
                          <a:solidFill>
                            <a:srgbClr val="FF0000"/>
                          </a:solidFill>
                        </a:rPr>
                        <a:t>le montant </a:t>
                      </a:r>
                      <a:r>
                        <a:rPr lang="fr-FR" b="1" baseline="0" dirty="0" smtClean="0"/>
                        <a:t>et </a:t>
                      </a:r>
                      <a:r>
                        <a:rPr lang="fr-FR" b="1" baseline="0" dirty="0" smtClean="0">
                          <a:solidFill>
                            <a:srgbClr val="FF0000"/>
                          </a:solidFill>
                        </a:rPr>
                        <a:t>l’affectation</a:t>
                      </a:r>
                      <a:r>
                        <a:rPr lang="fr-FR" b="1" baseline="0" dirty="0" smtClean="0"/>
                        <a:t> de l’ensemble des ressources et des charges de l’Etat et  </a:t>
                      </a:r>
                      <a:r>
                        <a:rPr lang="fr-FR" b="1" baseline="0" dirty="0" smtClean="0">
                          <a:solidFill>
                            <a:srgbClr val="FF0000"/>
                          </a:solidFill>
                        </a:rPr>
                        <a:t>l’équilibre budgétaire </a:t>
                      </a:r>
                      <a:r>
                        <a:rPr lang="fr-FR" b="1" baseline="0" dirty="0" smtClean="0"/>
                        <a:t>qui en résulte .</a:t>
                      </a:r>
                    </a:p>
                    <a:p>
                      <a:pPr algn="just" rtl="0"/>
                      <a:r>
                        <a:rPr lang="fr-FR" b="1" baseline="0" dirty="0" smtClean="0"/>
                        <a:t>-Elle tient compte de </a:t>
                      </a:r>
                      <a:r>
                        <a:rPr lang="fr-FR" b="1" baseline="0" dirty="0" smtClean="0">
                          <a:solidFill>
                            <a:srgbClr val="FF0000"/>
                          </a:solidFill>
                        </a:rPr>
                        <a:t>la conjoncture économique et sociale</a:t>
                      </a:r>
                      <a:r>
                        <a:rPr lang="fr-FR" b="1" baseline="0" dirty="0" smtClean="0"/>
                        <a:t> au moment de </a:t>
                      </a:r>
                      <a:r>
                        <a:rPr lang="fr-FR" b="1" baseline="0" dirty="0" smtClean="0">
                          <a:solidFill>
                            <a:srgbClr val="FF0000"/>
                          </a:solidFill>
                        </a:rPr>
                        <a:t>sa préparation </a:t>
                      </a:r>
                      <a:r>
                        <a:rPr lang="fr-FR" b="1" baseline="0" dirty="0" smtClean="0"/>
                        <a:t>et </a:t>
                      </a:r>
                      <a:r>
                        <a:rPr lang="fr-FR" b="1" baseline="0" dirty="0" smtClean="0">
                          <a:solidFill>
                            <a:srgbClr val="FF0000"/>
                          </a:solidFill>
                        </a:rPr>
                        <a:t>les objectifs et les résultats des programmes déterminés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2848152">
                <a:tc vMerge="1">
                  <a:txBody>
                    <a:bodyPr/>
                    <a:lstStyle/>
                    <a:p>
                      <a:endParaRPr lang="fr-FR"/>
                    </a:p>
                  </a:txBody>
                  <a:tcPr/>
                </a:tc>
                <a:tc vMerge="1">
                  <a:txBody>
                    <a:bodyPr/>
                    <a:lstStyle/>
                    <a:p>
                      <a:endParaRPr lang="fr-F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b="1" baseline="0" dirty="0" smtClean="0"/>
                        <a:t>-la loi de finances de </a:t>
                      </a:r>
                      <a:r>
                        <a:rPr lang="fr-FR" b="1" baseline="0" dirty="0" smtClean="0">
                          <a:solidFill>
                            <a:srgbClr val="FF0000"/>
                          </a:solidFill>
                        </a:rPr>
                        <a:t>l’année</a:t>
                      </a:r>
                      <a:r>
                        <a:rPr lang="fr-FR" b="1" baseline="0" dirty="0" smtClean="0"/>
                        <a:t> </a:t>
                      </a:r>
                      <a:r>
                        <a:rPr lang="fr-FR" b="1" baseline="0" dirty="0" smtClean="0">
                          <a:solidFill>
                            <a:srgbClr val="FF0000"/>
                          </a:solidFill>
                        </a:rPr>
                        <a:t>prévoit</a:t>
                      </a:r>
                      <a:r>
                        <a:rPr lang="fr-FR" b="1" baseline="0" dirty="0" smtClean="0"/>
                        <a:t>, </a:t>
                      </a:r>
                      <a:r>
                        <a:rPr lang="fr-FR" b="1" baseline="0" dirty="0" smtClean="0">
                          <a:solidFill>
                            <a:srgbClr val="FF0000"/>
                          </a:solidFill>
                        </a:rPr>
                        <a:t>évalue</a:t>
                      </a:r>
                      <a:r>
                        <a:rPr lang="fr-FR" b="1" baseline="0" dirty="0" smtClean="0"/>
                        <a:t>, </a:t>
                      </a:r>
                      <a:r>
                        <a:rPr lang="fr-FR" b="1" baseline="0" dirty="0" smtClean="0">
                          <a:solidFill>
                            <a:srgbClr val="FF0000"/>
                          </a:solidFill>
                        </a:rPr>
                        <a:t>énonce</a:t>
                      </a:r>
                      <a:r>
                        <a:rPr lang="fr-FR" b="1" baseline="0" dirty="0" smtClean="0"/>
                        <a:t> et </a:t>
                      </a:r>
                      <a:r>
                        <a:rPr lang="fr-FR" b="1" baseline="0" dirty="0" smtClean="0">
                          <a:solidFill>
                            <a:srgbClr val="FF0000"/>
                          </a:solidFill>
                        </a:rPr>
                        <a:t>autorise</a:t>
                      </a:r>
                      <a:r>
                        <a:rPr lang="fr-FR" b="1" baseline="0" dirty="0" smtClean="0"/>
                        <a:t>, pour chaque </a:t>
                      </a:r>
                      <a:r>
                        <a:rPr lang="fr-FR" b="1" baseline="0" dirty="0" smtClean="0">
                          <a:solidFill>
                            <a:srgbClr val="FF0000"/>
                          </a:solidFill>
                        </a:rPr>
                        <a:t>année budgétaire</a:t>
                      </a:r>
                      <a:r>
                        <a:rPr lang="fr-FR" b="1" baseline="0" dirty="0" smtClean="0"/>
                        <a:t>, l’ensemble des </a:t>
                      </a:r>
                      <a:r>
                        <a:rPr lang="fr-FR" b="1" baseline="0" dirty="0" smtClean="0">
                          <a:solidFill>
                            <a:srgbClr val="FF0000"/>
                          </a:solidFill>
                        </a:rPr>
                        <a:t>ressources</a:t>
                      </a:r>
                      <a:r>
                        <a:rPr lang="fr-FR" b="1" baseline="0" dirty="0" smtClean="0"/>
                        <a:t> et des </a:t>
                      </a:r>
                      <a:r>
                        <a:rPr lang="fr-FR" b="1" baseline="0" dirty="0" smtClean="0">
                          <a:solidFill>
                            <a:srgbClr val="FF0000"/>
                          </a:solidFill>
                        </a:rPr>
                        <a:t>charges</a:t>
                      </a:r>
                      <a:r>
                        <a:rPr lang="fr-FR" b="1" baseline="0" dirty="0" smtClean="0"/>
                        <a:t> de l’</a:t>
                      </a:r>
                      <a:r>
                        <a:rPr lang="fr-FR" b="1" baseline="0" dirty="0" smtClean="0">
                          <a:solidFill>
                            <a:srgbClr val="FF0000"/>
                          </a:solidFill>
                        </a:rPr>
                        <a:t>Etat</a:t>
                      </a:r>
                      <a:r>
                        <a:rPr lang="fr-FR" b="1" baseline="0" dirty="0" smtClean="0"/>
                        <a:t>; par référence à la </a:t>
                      </a:r>
                      <a:r>
                        <a:rPr lang="fr-FR" b="1" baseline="0" dirty="0" smtClean="0">
                          <a:solidFill>
                            <a:srgbClr val="FF0000"/>
                          </a:solidFill>
                        </a:rPr>
                        <a:t>programmation budgétaire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bl>
          </a:graphicData>
        </a:graphic>
      </p:graphicFrame>
      <p:sp>
        <p:nvSpPr>
          <p:cNvPr id="3" name="Espace réservé du pied de page 2"/>
          <p:cNvSpPr>
            <a:spLocks noGrp="1"/>
          </p:cNvSpPr>
          <p:nvPr>
            <p:ph type="ftr" sz="quarter" idx="12"/>
          </p:nvPr>
        </p:nvSpPr>
        <p:spPr/>
        <p:txBody>
          <a:bodyPr/>
          <a:lstStyle/>
          <a:p>
            <a:r>
              <a:rPr lang="fr-FR" smtClean="0"/>
              <a:t>www.tifawt.com - 2019- </a:t>
            </a:r>
            <a:endParaRPr lang="fr-F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 xmlns:p14="http://schemas.microsoft.com/office/powerpoint/2010/main" val="4130512389"/>
              </p:ext>
            </p:extLst>
          </p:nvPr>
        </p:nvGraphicFramePr>
        <p:xfrm>
          <a:off x="395536" y="188641"/>
          <a:ext cx="8352928" cy="6336703"/>
        </p:xfrm>
        <a:graphic>
          <a:graphicData uri="http://schemas.openxmlformats.org/drawingml/2006/table">
            <a:tbl>
              <a:tblPr firstRow="1" bandRow="1">
                <a:tableStyleId>{5C22544A-7EE6-4342-B048-85BDC9FD1C3A}</a:tableStyleId>
              </a:tblPr>
              <a:tblGrid>
                <a:gridCol w="4032448"/>
                <a:gridCol w="4320480"/>
              </a:tblGrid>
              <a:tr h="576063">
                <a:tc>
                  <a:txBody>
                    <a:bodyPr/>
                    <a:lstStyle/>
                    <a:p>
                      <a:pPr algn="ctr"/>
                      <a:r>
                        <a:rPr lang="fr-FR" dirty="0" smtClean="0">
                          <a:solidFill>
                            <a:schemeClr val="bg2">
                              <a:lumMod val="10000"/>
                            </a:schemeClr>
                          </a:solidFill>
                        </a:rPr>
                        <a:t>RÉGIE</a:t>
                      </a:r>
                      <a:r>
                        <a:rPr lang="fr-FR" baseline="0" dirty="0" smtClean="0">
                          <a:solidFill>
                            <a:schemeClr val="bg2">
                              <a:lumMod val="10000"/>
                            </a:schemeClr>
                          </a:solidFill>
                        </a:rPr>
                        <a:t> DE RECETTES </a:t>
                      </a:r>
                      <a:endParaRPr lang="fr-FR" dirty="0">
                        <a:solidFill>
                          <a:schemeClr val="bg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5000"/>
                        <a:lumOff val="75000"/>
                      </a:schemeClr>
                    </a:solidFill>
                  </a:tcPr>
                </a:tc>
                <a:tc>
                  <a:txBody>
                    <a:bodyPr/>
                    <a:lstStyle/>
                    <a:p>
                      <a:pPr algn="ctr"/>
                      <a:r>
                        <a:rPr lang="fr-FR" dirty="0" smtClean="0">
                          <a:solidFill>
                            <a:schemeClr val="bg2">
                              <a:lumMod val="10000"/>
                            </a:schemeClr>
                          </a:solidFill>
                        </a:rPr>
                        <a:t>RÉGIE</a:t>
                      </a:r>
                      <a:r>
                        <a:rPr lang="fr-FR" baseline="0" dirty="0" smtClean="0">
                          <a:solidFill>
                            <a:schemeClr val="bg2">
                              <a:lumMod val="10000"/>
                            </a:schemeClr>
                          </a:solidFill>
                        </a:rPr>
                        <a:t> DE DÉPENSES </a:t>
                      </a:r>
                      <a:endParaRPr lang="fr-FR" dirty="0">
                        <a:solidFill>
                          <a:schemeClr val="bg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5000"/>
                        <a:lumOff val="75000"/>
                      </a:schemeClr>
                    </a:solidFill>
                  </a:tcPr>
                </a:tc>
              </a:tr>
              <a:tr h="4824536">
                <a:tc>
                  <a:txBody>
                    <a:bodyPr/>
                    <a:lstStyle/>
                    <a:p>
                      <a:pPr algn="just"/>
                      <a:r>
                        <a:rPr lang="fr-FR" sz="2000" b="1" dirty="0" smtClean="0">
                          <a:solidFill>
                            <a:schemeClr val="bg2">
                              <a:lumMod val="10000"/>
                            </a:schemeClr>
                          </a:solidFill>
                        </a:rPr>
                        <a:t>Créée</a:t>
                      </a:r>
                      <a:r>
                        <a:rPr lang="fr-FR" sz="2000" b="1" baseline="0" dirty="0" smtClean="0">
                          <a:solidFill>
                            <a:schemeClr val="bg2">
                              <a:lumMod val="10000"/>
                            </a:schemeClr>
                          </a:solidFill>
                        </a:rPr>
                        <a:t> par un arrêté conjoint du ministre concerné et du ministre des finances </a:t>
                      </a:r>
                    </a:p>
                    <a:p>
                      <a:pPr algn="just"/>
                      <a:endParaRPr lang="fr-FR" sz="2000" b="1" baseline="0" dirty="0" smtClean="0">
                        <a:solidFill>
                          <a:schemeClr val="bg2">
                            <a:lumMod val="10000"/>
                          </a:schemeClr>
                        </a:solidFill>
                      </a:endParaRPr>
                    </a:p>
                    <a:p>
                      <a:pPr algn="just"/>
                      <a:r>
                        <a:rPr lang="fr-FR" sz="2000" b="1" baseline="0" dirty="0" smtClean="0">
                          <a:solidFill>
                            <a:schemeClr val="bg2">
                              <a:lumMod val="10000"/>
                            </a:schemeClr>
                          </a:solidFill>
                        </a:rPr>
                        <a:t>Tout encaissement donne lieu à la délivrance d’une quittance extraite d’un journal à souche ou </a:t>
                      </a:r>
                      <a:r>
                        <a:rPr lang="fr-FR" sz="2000" b="1" baseline="0" dirty="0" err="1" smtClean="0">
                          <a:solidFill>
                            <a:schemeClr val="bg2">
                              <a:lumMod val="10000"/>
                            </a:schemeClr>
                          </a:solidFill>
                        </a:rPr>
                        <a:t>quittancier</a:t>
                      </a:r>
                      <a:r>
                        <a:rPr lang="fr-FR" sz="2000" b="1" baseline="0" dirty="0" smtClean="0">
                          <a:solidFill>
                            <a:schemeClr val="bg2">
                              <a:lumMod val="10000"/>
                            </a:schemeClr>
                          </a:solidFill>
                        </a:rPr>
                        <a:t> </a:t>
                      </a:r>
                    </a:p>
                    <a:p>
                      <a:pPr algn="just"/>
                      <a:endParaRPr lang="fr-FR" sz="2000" b="1" baseline="0" dirty="0" smtClean="0">
                        <a:solidFill>
                          <a:schemeClr val="bg2">
                            <a:lumMod val="10000"/>
                          </a:schemeClr>
                        </a:solidFill>
                      </a:endParaRPr>
                    </a:p>
                    <a:p>
                      <a:pPr algn="just"/>
                      <a:r>
                        <a:rPr lang="fr-FR" sz="2000" b="1" baseline="0" dirty="0" smtClean="0">
                          <a:solidFill>
                            <a:schemeClr val="bg2">
                              <a:lumMod val="10000"/>
                            </a:schemeClr>
                          </a:solidFill>
                        </a:rPr>
                        <a:t>Le montant total des recettes encaissées par voie de régie doit être versé dans les caisses du trésor </a:t>
                      </a:r>
                      <a:endParaRPr lang="fr-FR" sz="2000" b="1" dirty="0">
                        <a:solidFill>
                          <a:schemeClr val="bg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fr-FR" sz="2000" b="1" dirty="0" smtClean="0">
                          <a:solidFill>
                            <a:schemeClr val="bg2">
                              <a:lumMod val="10000"/>
                            </a:schemeClr>
                          </a:solidFill>
                        </a:rPr>
                        <a:t>La nature de la dépense</a:t>
                      </a:r>
                      <a:r>
                        <a:rPr lang="fr-FR" sz="2000" b="1" baseline="0" dirty="0" smtClean="0">
                          <a:solidFill>
                            <a:schemeClr val="bg2">
                              <a:lumMod val="10000"/>
                            </a:schemeClr>
                          </a:solidFill>
                        </a:rPr>
                        <a:t> ; s</a:t>
                      </a:r>
                      <a:r>
                        <a:rPr lang="fr-FR" sz="2000" b="1" dirty="0" smtClean="0">
                          <a:solidFill>
                            <a:schemeClr val="bg2">
                              <a:lumMod val="10000"/>
                            </a:schemeClr>
                          </a:solidFill>
                        </a:rPr>
                        <a:t>a faible</a:t>
                      </a:r>
                      <a:r>
                        <a:rPr lang="fr-FR" sz="2000" b="1" baseline="0" dirty="0" smtClean="0">
                          <a:solidFill>
                            <a:schemeClr val="bg2">
                              <a:lumMod val="10000"/>
                            </a:schemeClr>
                          </a:solidFill>
                        </a:rPr>
                        <a:t> importance et son caractère imprévisible ne peut être soumise aux formalités d’engagement, de liquidation; d’ordonnancement et de paiement </a:t>
                      </a:r>
                    </a:p>
                    <a:p>
                      <a:r>
                        <a:rPr lang="fr-FR" sz="2000" b="1" baseline="0" dirty="0" smtClean="0">
                          <a:solidFill>
                            <a:srgbClr val="FF0000"/>
                          </a:solidFill>
                        </a:rPr>
                        <a:t>Dépenses du personnel </a:t>
                      </a:r>
                      <a:r>
                        <a:rPr lang="fr-FR" sz="2000" b="1" baseline="0" dirty="0" smtClean="0">
                          <a:solidFill>
                            <a:schemeClr val="bg2">
                              <a:lumMod val="10000"/>
                            </a:schemeClr>
                          </a:solidFill>
                        </a:rPr>
                        <a:t>(indemnités de déplacement, frais de missions à l’étranger, </a:t>
                      </a:r>
                      <a:r>
                        <a:rPr lang="fr-FR" sz="2000" b="1" baseline="0" dirty="0" err="1" smtClean="0">
                          <a:solidFill>
                            <a:schemeClr val="bg2">
                              <a:lumMod val="10000"/>
                            </a:schemeClr>
                          </a:solidFill>
                        </a:rPr>
                        <a:t>etc</a:t>
                      </a:r>
                      <a:r>
                        <a:rPr lang="fr-FR" sz="2000" b="1" baseline="0" dirty="0" smtClean="0">
                          <a:solidFill>
                            <a:schemeClr val="bg2">
                              <a:lumMod val="10000"/>
                            </a:schemeClr>
                          </a:solidFill>
                        </a:rPr>
                        <a:t>)</a:t>
                      </a:r>
                    </a:p>
                    <a:p>
                      <a:r>
                        <a:rPr lang="fr-FR" sz="2000" b="1" baseline="0" dirty="0" smtClean="0">
                          <a:solidFill>
                            <a:srgbClr val="FF0000"/>
                          </a:solidFill>
                        </a:rPr>
                        <a:t>Dépenses du matériel </a:t>
                      </a:r>
                      <a:r>
                        <a:rPr lang="fr-FR" sz="2000" b="1" baseline="0" dirty="0" smtClean="0">
                          <a:solidFill>
                            <a:schemeClr val="tx1"/>
                          </a:solidFill>
                        </a:rPr>
                        <a:t>: </a:t>
                      </a:r>
                      <a:r>
                        <a:rPr lang="fr-FR" sz="2000" b="1" baseline="0" dirty="0" smtClean="0">
                          <a:solidFill>
                            <a:schemeClr val="bg2">
                              <a:lumMod val="10000"/>
                            </a:schemeClr>
                          </a:solidFill>
                        </a:rPr>
                        <a:t>frais postaux et d’affranchissement, entretien des locaux administratifs </a:t>
                      </a:r>
                    </a:p>
                    <a:p>
                      <a:r>
                        <a:rPr lang="fr-FR" sz="2000" b="1" baseline="0" dirty="0" smtClean="0">
                          <a:solidFill>
                            <a:srgbClr val="FF0000"/>
                          </a:solidFill>
                        </a:rPr>
                        <a:t>Avances </a:t>
                      </a:r>
                      <a:r>
                        <a:rPr lang="fr-FR" sz="2000" b="1" baseline="0" dirty="0" smtClean="0">
                          <a:solidFill>
                            <a:schemeClr val="bg2">
                              <a:lumMod val="10000"/>
                            </a:schemeClr>
                          </a:solidFill>
                        </a:rPr>
                        <a:t>autorisées pour les pèlerinages à la Mecque ou laid </a:t>
                      </a:r>
                      <a:r>
                        <a:rPr lang="fr-FR" sz="2000" b="1" baseline="0" dirty="0" err="1" smtClean="0">
                          <a:solidFill>
                            <a:schemeClr val="bg2">
                              <a:lumMod val="10000"/>
                            </a:schemeClr>
                          </a:solidFill>
                        </a:rPr>
                        <a:t>lkbir</a:t>
                      </a:r>
                      <a:r>
                        <a:rPr lang="fr-FR" sz="2000" b="1" baseline="0" dirty="0" smtClean="0">
                          <a:solidFill>
                            <a:schemeClr val="bg2">
                              <a:lumMod val="10000"/>
                            </a:schemeClr>
                          </a:solidFill>
                        </a:rPr>
                        <a:t>, tournées, déplacement </a:t>
                      </a:r>
                      <a:endParaRPr lang="fr-FR" sz="2000" b="1" dirty="0">
                        <a:solidFill>
                          <a:schemeClr val="bg2">
                            <a:lumMod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936104">
                <a:tc gridSpan="2">
                  <a:txBody>
                    <a:bodyPr/>
                    <a:lstStyle/>
                    <a:p>
                      <a:pPr algn="ctr"/>
                      <a:r>
                        <a:rPr lang="fr-FR" b="1" dirty="0" smtClean="0">
                          <a:solidFill>
                            <a:schemeClr val="bg2">
                              <a:lumMod val="10000"/>
                            </a:schemeClr>
                          </a:solidFill>
                        </a:rPr>
                        <a:t>DR du</a:t>
                      </a:r>
                      <a:r>
                        <a:rPr lang="fr-FR" b="1" baseline="0" dirty="0" smtClean="0">
                          <a:solidFill>
                            <a:schemeClr val="bg2">
                              <a:lumMod val="10000"/>
                            </a:schemeClr>
                          </a:solidFill>
                        </a:rPr>
                        <a:t> 21 Avril 1967</a:t>
                      </a:r>
                      <a:endParaRPr lang="fr-FR" b="1" dirty="0" smtClean="0">
                        <a:solidFill>
                          <a:schemeClr val="bg2">
                            <a:lumMod val="10000"/>
                          </a:schemeClr>
                        </a:solidFill>
                      </a:endParaRPr>
                    </a:p>
                    <a:p>
                      <a:pPr algn="ctr"/>
                      <a:r>
                        <a:rPr lang="fr-FR" b="1" dirty="0" smtClean="0">
                          <a:solidFill>
                            <a:schemeClr val="bg2">
                              <a:lumMod val="10000"/>
                            </a:schemeClr>
                          </a:solidFill>
                        </a:rPr>
                        <a:t>Instruction</a:t>
                      </a:r>
                      <a:r>
                        <a:rPr lang="fr-FR" b="1" baseline="0" dirty="0" smtClean="0">
                          <a:solidFill>
                            <a:schemeClr val="bg2">
                              <a:lumMod val="10000"/>
                            </a:schemeClr>
                          </a:solidFill>
                        </a:rPr>
                        <a:t> du Ministre des finances du 26.03.1969</a:t>
                      </a:r>
                      <a:endParaRPr lang="fr-FR" b="1" dirty="0">
                        <a:solidFill>
                          <a:schemeClr val="bg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5000"/>
                        <a:lumOff val="75000"/>
                      </a:schemeClr>
                    </a:solidFill>
                  </a:tcPr>
                </a:tc>
                <a:tc hMerge="1">
                  <a:txBody>
                    <a:bodyPr/>
                    <a:lstStyle/>
                    <a:p>
                      <a:endParaRPr lang="fr-FR"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5000"/>
                        <a:lumOff val="75000"/>
                      </a:schemeClr>
                    </a:solidFill>
                  </a:tcPr>
                </a:tc>
              </a:tr>
            </a:tbl>
          </a:graphicData>
        </a:graphic>
      </p:graphicFrame>
      <p:sp>
        <p:nvSpPr>
          <p:cNvPr id="2" name="Espace réservé du pied de page 1"/>
          <p:cNvSpPr>
            <a:spLocks noGrp="1"/>
          </p:cNvSpPr>
          <p:nvPr>
            <p:ph type="ftr" sz="quarter" idx="12"/>
          </p:nvPr>
        </p:nvSpPr>
        <p:spPr/>
        <p:txBody>
          <a:bodyPr/>
          <a:lstStyle/>
          <a:p>
            <a:r>
              <a:rPr lang="fr-FR" smtClean="0"/>
              <a:t>www.tifawt.com - 2019- </a:t>
            </a:r>
            <a:endParaRPr lang="fr-FR" dirty="0"/>
          </a:p>
        </p:txBody>
      </p:sp>
    </p:spTree>
    <p:extLst>
      <p:ext uri="{BB962C8B-B14F-4D97-AF65-F5344CB8AC3E}">
        <p14:creationId xmlns="" xmlns:p14="http://schemas.microsoft.com/office/powerpoint/2010/main" val="2448657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à coins arrondis 2"/>
          <p:cNvSpPr/>
          <p:nvPr/>
        </p:nvSpPr>
        <p:spPr>
          <a:xfrm>
            <a:off x="-5545" y="901930"/>
            <a:ext cx="9144000" cy="5616624"/>
          </a:xfrm>
          <a:prstGeom prst="roundRect">
            <a:avLst/>
          </a:prstGeom>
          <a:solidFill>
            <a:schemeClr val="bg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179512" y="188640"/>
            <a:ext cx="8856984" cy="936104"/>
          </a:xfrm>
          <a:solidFill>
            <a:schemeClr val="bg1">
              <a:lumMod val="85000"/>
            </a:schemeClr>
          </a:solidFill>
        </p:spPr>
        <p:txBody>
          <a:bodyPr anchor="ctr">
            <a:noAutofit/>
          </a:bodyPr>
          <a:lstStyle/>
          <a:p>
            <a:pPr algn="ctr"/>
            <a:r>
              <a:rPr lang="fr-FR" sz="2400" b="1" dirty="0" smtClean="0">
                <a:solidFill>
                  <a:schemeClr val="bg2">
                    <a:lumMod val="10000"/>
                  </a:schemeClr>
                </a:solidFill>
              </a:rPr>
              <a:t>PROCESSUS D’EXECUTION ET DE CONTRÔLE DES DÉPENSES PUBLIQUES </a:t>
            </a:r>
            <a:endParaRPr lang="fr-FR" sz="2400" b="1" dirty="0">
              <a:solidFill>
                <a:schemeClr val="bg2">
                  <a:lumMod val="10000"/>
                </a:schemeClr>
              </a:solidFill>
            </a:endParaRPr>
          </a:p>
        </p:txBody>
      </p:sp>
      <p:sp>
        <p:nvSpPr>
          <p:cNvPr id="6" name="Espace réservé du pied de page 5"/>
          <p:cNvSpPr>
            <a:spLocks noGrp="1"/>
          </p:cNvSpPr>
          <p:nvPr>
            <p:ph type="ftr" sz="quarter" idx="12"/>
          </p:nvPr>
        </p:nvSpPr>
        <p:spPr/>
        <p:txBody>
          <a:bodyPr/>
          <a:lstStyle/>
          <a:p>
            <a:r>
              <a:rPr lang="fr-FR" smtClean="0"/>
              <a:t>www.tifawt.com - 2019- </a:t>
            </a:r>
            <a:endParaRPr lang="fr-FR" dirty="0"/>
          </a:p>
        </p:txBody>
      </p:sp>
      <p:sp>
        <p:nvSpPr>
          <p:cNvPr id="4" name="Rectangle 3"/>
          <p:cNvSpPr/>
          <p:nvPr/>
        </p:nvSpPr>
        <p:spPr>
          <a:xfrm>
            <a:off x="179512" y="1412776"/>
            <a:ext cx="1968419" cy="720080"/>
          </a:xfrm>
          <a:prstGeom prst="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rgbClr val="FF0000"/>
                </a:solidFill>
              </a:rPr>
              <a:t>EXECUTION </a:t>
            </a:r>
            <a:endParaRPr lang="fr-FR" b="1" dirty="0">
              <a:solidFill>
                <a:srgbClr val="FF0000"/>
              </a:solidFill>
            </a:endParaRPr>
          </a:p>
        </p:txBody>
      </p:sp>
      <p:sp>
        <p:nvSpPr>
          <p:cNvPr id="5" name="Rectangle 4"/>
          <p:cNvSpPr/>
          <p:nvPr/>
        </p:nvSpPr>
        <p:spPr>
          <a:xfrm>
            <a:off x="173650" y="2730321"/>
            <a:ext cx="1968419" cy="720080"/>
          </a:xfrm>
          <a:prstGeom prst="rect">
            <a:avLst/>
          </a:prstGeom>
          <a:solidFill>
            <a:schemeClr val="bg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ENGAGEMENT </a:t>
            </a:r>
            <a:endParaRPr lang="fr-FR" b="1" dirty="0">
              <a:solidFill>
                <a:schemeClr val="tx1"/>
              </a:solidFill>
            </a:endParaRPr>
          </a:p>
        </p:txBody>
      </p:sp>
      <p:sp>
        <p:nvSpPr>
          <p:cNvPr id="7" name="Rectangle 6"/>
          <p:cNvSpPr/>
          <p:nvPr/>
        </p:nvSpPr>
        <p:spPr>
          <a:xfrm>
            <a:off x="81992" y="4536684"/>
            <a:ext cx="1731274" cy="792088"/>
          </a:xfrm>
          <a:prstGeom prst="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rgbClr val="006600"/>
                </a:solidFill>
              </a:rPr>
              <a:t>CONTRÔLE </a:t>
            </a:r>
            <a:endParaRPr lang="fr-FR" b="1" dirty="0">
              <a:solidFill>
                <a:srgbClr val="006600"/>
              </a:solidFill>
            </a:endParaRPr>
          </a:p>
        </p:txBody>
      </p:sp>
      <p:sp>
        <p:nvSpPr>
          <p:cNvPr id="8" name="Rectangle 7"/>
          <p:cNvSpPr/>
          <p:nvPr/>
        </p:nvSpPr>
        <p:spPr>
          <a:xfrm>
            <a:off x="2472916" y="2730321"/>
            <a:ext cx="1944216" cy="720080"/>
          </a:xfrm>
          <a:prstGeom prst="rect">
            <a:avLst/>
          </a:prstGeom>
          <a:solidFill>
            <a:schemeClr val="bg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LIQUIDATION </a:t>
            </a:r>
            <a:endParaRPr lang="fr-FR" b="1" dirty="0">
              <a:solidFill>
                <a:schemeClr val="tx1"/>
              </a:solidFill>
            </a:endParaRPr>
          </a:p>
        </p:txBody>
      </p:sp>
      <p:sp>
        <p:nvSpPr>
          <p:cNvPr id="9" name="Rectangle 8"/>
          <p:cNvSpPr/>
          <p:nvPr/>
        </p:nvSpPr>
        <p:spPr>
          <a:xfrm>
            <a:off x="4572000" y="2730641"/>
            <a:ext cx="2664296" cy="720080"/>
          </a:xfrm>
          <a:prstGeom prst="rect">
            <a:avLst/>
          </a:prstGeom>
          <a:solidFill>
            <a:schemeClr val="bg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ORDONNANCEMENT </a:t>
            </a:r>
            <a:endParaRPr lang="fr-FR" b="1" dirty="0">
              <a:solidFill>
                <a:schemeClr val="tx1"/>
              </a:solidFill>
            </a:endParaRPr>
          </a:p>
        </p:txBody>
      </p:sp>
      <p:sp>
        <p:nvSpPr>
          <p:cNvPr id="10" name="Rectangle 9"/>
          <p:cNvSpPr/>
          <p:nvPr/>
        </p:nvSpPr>
        <p:spPr>
          <a:xfrm>
            <a:off x="7380312" y="2704243"/>
            <a:ext cx="1610056" cy="720080"/>
          </a:xfrm>
          <a:prstGeom prst="rect">
            <a:avLst/>
          </a:prstGeom>
          <a:solidFill>
            <a:schemeClr val="bg2">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rgbClr val="006600"/>
                </a:solidFill>
              </a:rPr>
              <a:t>PAIEMENT </a:t>
            </a:r>
            <a:endParaRPr lang="fr-FR" b="1" dirty="0">
              <a:solidFill>
                <a:srgbClr val="006600"/>
              </a:solidFill>
            </a:endParaRPr>
          </a:p>
        </p:txBody>
      </p:sp>
      <p:sp>
        <p:nvSpPr>
          <p:cNvPr id="12" name="Rectangle 11"/>
          <p:cNvSpPr/>
          <p:nvPr/>
        </p:nvSpPr>
        <p:spPr>
          <a:xfrm>
            <a:off x="2394088" y="3710242"/>
            <a:ext cx="2808312"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rgbClr val="FF0000"/>
                </a:solidFill>
              </a:rPr>
              <a:t>PHASE ADMINISTRATIVE </a:t>
            </a:r>
            <a:endParaRPr lang="fr-FR" b="1" dirty="0">
              <a:solidFill>
                <a:srgbClr val="FF0000"/>
              </a:solidFill>
            </a:endParaRPr>
          </a:p>
        </p:txBody>
      </p:sp>
      <p:cxnSp>
        <p:nvCxnSpPr>
          <p:cNvPr id="13" name="Connecteur droit 12"/>
          <p:cNvCxnSpPr>
            <a:stCxn id="5" idx="2"/>
          </p:cNvCxnSpPr>
          <p:nvPr/>
        </p:nvCxnSpPr>
        <p:spPr>
          <a:xfrm flipH="1">
            <a:off x="1157859" y="3450401"/>
            <a:ext cx="1" cy="626671"/>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Connecteur droit 21"/>
          <p:cNvCxnSpPr/>
          <p:nvPr/>
        </p:nvCxnSpPr>
        <p:spPr>
          <a:xfrm flipV="1">
            <a:off x="1157859" y="4063492"/>
            <a:ext cx="1685949" cy="1358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p:nvCxnSpPr>
        <p:spPr>
          <a:xfrm flipV="1">
            <a:off x="4932040" y="4063492"/>
            <a:ext cx="973830" cy="1358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flipH="1">
            <a:off x="5905869" y="3443611"/>
            <a:ext cx="1" cy="626671"/>
          </a:xfrm>
          <a:prstGeom prst="line">
            <a:avLst/>
          </a:prstGeom>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6935679" y="3501008"/>
            <a:ext cx="2259823" cy="9293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rgbClr val="FF0000"/>
                </a:solidFill>
              </a:rPr>
              <a:t>PHASE COMPTABLE </a:t>
            </a:r>
            <a:endParaRPr lang="fr-FR" b="1" dirty="0">
              <a:solidFill>
                <a:srgbClr val="FF0000"/>
              </a:solidFill>
            </a:endParaRPr>
          </a:p>
        </p:txBody>
      </p:sp>
      <p:sp>
        <p:nvSpPr>
          <p:cNvPr id="29" name="Rectangle 28"/>
          <p:cNvSpPr/>
          <p:nvPr/>
        </p:nvSpPr>
        <p:spPr>
          <a:xfrm>
            <a:off x="2843808" y="4653408"/>
            <a:ext cx="3168352"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rgbClr val="006600"/>
                </a:solidFill>
              </a:rPr>
              <a:t>CONTRÔLE COMPTABLE </a:t>
            </a:r>
            <a:endParaRPr lang="fr-FR" b="1" dirty="0">
              <a:solidFill>
                <a:srgbClr val="006600"/>
              </a:solidFill>
            </a:endParaRPr>
          </a:p>
        </p:txBody>
      </p:sp>
      <p:cxnSp>
        <p:nvCxnSpPr>
          <p:cNvPr id="31" name="Connecteur droit 30"/>
          <p:cNvCxnSpPr/>
          <p:nvPr/>
        </p:nvCxnSpPr>
        <p:spPr>
          <a:xfrm>
            <a:off x="1475656" y="3501008"/>
            <a:ext cx="1512168" cy="1141678"/>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Connecteur droit 32"/>
          <p:cNvCxnSpPr/>
          <p:nvPr/>
        </p:nvCxnSpPr>
        <p:spPr>
          <a:xfrm flipH="1">
            <a:off x="5905870" y="3450721"/>
            <a:ext cx="1762474" cy="1191965"/>
          </a:xfrm>
          <a:prstGeom prst="line">
            <a:avLst/>
          </a:prstGeom>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1025211" y="5373488"/>
            <a:ext cx="2808312" cy="9173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smtClean="0">
                <a:solidFill>
                  <a:srgbClr val="006600"/>
                </a:solidFill>
              </a:rPr>
              <a:t>Contrôle financier préalable </a:t>
            </a:r>
          </a:p>
          <a:p>
            <a:r>
              <a:rPr lang="fr-FR" b="1" dirty="0" smtClean="0">
                <a:solidFill>
                  <a:srgbClr val="006600"/>
                </a:solidFill>
              </a:rPr>
              <a:t>Contrôle politique </a:t>
            </a:r>
            <a:endParaRPr lang="fr-FR" b="1" dirty="0">
              <a:solidFill>
                <a:srgbClr val="006600"/>
              </a:solidFill>
            </a:endParaRPr>
          </a:p>
        </p:txBody>
      </p:sp>
      <p:sp>
        <p:nvSpPr>
          <p:cNvPr id="35" name="Rectangle 34"/>
          <p:cNvSpPr/>
          <p:nvPr/>
        </p:nvSpPr>
        <p:spPr>
          <a:xfrm>
            <a:off x="6182056" y="5157192"/>
            <a:ext cx="2808312" cy="966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rgbClr val="006600"/>
                </a:solidFill>
              </a:rPr>
              <a:t>Contrôle à posteriori </a:t>
            </a:r>
          </a:p>
          <a:p>
            <a:pPr algn="ctr"/>
            <a:r>
              <a:rPr lang="fr-FR" b="1" dirty="0" smtClean="0">
                <a:solidFill>
                  <a:srgbClr val="006600"/>
                </a:solidFill>
              </a:rPr>
              <a:t>Juridictions financières </a:t>
            </a:r>
            <a:endParaRPr lang="fr-FR" b="1" dirty="0">
              <a:solidFill>
                <a:srgbClr val="006600"/>
              </a:solidFill>
            </a:endParaRPr>
          </a:p>
        </p:txBody>
      </p:sp>
      <p:sp>
        <p:nvSpPr>
          <p:cNvPr id="36" name="Flèche vers le haut 35"/>
          <p:cNvSpPr/>
          <p:nvPr/>
        </p:nvSpPr>
        <p:spPr>
          <a:xfrm flipH="1">
            <a:off x="2046552" y="4077072"/>
            <a:ext cx="185188" cy="1251700"/>
          </a:xfrm>
          <a:prstGeom prst="upArrow">
            <a:avLst/>
          </a:prstGeom>
          <a:solidFill>
            <a:srgbClr val="008E4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 xmlns:p14="http://schemas.microsoft.com/office/powerpoint/2010/main" val="2607763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8"/>
                                        </p:tgtEl>
                                        <p:attrNameLst>
                                          <p:attrName>style.visibility</p:attrName>
                                        </p:attrNameLst>
                                      </p:cBhvr>
                                      <p:to>
                                        <p:strVal val="visible"/>
                                      </p:to>
                                    </p:set>
                                    <p:animEffect transition="in" filter="fade">
                                      <p:cBhvr>
                                        <p:cTn id="42" dur="500"/>
                                        <p:tgtEl>
                                          <p:spTgt spid="2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fade">
                                      <p:cBhvr>
                                        <p:cTn id="4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8" grpId="0" animBg="1"/>
      <p:bldP spid="9" grpId="0" animBg="1"/>
      <p:bldP spid="10" grpId="0" animBg="1"/>
      <p:bldP spid="12" grpId="0"/>
      <p:bldP spid="28" grpId="0"/>
      <p:bldP spid="29"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 xmlns:p14="http://schemas.microsoft.com/office/powerpoint/2010/main" val="2473704039"/>
              </p:ext>
            </p:extLst>
          </p:nvPr>
        </p:nvGraphicFramePr>
        <p:xfrm>
          <a:off x="179513" y="260648"/>
          <a:ext cx="8856983" cy="6192688"/>
        </p:xfrm>
        <a:graphic>
          <a:graphicData uri="http://schemas.openxmlformats.org/drawingml/2006/table">
            <a:tbl>
              <a:tblPr firstRow="1" bandRow="1">
                <a:tableStyleId>{5C22544A-7EE6-4342-B048-85BDC9FD1C3A}</a:tableStyleId>
              </a:tblPr>
              <a:tblGrid>
                <a:gridCol w="2664295"/>
                <a:gridCol w="2736304"/>
                <a:gridCol w="3456384"/>
              </a:tblGrid>
              <a:tr h="792088">
                <a:tc gridSpan="3">
                  <a:txBody>
                    <a:bodyPr/>
                    <a:lstStyle/>
                    <a:p>
                      <a:pPr algn="ctr"/>
                      <a:r>
                        <a:rPr lang="fr-FR" sz="2400" dirty="0" smtClean="0">
                          <a:solidFill>
                            <a:schemeClr val="tx1"/>
                          </a:solidFill>
                        </a:rPr>
                        <a:t>PROCESSUS D’EXÉCUTION</a:t>
                      </a:r>
                      <a:r>
                        <a:rPr lang="fr-FR" sz="2400" baseline="0" dirty="0" smtClean="0">
                          <a:solidFill>
                            <a:schemeClr val="tx1"/>
                          </a:solidFill>
                        </a:rPr>
                        <a:t> DE LA DÉPENSES PUBLIQUE </a:t>
                      </a:r>
                      <a:endParaRPr lang="fr-FR"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FEBF9"/>
                    </a:solidFill>
                  </a:tcPr>
                </a:tc>
                <a:tc hMerge="1">
                  <a:txBody>
                    <a:bodyPr/>
                    <a:lstStyle/>
                    <a:p>
                      <a:endParaRPr lang="fr-FR" dirty="0"/>
                    </a:p>
                  </a:txBody>
                  <a:tcPr/>
                </a:tc>
                <a:tc hMerge="1">
                  <a:txBody>
                    <a:bodyPr/>
                    <a:lstStyle/>
                    <a:p>
                      <a:endParaRPr lang="fr-FR" dirty="0"/>
                    </a:p>
                  </a:txBody>
                  <a:tcPr/>
                </a:tc>
              </a:tr>
              <a:tr h="792088">
                <a:tc gridSpan="3">
                  <a:txBody>
                    <a:bodyPr/>
                    <a:lstStyle/>
                    <a:p>
                      <a:pPr algn="ctr"/>
                      <a:r>
                        <a:rPr lang="fr-FR" sz="2400" b="1" dirty="0" smtClean="0">
                          <a:solidFill>
                            <a:srgbClr val="FF0000"/>
                          </a:solidFill>
                        </a:rPr>
                        <a:t>PHASES ADMINISTRATIVES</a:t>
                      </a:r>
                      <a:r>
                        <a:rPr lang="fr-FR" sz="2400" b="1" baseline="0" dirty="0" smtClean="0">
                          <a:solidFill>
                            <a:srgbClr val="FF0000"/>
                          </a:solidFill>
                        </a:rPr>
                        <a:t> </a:t>
                      </a:r>
                      <a:endParaRPr lang="fr-FR" sz="24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dirty="0"/>
                    </a:p>
                  </a:txBody>
                  <a:tcPr/>
                </a:tc>
                <a:tc hMerge="1">
                  <a:txBody>
                    <a:bodyPr/>
                    <a:lstStyle/>
                    <a:p>
                      <a:endParaRPr lang="fr-FR" dirty="0"/>
                    </a:p>
                  </a:txBody>
                  <a:tcPr/>
                </a:tc>
              </a:tr>
              <a:tr h="2664296">
                <a:tc>
                  <a:txBody>
                    <a:bodyPr/>
                    <a:lstStyle/>
                    <a:p>
                      <a:r>
                        <a:rPr lang="fr-FR" sz="2000" b="1" dirty="0" smtClean="0">
                          <a:solidFill>
                            <a:srgbClr val="FF0000"/>
                          </a:solidFill>
                          <a:effectLst>
                            <a:outerShdw blurRad="38100" dist="38100" dir="2700000" algn="tl">
                              <a:srgbClr val="000000">
                                <a:alpha val="43137"/>
                              </a:srgbClr>
                            </a:outerShdw>
                          </a:effectLst>
                        </a:rPr>
                        <a:t>1- L’ENGAGEMENT </a:t>
                      </a:r>
                    </a:p>
                    <a:p>
                      <a:pPr algn="ctr"/>
                      <a:r>
                        <a:rPr lang="fr-FR" sz="2000" b="1" dirty="0" smtClean="0">
                          <a:solidFill>
                            <a:schemeClr val="tx1"/>
                          </a:solidFill>
                          <a:effectLst/>
                        </a:rPr>
                        <a:t>C’est l’acte par lequel l’organisme public crée ou constate une obligation de nature à entrainer une charge , art. 33</a:t>
                      </a:r>
                      <a:r>
                        <a:rPr lang="fr-FR" sz="2000" b="1" baseline="0" dirty="0" smtClean="0">
                          <a:solidFill>
                            <a:schemeClr val="tx1"/>
                          </a:solidFill>
                          <a:effectLst/>
                        </a:rPr>
                        <a:t> du DR du 21/04/1967</a:t>
                      </a:r>
                      <a:r>
                        <a:rPr lang="fr-FR" sz="2000" b="1" dirty="0" smtClean="0">
                          <a:solidFill>
                            <a:schemeClr val="tx1"/>
                          </a:solidFill>
                          <a:effectLst/>
                        </a:rPr>
                        <a:t>     </a:t>
                      </a:r>
                      <a:endParaRPr lang="fr-FR" sz="2000" b="1"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2000" b="1" dirty="0" smtClean="0">
                          <a:solidFill>
                            <a:srgbClr val="FF0000"/>
                          </a:solidFill>
                          <a:effectLst>
                            <a:outerShdw blurRad="38100" dist="38100" dir="2700000" algn="tl">
                              <a:srgbClr val="000000">
                                <a:alpha val="43137"/>
                              </a:srgbClr>
                            </a:outerShdw>
                          </a:effectLst>
                        </a:rPr>
                        <a:t>2- LIQUIDATION</a:t>
                      </a:r>
                    </a:p>
                    <a:p>
                      <a:pPr algn="ctr"/>
                      <a:r>
                        <a:rPr lang="fr-FR" sz="2000" b="1" dirty="0" smtClean="0">
                          <a:solidFill>
                            <a:schemeClr val="tx1"/>
                          </a:solidFill>
                          <a:effectLst/>
                        </a:rPr>
                        <a:t>Vérifier</a:t>
                      </a:r>
                      <a:r>
                        <a:rPr lang="fr-FR" sz="2000" b="1" baseline="0" dirty="0" smtClean="0">
                          <a:solidFill>
                            <a:schemeClr val="tx1"/>
                          </a:solidFill>
                          <a:effectLst/>
                        </a:rPr>
                        <a:t> la réalité de la dette et d’arrêter le montant de la dépense</a:t>
                      </a:r>
                      <a:r>
                        <a:rPr lang="fr-FR" sz="2000" b="1" dirty="0" smtClean="0">
                          <a:solidFill>
                            <a:schemeClr val="tx1"/>
                          </a:solidFill>
                          <a:effectLst/>
                        </a:rPr>
                        <a:t> </a:t>
                      </a:r>
                      <a:endParaRPr lang="fr-FR" sz="2000" b="1" dirty="0">
                        <a:solidFill>
                          <a:schemeClr val="tx1"/>
                        </a:solidFill>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2000" b="1" dirty="0" smtClean="0">
                          <a:solidFill>
                            <a:srgbClr val="FF0000"/>
                          </a:solidFill>
                          <a:effectLst>
                            <a:outerShdw blurRad="38100" dist="38100" dir="2700000" algn="tl">
                              <a:srgbClr val="000000">
                                <a:alpha val="43137"/>
                              </a:srgbClr>
                            </a:outerShdw>
                          </a:effectLst>
                        </a:rPr>
                        <a:t>3- ORDONNANCEMENT </a:t>
                      </a:r>
                    </a:p>
                    <a:p>
                      <a:pPr algn="ctr"/>
                      <a:r>
                        <a:rPr lang="fr-FR" sz="2000" b="1" dirty="0" smtClean="0">
                          <a:solidFill>
                            <a:schemeClr val="tx1"/>
                          </a:solidFill>
                          <a:effectLst/>
                        </a:rPr>
                        <a:t>C’est l’acte administratif</a:t>
                      </a:r>
                      <a:r>
                        <a:rPr lang="fr-FR" sz="2000" b="1" baseline="0" dirty="0" smtClean="0">
                          <a:solidFill>
                            <a:schemeClr val="tx1"/>
                          </a:solidFill>
                          <a:effectLst/>
                        </a:rPr>
                        <a:t> donnant, conformément aux résultats de la liquidation, l’ordre de payer la dette de l’organisme public </a:t>
                      </a:r>
                    </a:p>
                    <a:p>
                      <a:pPr algn="ctr"/>
                      <a:endParaRPr lang="fr-FR" sz="2000" b="1" dirty="0">
                        <a:solidFill>
                          <a:srgbClr val="FF0000"/>
                        </a:solidFill>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0080">
                <a:tc gridSpan="3">
                  <a:txBody>
                    <a:bodyPr/>
                    <a:lstStyle/>
                    <a:p>
                      <a:pPr algn="ctr"/>
                      <a:r>
                        <a:rPr lang="fr-FR" sz="2400" b="1" u="none" dirty="0" smtClean="0">
                          <a:solidFill>
                            <a:srgbClr val="006600"/>
                          </a:solidFill>
                          <a:effectLst/>
                        </a:rPr>
                        <a:t>PHASE</a:t>
                      </a:r>
                      <a:r>
                        <a:rPr lang="fr-FR" sz="2400" b="1" u="none" baseline="0" dirty="0" smtClean="0">
                          <a:solidFill>
                            <a:srgbClr val="006600"/>
                          </a:solidFill>
                          <a:effectLst/>
                        </a:rPr>
                        <a:t> COMPTABLE : LE PAIEMENT </a:t>
                      </a:r>
                      <a:endParaRPr lang="fr-FR" sz="2400" b="1" u="none" dirty="0">
                        <a:solidFill>
                          <a:srgbClr val="006600"/>
                        </a:solidFill>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24136">
                <a:tc gridSpan="3">
                  <a:txBody>
                    <a:bodyPr/>
                    <a:lstStyle/>
                    <a:p>
                      <a:pPr algn="ctr"/>
                      <a:r>
                        <a:rPr lang="fr-FR" b="1" dirty="0" smtClean="0">
                          <a:solidFill>
                            <a:srgbClr val="006600"/>
                          </a:solidFill>
                        </a:rPr>
                        <a:t>LE PAIEMENT : </a:t>
                      </a:r>
                      <a:r>
                        <a:rPr lang="fr-FR" sz="2000" b="1" dirty="0" smtClean="0">
                          <a:solidFill>
                            <a:schemeClr val="tx1"/>
                          </a:solidFill>
                        </a:rPr>
                        <a:t>c’est l’acte par lequel l’organisme public se libère de la dette.</a:t>
                      </a:r>
                    </a:p>
                    <a:p>
                      <a:r>
                        <a:rPr lang="fr-FR" sz="2000" b="1" dirty="0" smtClean="0">
                          <a:solidFill>
                            <a:schemeClr val="tx1"/>
                          </a:solidFill>
                        </a:rPr>
                        <a:t>Le paiement</a:t>
                      </a:r>
                      <a:r>
                        <a:rPr lang="fr-FR" sz="2000" b="1" baseline="0" dirty="0" smtClean="0">
                          <a:solidFill>
                            <a:schemeClr val="tx1"/>
                          </a:solidFill>
                        </a:rPr>
                        <a:t> relève de la responsabilité exclusive du comptable </a:t>
                      </a:r>
                      <a:endParaRPr lang="fr-FR" sz="20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Espace réservé du pied de page 1"/>
          <p:cNvSpPr>
            <a:spLocks noGrp="1"/>
          </p:cNvSpPr>
          <p:nvPr>
            <p:ph type="ftr" sz="quarter" idx="12"/>
          </p:nvPr>
        </p:nvSpPr>
        <p:spPr/>
        <p:txBody>
          <a:bodyPr/>
          <a:lstStyle/>
          <a:p>
            <a:r>
              <a:rPr lang="fr-FR" smtClean="0"/>
              <a:t>www.tifawt.com - 2019- </a:t>
            </a:r>
            <a:endParaRPr lang="fr-FR" dirty="0"/>
          </a:p>
        </p:txBody>
      </p:sp>
    </p:spTree>
    <p:extLst>
      <p:ext uri="{BB962C8B-B14F-4D97-AF65-F5344CB8AC3E}">
        <p14:creationId xmlns="" xmlns:p14="http://schemas.microsoft.com/office/powerpoint/2010/main" val="289068239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 xmlns:p14="http://schemas.microsoft.com/office/powerpoint/2010/main" val="2864720810"/>
              </p:ext>
            </p:extLst>
          </p:nvPr>
        </p:nvGraphicFramePr>
        <p:xfrm>
          <a:off x="179512" y="63062"/>
          <a:ext cx="8784975" cy="6385225"/>
        </p:xfrm>
        <a:graphic>
          <a:graphicData uri="http://schemas.openxmlformats.org/drawingml/2006/table">
            <a:tbl>
              <a:tblPr firstRow="1" bandRow="1">
                <a:tableStyleId>{5C22544A-7EE6-4342-B048-85BDC9FD1C3A}</a:tableStyleId>
              </a:tblPr>
              <a:tblGrid>
                <a:gridCol w="3744416"/>
                <a:gridCol w="2592288"/>
                <a:gridCol w="2448271"/>
              </a:tblGrid>
              <a:tr h="497634">
                <a:tc gridSpan="3">
                  <a:txBody>
                    <a:bodyPr/>
                    <a:lstStyle/>
                    <a:p>
                      <a:pPr algn="ctr"/>
                      <a:r>
                        <a:rPr lang="fr-FR" sz="2400" dirty="0" smtClean="0">
                          <a:solidFill>
                            <a:schemeClr val="tx1"/>
                          </a:solidFill>
                        </a:rPr>
                        <a:t>PROCESSUS D’EXÉCUTION</a:t>
                      </a:r>
                      <a:r>
                        <a:rPr lang="fr-FR" sz="2400" baseline="0" dirty="0" smtClean="0">
                          <a:solidFill>
                            <a:schemeClr val="tx1"/>
                          </a:solidFill>
                        </a:rPr>
                        <a:t> DES RECETTES PUBLIQUES </a:t>
                      </a:r>
                      <a:endParaRPr lang="fr-FR"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FEBF9"/>
                    </a:solidFill>
                  </a:tcPr>
                </a:tc>
                <a:tc hMerge="1">
                  <a:txBody>
                    <a:bodyPr/>
                    <a:lstStyle/>
                    <a:p>
                      <a:endParaRPr lang="fr-FR" dirty="0"/>
                    </a:p>
                  </a:txBody>
                  <a:tcPr/>
                </a:tc>
                <a:tc hMerge="1">
                  <a:txBody>
                    <a:bodyPr/>
                    <a:lstStyle/>
                    <a:p>
                      <a:endParaRPr lang="fr-FR" dirty="0"/>
                    </a:p>
                  </a:txBody>
                  <a:tcPr/>
                </a:tc>
              </a:tr>
              <a:tr h="492040">
                <a:tc gridSpan="2">
                  <a:txBody>
                    <a:bodyPr/>
                    <a:lstStyle/>
                    <a:p>
                      <a:pPr algn="ctr"/>
                      <a:r>
                        <a:rPr lang="fr-FR" sz="2400" b="1" dirty="0" smtClean="0">
                          <a:solidFill>
                            <a:srgbClr val="FF0000"/>
                          </a:solidFill>
                        </a:rPr>
                        <a:t>ORDONNATEUR</a:t>
                      </a:r>
                      <a:endParaRPr lang="fr-FR" sz="24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dirty="0"/>
                    </a:p>
                  </a:txBody>
                  <a:tcPr/>
                </a:tc>
                <a:tc>
                  <a:txBody>
                    <a:bodyPr/>
                    <a:lstStyle/>
                    <a:p>
                      <a:pPr algn="ctr"/>
                      <a:r>
                        <a:rPr lang="fr-FR" sz="2400" b="1" dirty="0" smtClean="0">
                          <a:solidFill>
                            <a:srgbClr val="008E40"/>
                          </a:solidFill>
                        </a:rPr>
                        <a:t>COMPTABLE </a:t>
                      </a:r>
                      <a:endParaRPr lang="fr-FR" sz="2400" b="1" dirty="0">
                        <a:solidFill>
                          <a:srgbClr val="008E4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95551">
                <a:tc>
                  <a:txBody>
                    <a:bodyPr/>
                    <a:lstStyle/>
                    <a:p>
                      <a:pPr algn="ctr"/>
                      <a:r>
                        <a:rPr lang="fr-FR" sz="2000" b="1" dirty="0" smtClean="0">
                          <a:solidFill>
                            <a:srgbClr val="FF0000"/>
                          </a:solidFill>
                          <a:effectLst>
                            <a:outerShdw blurRad="38100" dist="38100" dir="2700000" algn="tl">
                              <a:srgbClr val="000000">
                                <a:alpha val="43137"/>
                              </a:srgbClr>
                            </a:outerShdw>
                          </a:effectLst>
                        </a:rPr>
                        <a:t>1- ÉMISSIONS</a:t>
                      </a:r>
                      <a:r>
                        <a:rPr lang="fr-FR" sz="2000" b="1" baseline="0" dirty="0" smtClean="0">
                          <a:solidFill>
                            <a:srgbClr val="FF0000"/>
                          </a:solidFill>
                          <a:effectLst>
                            <a:outerShdw blurRad="38100" dist="38100" dir="2700000" algn="tl">
                              <a:srgbClr val="000000">
                                <a:alpha val="43137"/>
                              </a:srgbClr>
                            </a:outerShdw>
                          </a:effectLst>
                        </a:rPr>
                        <a:t> DES TITRES DE RECETTES;</a:t>
                      </a:r>
                    </a:p>
                    <a:p>
                      <a:pPr algn="ctr"/>
                      <a:endParaRPr lang="fr-FR" sz="2000" b="1" baseline="0" dirty="0" smtClean="0">
                        <a:solidFill>
                          <a:srgbClr val="FF0000"/>
                        </a:solidFill>
                        <a:effectLst>
                          <a:outerShdw blurRad="38100" dist="38100" dir="2700000" algn="tl">
                            <a:srgbClr val="000000">
                              <a:alpha val="43137"/>
                            </a:srgbClr>
                          </a:outerShdw>
                        </a:effectLst>
                      </a:endParaRPr>
                    </a:p>
                    <a:p>
                      <a:pPr algn="ctr"/>
                      <a:r>
                        <a:rPr lang="fr-FR" sz="2000" b="1" baseline="0" dirty="0" smtClean="0">
                          <a:solidFill>
                            <a:srgbClr val="FF0000"/>
                          </a:solidFill>
                          <a:effectLst>
                            <a:outerShdw blurRad="38100" dist="38100" dir="2700000" algn="tl">
                              <a:srgbClr val="000000">
                                <a:alpha val="43137"/>
                              </a:srgbClr>
                            </a:outerShdw>
                          </a:effectLst>
                        </a:rPr>
                        <a:t> </a:t>
                      </a:r>
                    </a:p>
                    <a:p>
                      <a:pPr algn="just"/>
                      <a:r>
                        <a:rPr lang="fr-FR" sz="2000" b="1" baseline="0" dirty="0" smtClean="0">
                          <a:solidFill>
                            <a:schemeClr val="tx1"/>
                          </a:solidFill>
                          <a:effectLst/>
                        </a:rPr>
                        <a:t>Les ordonnateurs constatent et liquident les recettes :</a:t>
                      </a:r>
                    </a:p>
                    <a:p>
                      <a:pPr marL="342900" indent="-342900" algn="just">
                        <a:buFontTx/>
                        <a:buChar char="-"/>
                      </a:pPr>
                      <a:r>
                        <a:rPr lang="fr-FR" sz="2000" b="1" baseline="0" dirty="0" smtClean="0">
                          <a:solidFill>
                            <a:srgbClr val="FF0000"/>
                          </a:solidFill>
                          <a:effectLst/>
                        </a:rPr>
                        <a:t>Les constatations des droits : </a:t>
                      </a:r>
                      <a:r>
                        <a:rPr lang="fr-FR" sz="2000" b="1" baseline="0" dirty="0" smtClean="0">
                          <a:solidFill>
                            <a:schemeClr val="tx1"/>
                          </a:solidFill>
                          <a:effectLst/>
                        </a:rPr>
                        <a:t>consiste à s’assurer de la réalité des faits générateurs de créances publiques </a:t>
                      </a:r>
                    </a:p>
                    <a:p>
                      <a:pPr marL="342900" indent="-342900" algn="just">
                        <a:buFontTx/>
                        <a:buChar char="-"/>
                      </a:pPr>
                      <a:r>
                        <a:rPr lang="fr-FR" sz="2000" b="1" baseline="0" dirty="0" smtClean="0">
                          <a:solidFill>
                            <a:srgbClr val="FF0000"/>
                          </a:solidFill>
                          <a:effectLst/>
                        </a:rPr>
                        <a:t>La liquidation des droits : </a:t>
                      </a:r>
                      <a:r>
                        <a:rPr lang="fr-FR" sz="2000" b="1" baseline="0" dirty="0" smtClean="0">
                          <a:solidFill>
                            <a:schemeClr val="tx1"/>
                          </a:solidFill>
                          <a:effectLst/>
                        </a:rPr>
                        <a:t>consiste à arrêter le montant des créances publiques par rapport aux barèmes édictés par la loi fiscale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2000" b="1" dirty="0" smtClean="0">
                          <a:solidFill>
                            <a:srgbClr val="FF0000"/>
                          </a:solidFill>
                          <a:effectLst>
                            <a:outerShdw blurRad="38100" dist="38100" dir="2700000" algn="tl">
                              <a:srgbClr val="000000">
                                <a:alpha val="43137"/>
                              </a:srgbClr>
                            </a:outerShdw>
                          </a:effectLst>
                        </a:rPr>
                        <a:t>2- MISE EN RECOUVREMENT</a:t>
                      </a:r>
                    </a:p>
                    <a:p>
                      <a:pPr algn="ctr"/>
                      <a:r>
                        <a:rPr lang="fr-FR" sz="2000" b="1" dirty="0" smtClean="0">
                          <a:solidFill>
                            <a:srgbClr val="FF0000"/>
                          </a:solidFill>
                          <a:effectLst>
                            <a:outerShdw blurRad="38100" dist="38100" dir="2700000" algn="tl">
                              <a:srgbClr val="000000">
                                <a:alpha val="43137"/>
                              </a:srgbClr>
                            </a:outerShdw>
                          </a:effectLst>
                        </a:rPr>
                        <a:t> </a:t>
                      </a:r>
                    </a:p>
                    <a:p>
                      <a:pPr algn="just"/>
                      <a:r>
                        <a:rPr lang="fr-FR" sz="2000" b="1" dirty="0" smtClean="0">
                          <a:solidFill>
                            <a:schemeClr val="tx1"/>
                          </a:solidFill>
                          <a:effectLst/>
                        </a:rPr>
                        <a:t>Les</a:t>
                      </a:r>
                      <a:r>
                        <a:rPr lang="fr-FR" sz="2000" b="1" baseline="0" dirty="0" smtClean="0">
                          <a:solidFill>
                            <a:schemeClr val="tx1"/>
                          </a:solidFill>
                          <a:effectLst/>
                        </a:rPr>
                        <a:t> créances constatées et liquidées font l’objet d’ordre de recettes émis par l’administration elle-même (impôts directs, impôts indirects et taxes assimilées </a:t>
                      </a:r>
                      <a:r>
                        <a:rPr lang="fr-FR" sz="2000" b="1" dirty="0" smtClean="0">
                          <a:solidFill>
                            <a:schemeClr val="tx1"/>
                          </a:solidFill>
                          <a:effectLst/>
                        </a:rPr>
                        <a:t> </a:t>
                      </a:r>
                      <a:endParaRPr lang="fr-FR" sz="2000" b="1" dirty="0">
                        <a:solidFill>
                          <a:schemeClr val="tx1"/>
                        </a:solidFill>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2000" b="1" dirty="0" smtClean="0">
                          <a:solidFill>
                            <a:srgbClr val="FF0000"/>
                          </a:solidFill>
                          <a:effectLst>
                            <a:outerShdw blurRad="38100" dist="38100" dir="2700000" algn="tl">
                              <a:srgbClr val="000000">
                                <a:alpha val="43137"/>
                              </a:srgbClr>
                            </a:outerShdw>
                          </a:effectLst>
                        </a:rPr>
                        <a:t>3- RECOUVREMENT</a:t>
                      </a:r>
                    </a:p>
                    <a:p>
                      <a:endParaRPr lang="fr-FR" sz="2000" b="1" dirty="0" smtClean="0">
                        <a:solidFill>
                          <a:srgbClr val="FF0000"/>
                        </a:solidFill>
                        <a:effectLst>
                          <a:outerShdw blurRad="38100" dist="38100" dir="2700000" algn="tl">
                            <a:srgbClr val="000000">
                              <a:alpha val="43137"/>
                            </a:srgbClr>
                          </a:outerShdw>
                        </a:effectLst>
                      </a:endParaRPr>
                    </a:p>
                    <a:p>
                      <a:pPr algn="ctr"/>
                      <a:r>
                        <a:rPr lang="fr-FR" sz="2000" b="1" dirty="0" smtClean="0">
                          <a:solidFill>
                            <a:schemeClr val="tx1"/>
                          </a:solidFill>
                          <a:effectLst/>
                        </a:rPr>
                        <a:t>C’est l’acte administratif</a:t>
                      </a:r>
                      <a:r>
                        <a:rPr lang="fr-FR" sz="2000" b="1" baseline="0" dirty="0" smtClean="0">
                          <a:solidFill>
                            <a:schemeClr val="tx1"/>
                          </a:solidFill>
                          <a:effectLst/>
                        </a:rPr>
                        <a:t> donnant, conformément aux résultats de la liquidation, l’ordre de payer la dette de l’organisme public </a:t>
                      </a:r>
                    </a:p>
                    <a:p>
                      <a:pPr algn="ctr"/>
                      <a:endParaRPr lang="fr-FR" sz="2000" b="1" dirty="0">
                        <a:solidFill>
                          <a:srgbClr val="FF0000"/>
                        </a:solidFill>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Espace réservé du pied de page 1"/>
          <p:cNvSpPr>
            <a:spLocks noGrp="1"/>
          </p:cNvSpPr>
          <p:nvPr>
            <p:ph type="ftr" sz="quarter" idx="12"/>
          </p:nvPr>
        </p:nvSpPr>
        <p:spPr/>
        <p:txBody>
          <a:bodyPr/>
          <a:lstStyle/>
          <a:p>
            <a:r>
              <a:rPr lang="fr-FR" smtClean="0"/>
              <a:t>www.tifawt.com - 2019- </a:t>
            </a:r>
            <a:endParaRPr lang="fr-FR" dirty="0"/>
          </a:p>
        </p:txBody>
      </p:sp>
    </p:spTree>
    <p:extLst>
      <p:ext uri="{BB962C8B-B14F-4D97-AF65-F5344CB8AC3E}">
        <p14:creationId xmlns="" xmlns:p14="http://schemas.microsoft.com/office/powerpoint/2010/main" val="319187463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1259632" y="404664"/>
            <a:ext cx="6552728" cy="5112568"/>
          </a:xfrm>
          <a:prstGeom prst="ellipse">
            <a:avLst/>
          </a:prstGeom>
          <a:solidFill>
            <a:schemeClr val="bg1"/>
          </a:solidFill>
          <a:ln>
            <a:solidFill>
              <a:srgbClr val="FF0D0D"/>
            </a:solidFill>
          </a:ln>
          <a:effectLst>
            <a:outerShdw blurRad="50800" dist="38100" dir="18900000" algn="bl" rotWithShape="0">
              <a:prstClr val="black">
                <a:alpha val="40000"/>
              </a:prstClr>
            </a:outerShdw>
          </a:effectLst>
          <a:scene3d>
            <a:camera prst="perspectiveRelaxed"/>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7200" b="1" dirty="0" smtClean="0">
                <a:solidFill>
                  <a:srgbClr val="FF0000"/>
                </a:solidFill>
                <a:effectLst>
                  <a:outerShdw blurRad="38100" dist="38100" dir="2700000" algn="tl">
                    <a:srgbClr val="000000">
                      <a:alpha val="43137"/>
                    </a:srgbClr>
                  </a:outerShdw>
                </a:effectLst>
              </a:rPr>
              <a:t>MERCI</a:t>
            </a:r>
            <a:endParaRPr lang="fr-FR" sz="7200" b="1" dirty="0">
              <a:solidFill>
                <a:srgbClr val="FF0000"/>
              </a:solidFill>
              <a:effectLst>
                <a:outerShdw blurRad="38100" dist="38100" dir="2700000" algn="tl">
                  <a:srgbClr val="000000">
                    <a:alpha val="43137"/>
                  </a:srgbClr>
                </a:outerShdw>
              </a:effectLst>
            </a:endParaRPr>
          </a:p>
        </p:txBody>
      </p:sp>
      <p:sp>
        <p:nvSpPr>
          <p:cNvPr id="3" name="Espace réservé du pied de page 2"/>
          <p:cNvSpPr>
            <a:spLocks noGrp="1"/>
          </p:cNvSpPr>
          <p:nvPr>
            <p:ph type="ftr" sz="quarter" idx="12"/>
          </p:nvPr>
        </p:nvSpPr>
        <p:spPr/>
        <p:txBody>
          <a:bodyPr/>
          <a:lstStyle/>
          <a:p>
            <a:r>
              <a:rPr lang="fr-FR" smtClean="0"/>
              <a:t>www.tifawt.com - 2019- </a:t>
            </a:r>
            <a:endParaRPr lang="fr-FR" dirty="0"/>
          </a:p>
        </p:txBody>
      </p:sp>
    </p:spTree>
    <p:extLst>
      <p:ext uri="{BB962C8B-B14F-4D97-AF65-F5344CB8AC3E}">
        <p14:creationId xmlns="" xmlns:p14="http://schemas.microsoft.com/office/powerpoint/2010/main" val="1214863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142852"/>
            <a:ext cx="7239000" cy="1008112"/>
          </a:xfrm>
        </p:spPr>
        <p:txBody>
          <a:bodyPr anchor="ctr">
            <a:normAutofit/>
          </a:bodyPr>
          <a:lstStyle/>
          <a:p>
            <a:pPr algn="ctr"/>
            <a:r>
              <a:rPr lang="fr-FR" sz="3200" b="1" dirty="0" smtClean="0">
                <a:solidFill>
                  <a:schemeClr val="bg2">
                    <a:lumMod val="10000"/>
                  </a:schemeClr>
                </a:solidFill>
                <a:effectLst>
                  <a:outerShdw blurRad="38100" dist="38100" dir="2700000" algn="tl">
                    <a:srgbClr val="000000">
                      <a:alpha val="43137"/>
                    </a:srgbClr>
                  </a:outerShdw>
                </a:effectLst>
              </a:rPr>
              <a:t>CE QU’IL FAUT RETENIR </a:t>
            </a:r>
            <a:endParaRPr lang="fr-FR" sz="3200" b="1" dirty="0">
              <a:solidFill>
                <a:schemeClr val="bg2">
                  <a:lumMod val="10000"/>
                </a:schemeClr>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228854810"/>
              </p:ext>
            </p:extLst>
          </p:nvPr>
        </p:nvGraphicFramePr>
        <p:xfrm>
          <a:off x="428596" y="1214422"/>
          <a:ext cx="8391876" cy="50948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Espace réservé du pied de page 2"/>
          <p:cNvSpPr>
            <a:spLocks noGrp="1"/>
          </p:cNvSpPr>
          <p:nvPr>
            <p:ph type="ftr" sz="quarter" idx="12"/>
          </p:nvPr>
        </p:nvSpPr>
        <p:spPr>
          <a:xfrm>
            <a:off x="6143636" y="6357958"/>
            <a:ext cx="2812254" cy="304800"/>
          </a:xfrm>
        </p:spPr>
        <p:txBody>
          <a:bodyPr/>
          <a:lstStyle/>
          <a:p>
            <a:r>
              <a:rPr lang="fr-FR" b="1" smtClean="0">
                <a:solidFill>
                  <a:schemeClr val="tx1">
                    <a:lumMod val="50000"/>
                  </a:schemeClr>
                </a:solidFill>
              </a:rPr>
              <a:t>www.tifawt.com - 2019- </a:t>
            </a:r>
            <a:endParaRPr lang="fr-FR" b="1" dirty="0">
              <a:solidFill>
                <a:schemeClr val="tx1">
                  <a:lumMod val="50000"/>
                </a:schemeClr>
              </a:solidFill>
            </a:endParaRPr>
          </a:p>
        </p:txBody>
      </p:sp>
    </p:spTree>
    <p:extLst>
      <p:ext uri="{BB962C8B-B14F-4D97-AF65-F5344CB8AC3E}">
        <p14:creationId xmlns="" xmlns:p14="http://schemas.microsoft.com/office/powerpoint/2010/main" val="3977475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324656206"/>
              </p:ext>
            </p:extLst>
          </p:nvPr>
        </p:nvGraphicFramePr>
        <p:xfrm>
          <a:off x="323529" y="620689"/>
          <a:ext cx="8568951" cy="5605576"/>
        </p:xfrm>
        <a:graphic>
          <a:graphicData uri="http://schemas.openxmlformats.org/drawingml/2006/table">
            <a:tbl>
              <a:tblPr firstRow="1" bandRow="1">
                <a:tableStyleId>{5C22544A-7EE6-4342-B048-85BDC9FD1C3A}</a:tableStyleId>
              </a:tblPr>
              <a:tblGrid>
                <a:gridCol w="2160239"/>
                <a:gridCol w="3384376"/>
                <a:gridCol w="3024336"/>
              </a:tblGrid>
              <a:tr h="2515736">
                <a:tc gridSpan="3">
                  <a:txBody>
                    <a:bodyPr/>
                    <a:lstStyle/>
                    <a:p>
                      <a:pPr algn="ctr"/>
                      <a:r>
                        <a:rPr lang="fr-FR" sz="2400" dirty="0" smtClean="0">
                          <a:solidFill>
                            <a:srgbClr val="FF0000"/>
                          </a:solidFill>
                        </a:rPr>
                        <a:t>LA</a:t>
                      </a:r>
                      <a:r>
                        <a:rPr lang="fr-FR" sz="2400" baseline="0" dirty="0" smtClean="0">
                          <a:solidFill>
                            <a:srgbClr val="FF0000"/>
                          </a:solidFill>
                        </a:rPr>
                        <a:t> LOI DE FINANCES </a:t>
                      </a:r>
                    </a:p>
                    <a:p>
                      <a:pPr algn="ctr"/>
                      <a:endParaRPr lang="fr-FR" sz="2400" baseline="0" dirty="0" smtClean="0">
                        <a:solidFill>
                          <a:srgbClr val="FF0000"/>
                        </a:solidFill>
                      </a:endParaRPr>
                    </a:p>
                    <a:p>
                      <a:pPr algn="ctr"/>
                      <a:endParaRPr lang="fr-FR" sz="1800" b="1" i="0" baseline="0" dirty="0" smtClean="0">
                        <a:solidFill>
                          <a:schemeClr val="tx1"/>
                        </a:solidFill>
                        <a:latin typeface="Courier New" panose="02070309020205020404" pitchFamily="49" charset="0"/>
                        <a:cs typeface="Courier New" panose="02070309020205020404"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c hMerge="1">
                  <a:txBody>
                    <a:bodyPr/>
                    <a:lstStyle/>
                    <a:p>
                      <a:endParaRPr lang="fr-FR" dirty="0"/>
                    </a:p>
                  </a:txBody>
                  <a:tcPr/>
                </a:tc>
              </a:tr>
              <a:tr h="370840">
                <a:tc>
                  <a:txBody>
                    <a:bodyPr/>
                    <a:lstStyle/>
                    <a:p>
                      <a:pPr algn="ctr"/>
                      <a:r>
                        <a:rPr lang="fr-FR" sz="2000" b="1" dirty="0" smtClean="0">
                          <a:solidFill>
                            <a:schemeClr val="bg2">
                              <a:lumMod val="25000"/>
                            </a:schemeClr>
                          </a:solidFill>
                        </a:rPr>
                        <a:t>La loi de finances de l’année</a:t>
                      </a:r>
                      <a:endParaRPr lang="fr-FR" sz="2000" b="1" dirty="0">
                        <a:solidFill>
                          <a:schemeClr val="bg2">
                            <a:lumMod val="25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2000" b="1" dirty="0" smtClean="0">
                          <a:solidFill>
                            <a:schemeClr val="bg2">
                              <a:lumMod val="25000"/>
                            </a:schemeClr>
                          </a:solidFill>
                        </a:rPr>
                        <a:t>La loi</a:t>
                      </a:r>
                      <a:r>
                        <a:rPr lang="fr-FR" sz="2000" b="1" baseline="0" dirty="0" smtClean="0">
                          <a:solidFill>
                            <a:schemeClr val="bg2">
                              <a:lumMod val="25000"/>
                            </a:schemeClr>
                          </a:solidFill>
                        </a:rPr>
                        <a:t> de finances rectificative</a:t>
                      </a:r>
                      <a:endParaRPr lang="fr-FR" sz="2000" b="0" dirty="0">
                        <a:solidFill>
                          <a:schemeClr val="bg2">
                            <a:lumMod val="25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2000" b="1" dirty="0" smtClean="0">
                          <a:solidFill>
                            <a:schemeClr val="bg2">
                              <a:lumMod val="25000"/>
                            </a:schemeClr>
                          </a:solidFill>
                        </a:rPr>
                        <a:t>La loi de règlement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388800">
                <a:tc>
                  <a:txBody>
                    <a:bodyPr/>
                    <a:lstStyle/>
                    <a:p>
                      <a:pPr algn="just"/>
                      <a:r>
                        <a:rPr lang="fr-FR" sz="2000" b="1" dirty="0" smtClean="0">
                          <a:solidFill>
                            <a:schemeClr val="bg2">
                              <a:lumMod val="25000"/>
                            </a:schemeClr>
                          </a:solidFill>
                        </a:rPr>
                        <a:t>Elle prévoit</a:t>
                      </a:r>
                      <a:r>
                        <a:rPr lang="fr-FR" sz="2000" b="1" baseline="0" dirty="0" smtClean="0">
                          <a:solidFill>
                            <a:schemeClr val="bg2">
                              <a:lumMod val="25000"/>
                            </a:schemeClr>
                          </a:solidFill>
                        </a:rPr>
                        <a:t> et autorise pour une année l ’ensemble des ressources et des charges de l’Etat .</a:t>
                      </a:r>
                      <a:endParaRPr lang="fr-FR" sz="2000" b="1" dirty="0">
                        <a:solidFill>
                          <a:schemeClr val="bg2">
                            <a:lumMod val="25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fr-FR" sz="2000" b="1" dirty="0" smtClean="0">
                          <a:solidFill>
                            <a:srgbClr val="C00000"/>
                          </a:solidFill>
                        </a:rPr>
                        <a:t>Cette</a:t>
                      </a:r>
                      <a:r>
                        <a:rPr lang="fr-FR" sz="2000" b="1" baseline="0" dirty="0" smtClean="0">
                          <a:solidFill>
                            <a:srgbClr val="C00000"/>
                          </a:solidFill>
                        </a:rPr>
                        <a:t> loi modifie</a:t>
                      </a:r>
                      <a:r>
                        <a:rPr lang="fr-FR" sz="2000" baseline="0" dirty="0" smtClean="0">
                          <a:solidFill>
                            <a:srgbClr val="C00000"/>
                          </a:solidFill>
                        </a:rPr>
                        <a:t>,</a:t>
                      </a:r>
                      <a:r>
                        <a:rPr lang="fr-FR" sz="2000" baseline="0" dirty="0" smtClean="0">
                          <a:solidFill>
                            <a:schemeClr val="bg2">
                              <a:lumMod val="10000"/>
                            </a:schemeClr>
                          </a:solidFill>
                        </a:rPr>
                        <a:t> </a:t>
                      </a:r>
                      <a:r>
                        <a:rPr lang="fr-FR" sz="2000" b="1" baseline="0" dirty="0" smtClean="0">
                          <a:solidFill>
                            <a:schemeClr val="bg2">
                              <a:lumMod val="10000"/>
                            </a:schemeClr>
                          </a:solidFill>
                        </a:rPr>
                        <a:t>en cours de l’année, les dispositions de la loi de finances actuelle</a:t>
                      </a:r>
                      <a:r>
                        <a:rPr lang="fr-FR" sz="2000" baseline="0" dirty="0" smtClean="0">
                          <a:solidFill>
                            <a:srgbClr val="C00000"/>
                          </a:solidFill>
                        </a:rPr>
                        <a:t> </a:t>
                      </a:r>
                    </a:p>
                    <a:p>
                      <a:pPr algn="just"/>
                      <a:r>
                        <a:rPr lang="fr-FR" sz="2000" b="1" baseline="0" dirty="0" smtClean="0">
                          <a:solidFill>
                            <a:srgbClr val="C00000"/>
                          </a:solidFill>
                        </a:rPr>
                        <a:t>Rectifier</a:t>
                      </a:r>
                      <a:r>
                        <a:rPr lang="fr-FR" sz="2000" b="1" baseline="0" dirty="0" smtClean="0">
                          <a:solidFill>
                            <a:schemeClr val="bg2">
                              <a:lumMod val="10000"/>
                            </a:schemeClr>
                          </a:solidFill>
                        </a:rPr>
                        <a:t> les prévisions du budget, et </a:t>
                      </a:r>
                      <a:r>
                        <a:rPr lang="fr-FR" sz="2000" b="1" baseline="0" dirty="0" smtClean="0">
                          <a:solidFill>
                            <a:srgbClr val="C00000"/>
                          </a:solidFill>
                        </a:rPr>
                        <a:t>réviser</a:t>
                      </a:r>
                      <a:r>
                        <a:rPr lang="fr-FR" sz="2000" b="1" baseline="0" dirty="0" smtClean="0">
                          <a:solidFill>
                            <a:schemeClr val="bg2">
                              <a:lumMod val="10000"/>
                            </a:schemeClr>
                          </a:solidFill>
                        </a:rPr>
                        <a:t> certaines opérations </a:t>
                      </a:r>
                      <a:endParaRPr lang="fr-FR" sz="2000" b="1" dirty="0">
                        <a:solidFill>
                          <a:schemeClr val="bg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fr-FR" sz="2000" b="1" dirty="0" smtClean="0">
                          <a:solidFill>
                            <a:schemeClr val="bg2">
                              <a:lumMod val="25000"/>
                            </a:schemeClr>
                          </a:solidFill>
                        </a:rPr>
                        <a:t>Constate les résultats financiers</a:t>
                      </a:r>
                      <a:r>
                        <a:rPr lang="fr-FR" sz="2000" b="1" baseline="0" dirty="0" smtClean="0">
                          <a:solidFill>
                            <a:schemeClr val="bg2">
                              <a:lumMod val="25000"/>
                            </a:schemeClr>
                          </a:solidFill>
                        </a:rPr>
                        <a:t> de chaque année et approuve les différences entre les résultats et les prévisions de la loi de finances de l’année complétée    </a:t>
                      </a:r>
                      <a:endParaRPr lang="fr-FR" sz="2000" b="1" dirty="0">
                        <a:solidFill>
                          <a:schemeClr val="bg2">
                            <a:lumMod val="25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 name="Espace réservé du pied de page 2"/>
          <p:cNvSpPr>
            <a:spLocks noGrp="1"/>
          </p:cNvSpPr>
          <p:nvPr>
            <p:ph type="ftr" sz="quarter" idx="12"/>
          </p:nvPr>
        </p:nvSpPr>
        <p:spPr/>
        <p:txBody>
          <a:bodyPr/>
          <a:lstStyle/>
          <a:p>
            <a:r>
              <a:rPr lang="fr-FR" smtClean="0">
                <a:solidFill>
                  <a:schemeClr val="tx1">
                    <a:lumMod val="50000"/>
                  </a:schemeClr>
                </a:solidFill>
              </a:rPr>
              <a:t>www.tifawt.com - 2019- </a:t>
            </a:r>
            <a:endParaRPr lang="fr-FR" dirty="0">
              <a:solidFill>
                <a:schemeClr val="tx1">
                  <a:lumMod val="50000"/>
                </a:schemeClr>
              </a:solidFill>
            </a:endParaRPr>
          </a:p>
        </p:txBody>
      </p:sp>
      <p:sp>
        <p:nvSpPr>
          <p:cNvPr id="5" name="Down Arrow 4"/>
          <p:cNvSpPr/>
          <p:nvPr/>
        </p:nvSpPr>
        <p:spPr>
          <a:xfrm>
            <a:off x="4143372" y="1428736"/>
            <a:ext cx="857256" cy="1534234"/>
          </a:xfrm>
          <a:prstGeom prst="downArrow">
            <a:avLst/>
          </a:prstGeom>
          <a:ln>
            <a:solidFill>
              <a:srgbClr val="FF0000"/>
            </a:solidFill>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Tree>
    <p:extLst>
      <p:ext uri="{BB962C8B-B14F-4D97-AF65-F5344CB8AC3E}">
        <p14:creationId xmlns="" xmlns:p14="http://schemas.microsoft.com/office/powerpoint/2010/main" val="2222681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rmique">
  <a:themeElements>
    <a:clrScheme name="thermique">
      <a:dk1>
        <a:srgbClr val="4D5B6B"/>
      </a:dk1>
      <a:lt1>
        <a:srgbClr val="FFFFFF"/>
      </a:lt1>
      <a:dk2>
        <a:srgbClr val="675D59"/>
      </a:dk2>
      <a:lt2>
        <a:srgbClr val="E8DED8"/>
      </a:lt2>
      <a:accent1>
        <a:srgbClr val="FF7605"/>
      </a:accent1>
      <a:accent2>
        <a:srgbClr val="7F7F7F"/>
      </a:accent2>
      <a:accent3>
        <a:srgbClr val="7F5185"/>
      </a:accent3>
      <a:accent4>
        <a:srgbClr val="89AAD3"/>
      </a:accent4>
      <a:accent5>
        <a:srgbClr val="8F5B4B"/>
      </a:accent5>
      <a:accent6>
        <a:srgbClr val="C84340"/>
      </a:accent6>
      <a:hlink>
        <a:srgbClr val="89AAD3"/>
      </a:hlink>
      <a:folHlink>
        <a:srgbClr val="795185"/>
      </a:folHlink>
    </a:clrScheme>
    <a:fontScheme name="thermique">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ermiqu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3175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63500" dist="38100" dir="8100000" rotWithShape="0">
              <a:srgbClr val="000000">
                <a:alpha val="45000"/>
              </a:srgbClr>
            </a:outerShdw>
          </a:effectLst>
        </a:effectStyle>
        <a:effectStyle>
          <a:effectLst>
            <a:outerShdw blurRad="101600" dist="63500" dir="8100000" rotWithShape="0">
              <a:srgbClr val="000000">
                <a:alpha val="40000"/>
              </a:srgbClr>
            </a:outerShdw>
          </a:effectLst>
          <a:scene3d>
            <a:camera prst="orthographicFront">
              <a:rot lat="0" lon="0" rev="0"/>
            </a:camera>
            <a:lightRig rig="threePt" dir="t">
              <a:rot lat="0" lon="0" rev="3000000"/>
            </a:lightRig>
          </a:scene3d>
          <a:sp3d>
            <a:bevelT h="19050"/>
          </a:sp3d>
        </a:effectStyle>
      </a:effectStyleLst>
      <a:bgFillStyleLst>
        <a:solidFill>
          <a:schemeClr val="phClr"/>
        </a:solidFill>
        <a:gradFill rotWithShape="1">
          <a:gsLst>
            <a:gs pos="0">
              <a:schemeClr val="phClr">
                <a:tint val="100000"/>
                <a:lumMod val="125000"/>
              </a:schemeClr>
            </a:gs>
            <a:gs pos="55000">
              <a:schemeClr val="phClr">
                <a:shade val="100000"/>
                <a:satMod val="100000"/>
                <a:lumMod val="100000"/>
              </a:schemeClr>
            </a:gs>
            <a:gs pos="100000">
              <a:schemeClr val="phClr">
                <a:shade val="90000"/>
                <a:satMod val="300000"/>
                <a:lumMod val="95000"/>
              </a:schemeClr>
            </a:gs>
          </a:gsLst>
          <a:lin ang="5400000" scaled="0"/>
        </a:gradFill>
        <a:blipFill>
          <a:blip xmlns:r="http://schemas.openxmlformats.org/officeDocument/2006/relationships" r:embed="rId1">
            <a:duotone>
              <a:schemeClr val="phClr">
                <a:shade val="80000"/>
              </a:schemeClr>
              <a:schemeClr val="phClr">
                <a:tint val="98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Thermique</Template>
  <TotalTime>4462</TotalTime>
  <Words>4765</Words>
  <Application>Microsoft Office PowerPoint</Application>
  <PresentationFormat>Affichage à l'écran (4:3)</PresentationFormat>
  <Paragraphs>717</Paragraphs>
  <Slides>74</Slides>
  <Notes>1</Notes>
  <HiddenSlides>0</HiddenSlides>
  <MMClips>0</MMClips>
  <ScaleCrop>false</ScaleCrop>
  <HeadingPairs>
    <vt:vector size="4" baseType="variant">
      <vt:variant>
        <vt:lpstr>Thème</vt:lpstr>
      </vt:variant>
      <vt:variant>
        <vt:i4>1</vt:i4>
      </vt:variant>
      <vt:variant>
        <vt:lpstr>Titres des diapositives</vt:lpstr>
      </vt:variant>
      <vt:variant>
        <vt:i4>74</vt:i4>
      </vt:variant>
    </vt:vector>
  </HeadingPairs>
  <TitlesOfParts>
    <vt:vector size="75" baseType="lpstr">
      <vt:lpstr>thermique</vt:lpstr>
      <vt:lpstr>FINANCES  PUBLIQUES  AU  MAROC     RÈGLES  ET MÉTHODES  DE  GESTION  BUDGÉTAIRE </vt:lpstr>
      <vt:lpstr>PLAN DU CONTENU</vt:lpstr>
      <vt:lpstr>I- LES REGLES DE LA GESTION BUDGETAIRE </vt:lpstr>
      <vt:lpstr>DIFFÉRENCE  ENTRE LOI ET RÈGLEMENT </vt:lpstr>
      <vt:lpstr>Diapositive 5</vt:lpstr>
      <vt:lpstr>Diapositive 6</vt:lpstr>
      <vt:lpstr>Diapositive 7</vt:lpstr>
      <vt:lpstr>CE QU’IL FAUT RETENIR </vt:lpstr>
      <vt:lpstr>Diapositive 9</vt:lpstr>
      <vt:lpstr>A RETENIR !!! </vt:lpstr>
      <vt:lpstr>A RETENIR !!! </vt:lpstr>
      <vt:lpstr>CHAPITRE I    LES APPORTS DE LA LOI ORGANIQUE DES FINANCES  (1998 et 2015) </vt:lpstr>
      <vt:lpstr>Programmation budgétaire (LOF2015)</vt:lpstr>
      <vt:lpstr>Diapositive 14</vt:lpstr>
      <vt:lpstr>Diapositive 15</vt:lpstr>
      <vt:lpstr>AXE 1 : RENFORCEMENT DE LA PERFORMANCE DE LA GESTION PUBLIQUE </vt:lpstr>
      <vt:lpstr>Diapositive 17</vt:lpstr>
      <vt:lpstr>Diapositive 18</vt:lpstr>
      <vt:lpstr>Diapositive 19</vt:lpstr>
      <vt:lpstr>Diapositive 20</vt:lpstr>
      <vt:lpstr>autres concepts de la nouvelle LOF</vt:lpstr>
      <vt:lpstr>Diapositive 22</vt:lpstr>
      <vt:lpstr>AXE 2 : Renforcement  des  principes  et  règles  financiers</vt:lpstr>
      <vt:lpstr>A RETENIR !!!!!!!!</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LE BUDGET ÉCONOMIQUE,  C'EST QUOI ?? </vt:lpstr>
      <vt:lpstr>LIAISON  PLAN-BUDGET</vt:lpstr>
      <vt:lpstr>BUDGET ANNEXE </vt:lpstr>
      <vt:lpstr>A  RETENIR !!!!</vt:lpstr>
      <vt:lpstr>Diapositive 39</vt:lpstr>
      <vt:lpstr>Diapositive 40</vt:lpstr>
      <vt:lpstr>Diapositive 41</vt:lpstr>
      <vt:lpstr>Diapositive 42</vt:lpstr>
      <vt:lpstr>A  retenir !!!</vt:lpstr>
      <vt:lpstr>BUDGET  DE  L’ETAT   ET  LOI  DE FINANCES </vt:lpstr>
      <vt:lpstr>Diapositive 45</vt:lpstr>
      <vt:lpstr>S1 : BUDGET GENERAL</vt:lpstr>
      <vt:lpstr>Diapositive 47</vt:lpstr>
      <vt:lpstr>Diapositive 48</vt:lpstr>
      <vt:lpstr>S2 :  S E G M A  Services de l’Etat  Gérés de Manière Autonome </vt:lpstr>
      <vt:lpstr>Diapositive 50</vt:lpstr>
      <vt:lpstr>Diapositive 51</vt:lpstr>
      <vt:lpstr>CST  Comptes Spéciaux du Trésor </vt:lpstr>
      <vt:lpstr>Diapositive 53</vt:lpstr>
      <vt:lpstr>Diapositive 54</vt:lpstr>
      <vt:lpstr>Diapositive 55</vt:lpstr>
      <vt:lpstr>CH.3 RÈGLES BUDGÉTAIRES  OU LES PRINCIPES D’AUTORISATION BUDGÉTAIRE </vt:lpstr>
      <vt:lpstr>QLQS DÉFINITIONS </vt:lpstr>
      <vt:lpstr>Diapositive 58</vt:lpstr>
      <vt:lpstr>Diapositive 59</vt:lpstr>
      <vt:lpstr>Diapositive 60</vt:lpstr>
      <vt:lpstr>POUR  INFOS !!!</vt:lpstr>
      <vt:lpstr>LA RÉALISATION DES OPÉRATIONS BUDGÉTAIRES </vt:lpstr>
      <vt:lpstr>C’EST QUOI LA COMPTABILITÉ PUBLIQUE ????</vt:lpstr>
      <vt:lpstr>Diapositive 64</vt:lpstr>
      <vt:lpstr>Diapositive 65</vt:lpstr>
      <vt:lpstr>Important !!!! </vt:lpstr>
      <vt:lpstr>Diapositive 67</vt:lpstr>
      <vt:lpstr>A NE PAS MANQUER !!</vt:lpstr>
      <vt:lpstr>Les régisseurs ? </vt:lpstr>
      <vt:lpstr>Diapositive 70</vt:lpstr>
      <vt:lpstr>PROCESSUS D’EXECUTION ET DE CONTRÔLE DES DÉPENSES PUBLIQUES </vt:lpstr>
      <vt:lpstr>Diapositive 72</vt:lpstr>
      <vt:lpstr>Diapositive 73</vt:lpstr>
      <vt:lpstr>Diapositive 74</vt:lpstr>
    </vt:vector>
  </TitlesOfParts>
  <Company>Volvo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Bagho Hicham</dc:creator>
  <cp:lastModifiedBy>houc</cp:lastModifiedBy>
  <cp:revision>365</cp:revision>
  <dcterms:created xsi:type="dcterms:W3CDTF">2015-04-09T19:30:33Z</dcterms:created>
  <dcterms:modified xsi:type="dcterms:W3CDTF">2018-12-09T15:29:30Z</dcterms:modified>
</cp:coreProperties>
</file>