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6"/>
  </p:notesMasterIdLst>
  <p:handoutMasterIdLst>
    <p:handoutMasterId r:id="rId87"/>
  </p:handoutMasterIdLst>
  <p:sldIdLst>
    <p:sldId id="256" r:id="rId2"/>
    <p:sldId id="360" r:id="rId3"/>
    <p:sldId id="257" r:id="rId4"/>
    <p:sldId id="302" r:id="rId5"/>
    <p:sldId id="259" r:id="rId6"/>
    <p:sldId id="260" r:id="rId7"/>
    <p:sldId id="261" r:id="rId8"/>
    <p:sldId id="262" r:id="rId9"/>
    <p:sldId id="297" r:id="rId10"/>
    <p:sldId id="303" r:id="rId11"/>
    <p:sldId id="298" r:id="rId12"/>
    <p:sldId id="301" r:id="rId13"/>
    <p:sldId id="263" r:id="rId14"/>
    <p:sldId id="300" r:id="rId15"/>
    <p:sldId id="299" r:id="rId16"/>
    <p:sldId id="304" r:id="rId17"/>
    <p:sldId id="305" r:id="rId18"/>
    <p:sldId id="313" r:id="rId19"/>
    <p:sldId id="314" r:id="rId20"/>
    <p:sldId id="333" r:id="rId21"/>
    <p:sldId id="273" r:id="rId22"/>
    <p:sldId id="275" r:id="rId23"/>
    <p:sldId id="322" r:id="rId24"/>
    <p:sldId id="323" r:id="rId25"/>
    <p:sldId id="331" r:id="rId26"/>
    <p:sldId id="366" r:id="rId27"/>
    <p:sldId id="367" r:id="rId28"/>
    <p:sldId id="359"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68" r:id="rId45"/>
    <p:sldId id="361" r:id="rId46"/>
    <p:sldId id="362" r:id="rId47"/>
    <p:sldId id="363" r:id="rId48"/>
    <p:sldId id="267" r:id="rId49"/>
    <p:sldId id="307" r:id="rId50"/>
    <p:sldId id="306" r:id="rId51"/>
    <p:sldId id="308" r:id="rId52"/>
    <p:sldId id="309" r:id="rId53"/>
    <p:sldId id="310" r:id="rId54"/>
    <p:sldId id="311" r:id="rId55"/>
    <p:sldId id="312" r:id="rId56"/>
    <p:sldId id="315" r:id="rId57"/>
    <p:sldId id="316" r:id="rId58"/>
    <p:sldId id="317" r:id="rId59"/>
    <p:sldId id="318" r:id="rId60"/>
    <p:sldId id="321" r:id="rId61"/>
    <p:sldId id="319" r:id="rId62"/>
    <p:sldId id="320" r:id="rId63"/>
    <p:sldId id="324" r:id="rId64"/>
    <p:sldId id="327" r:id="rId65"/>
    <p:sldId id="326" r:id="rId66"/>
    <p:sldId id="329" r:id="rId67"/>
    <p:sldId id="328" r:id="rId68"/>
    <p:sldId id="325" r:id="rId69"/>
    <p:sldId id="364" r:id="rId70"/>
    <p:sldId id="365" r:id="rId71"/>
    <p:sldId id="369" r:id="rId72"/>
    <p:sldId id="370" r:id="rId73"/>
    <p:sldId id="336" r:id="rId74"/>
    <p:sldId id="341" r:id="rId75"/>
    <p:sldId id="335" r:id="rId76"/>
    <p:sldId id="337" r:id="rId77"/>
    <p:sldId id="338" r:id="rId78"/>
    <p:sldId id="339" r:id="rId79"/>
    <p:sldId id="340" r:id="rId80"/>
    <p:sldId id="342" r:id="rId81"/>
    <p:sldId id="334" r:id="rId82"/>
    <p:sldId id="332" r:id="rId83"/>
    <p:sldId id="330" r:id="rId84"/>
    <p:sldId id="371" r:id="rId85"/>
  </p:sldIdLst>
  <p:sldSz cx="9144000" cy="6858000" type="screen4x3"/>
  <p:notesSz cx="6858000" cy="9737725"/>
  <p:defaultTextStyle>
    <a:defPPr>
      <a:defRPr lang="fr-FR"/>
    </a:defPPr>
    <a:lvl1pPr algn="l" rtl="0" eaLnBrk="0" fontAlgn="base" hangingPunct="0">
      <a:spcBef>
        <a:spcPct val="0"/>
      </a:spcBef>
      <a:spcAft>
        <a:spcPct val="0"/>
      </a:spcAft>
      <a:defRPr kumimoji="1"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1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1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1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1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1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1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44"/>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4D4D"/>
    <a:srgbClr val="EB17C8"/>
    <a:srgbClr val="FFFFFF"/>
    <a:srgbClr val="FF0000"/>
    <a:srgbClr val="00FFFF"/>
    <a:srgbClr val="00FF00"/>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3" autoAdjust="0"/>
    <p:restoredTop sz="97406" autoAdjust="0"/>
  </p:normalViewPr>
  <p:slideViewPr>
    <p:cSldViewPr>
      <p:cViewPr varScale="1">
        <p:scale>
          <a:sx n="82" d="100"/>
          <a:sy n="82" d="100"/>
        </p:scale>
        <p:origin x="114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23.xml"/><Relationship Id="rId18" Type="http://schemas.openxmlformats.org/officeDocument/2006/relationships/slide" Target="slides/slide44.xml"/><Relationship Id="rId26" Type="http://schemas.openxmlformats.org/officeDocument/2006/relationships/slide" Target="slides/slide53.xml"/><Relationship Id="rId39" Type="http://schemas.openxmlformats.org/officeDocument/2006/relationships/slide" Target="slides/slide66.xml"/><Relationship Id="rId3" Type="http://schemas.openxmlformats.org/officeDocument/2006/relationships/slide" Target="slides/slide3.xml"/><Relationship Id="rId21" Type="http://schemas.openxmlformats.org/officeDocument/2006/relationships/slide" Target="slides/slide48.xml"/><Relationship Id="rId34" Type="http://schemas.openxmlformats.org/officeDocument/2006/relationships/slide" Target="slides/slide61.xml"/><Relationship Id="rId42" Type="http://schemas.openxmlformats.org/officeDocument/2006/relationships/slide" Target="slides/slide73.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43.xml"/><Relationship Id="rId25" Type="http://schemas.openxmlformats.org/officeDocument/2006/relationships/slide" Target="slides/slide52.xml"/><Relationship Id="rId33" Type="http://schemas.openxmlformats.org/officeDocument/2006/relationships/slide" Target="slides/slide60.xml"/><Relationship Id="rId38" Type="http://schemas.openxmlformats.org/officeDocument/2006/relationships/slide" Target="slides/slide65.xml"/><Relationship Id="rId2" Type="http://schemas.openxmlformats.org/officeDocument/2006/relationships/slide" Target="slides/slide2.xml"/><Relationship Id="rId16" Type="http://schemas.openxmlformats.org/officeDocument/2006/relationships/slide" Target="slides/slide27.xml"/><Relationship Id="rId20" Type="http://schemas.openxmlformats.org/officeDocument/2006/relationships/slide" Target="slides/slide46.xml"/><Relationship Id="rId29" Type="http://schemas.openxmlformats.org/officeDocument/2006/relationships/slide" Target="slides/slide56.xml"/><Relationship Id="rId41" Type="http://schemas.openxmlformats.org/officeDocument/2006/relationships/slide" Target="slides/slide68.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5.xml"/><Relationship Id="rId24" Type="http://schemas.openxmlformats.org/officeDocument/2006/relationships/slide" Target="slides/slide51.xml"/><Relationship Id="rId32" Type="http://schemas.openxmlformats.org/officeDocument/2006/relationships/slide" Target="slides/slide59.xml"/><Relationship Id="rId37" Type="http://schemas.openxmlformats.org/officeDocument/2006/relationships/slide" Target="slides/slide64.xml"/><Relationship Id="rId40" Type="http://schemas.openxmlformats.org/officeDocument/2006/relationships/slide" Target="slides/slide67.xml"/><Relationship Id="rId5" Type="http://schemas.openxmlformats.org/officeDocument/2006/relationships/slide" Target="slides/slide8.xml"/><Relationship Id="rId15" Type="http://schemas.openxmlformats.org/officeDocument/2006/relationships/slide" Target="slides/slide26.xml"/><Relationship Id="rId23" Type="http://schemas.openxmlformats.org/officeDocument/2006/relationships/slide" Target="slides/slide50.xml"/><Relationship Id="rId28" Type="http://schemas.openxmlformats.org/officeDocument/2006/relationships/slide" Target="slides/slide55.xml"/><Relationship Id="rId36" Type="http://schemas.openxmlformats.org/officeDocument/2006/relationships/slide" Target="slides/slide63.xml"/><Relationship Id="rId10" Type="http://schemas.openxmlformats.org/officeDocument/2006/relationships/slide" Target="slides/slide14.xml"/><Relationship Id="rId19" Type="http://schemas.openxmlformats.org/officeDocument/2006/relationships/slide" Target="slides/slide45.xml"/><Relationship Id="rId31" Type="http://schemas.openxmlformats.org/officeDocument/2006/relationships/slide" Target="slides/slide58.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5.xml"/><Relationship Id="rId22" Type="http://schemas.openxmlformats.org/officeDocument/2006/relationships/slide" Target="slides/slide49.xml"/><Relationship Id="rId27" Type="http://schemas.openxmlformats.org/officeDocument/2006/relationships/slide" Target="slides/slide54.xml"/><Relationship Id="rId30" Type="http://schemas.openxmlformats.org/officeDocument/2006/relationships/slide" Target="slides/slide57.xml"/><Relationship Id="rId35"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5C90084-7B1D-495C-832E-F29F30F79AE9}"/>
              </a:ext>
            </a:extLst>
          </p:cNvPr>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Narrow" panose="020B0606020202030204" pitchFamily="34" charset="0"/>
              </a:defRPr>
            </a:lvl1pPr>
          </a:lstStyle>
          <a:p>
            <a:pPr>
              <a:defRPr/>
            </a:pPr>
            <a:endParaRPr lang="fr-FR" altLang="fr-FR"/>
          </a:p>
        </p:txBody>
      </p:sp>
      <p:sp>
        <p:nvSpPr>
          <p:cNvPr id="22531" name="Rectangle 3">
            <a:extLst>
              <a:ext uri="{FF2B5EF4-FFF2-40B4-BE49-F238E27FC236}">
                <a16:creationId xmlns:a16="http://schemas.microsoft.com/office/drawing/2014/main" id="{77F14F7A-D41F-4F43-953F-4556B7BF2A81}"/>
              </a:ext>
            </a:extLst>
          </p:cNvPr>
          <p:cNvSpPr>
            <a:spLocks noGrp="1" noChangeArrowheads="1"/>
          </p:cNvSpPr>
          <p:nvPr>
            <p:ph type="dt" sz="quarter" idx="1"/>
          </p:nvPr>
        </p:nvSpPr>
        <p:spPr bwMode="auto">
          <a:xfrm>
            <a:off x="388620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Narrow" panose="020B0606020202030204" pitchFamily="34" charset="0"/>
              </a:defRPr>
            </a:lvl1pPr>
          </a:lstStyle>
          <a:p>
            <a:pPr>
              <a:defRPr/>
            </a:pPr>
            <a:endParaRPr lang="fr-FR" altLang="fr-FR"/>
          </a:p>
        </p:txBody>
      </p:sp>
      <p:sp>
        <p:nvSpPr>
          <p:cNvPr id="22532" name="Rectangle 4">
            <a:extLst>
              <a:ext uri="{FF2B5EF4-FFF2-40B4-BE49-F238E27FC236}">
                <a16:creationId xmlns:a16="http://schemas.microsoft.com/office/drawing/2014/main" id="{EA59B5C8-3AE0-4E9A-923E-66273BBF1574}"/>
              </a:ext>
            </a:extLst>
          </p:cNvPr>
          <p:cNvSpPr>
            <a:spLocks noGrp="1" noChangeArrowheads="1"/>
          </p:cNvSpPr>
          <p:nvPr>
            <p:ph type="ftr" sz="quarter" idx="2"/>
          </p:nvPr>
        </p:nvSpPr>
        <p:spPr bwMode="auto">
          <a:xfrm>
            <a:off x="0" y="92503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Narrow" panose="020B0606020202030204" pitchFamily="34" charset="0"/>
              </a:defRPr>
            </a:lvl1pPr>
          </a:lstStyle>
          <a:p>
            <a:pPr>
              <a:defRPr/>
            </a:pPr>
            <a:endParaRPr lang="fr-FR" altLang="fr-FR"/>
          </a:p>
        </p:txBody>
      </p:sp>
      <p:sp>
        <p:nvSpPr>
          <p:cNvPr id="22533" name="Rectangle 5">
            <a:extLst>
              <a:ext uri="{FF2B5EF4-FFF2-40B4-BE49-F238E27FC236}">
                <a16:creationId xmlns:a16="http://schemas.microsoft.com/office/drawing/2014/main" id="{4704BED7-2571-4B75-B7FB-6057FED33DE7}"/>
              </a:ext>
            </a:extLst>
          </p:cNvPr>
          <p:cNvSpPr>
            <a:spLocks noGrp="1" noChangeArrowheads="1"/>
          </p:cNvSpPr>
          <p:nvPr>
            <p:ph type="sldNum" sz="quarter" idx="3"/>
          </p:nvPr>
        </p:nvSpPr>
        <p:spPr bwMode="auto">
          <a:xfrm>
            <a:off x="3886200" y="92503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Narrow" panose="020B0606020202030204" pitchFamily="34" charset="0"/>
              </a:defRPr>
            </a:lvl1pPr>
          </a:lstStyle>
          <a:p>
            <a:pPr>
              <a:defRPr/>
            </a:pPr>
            <a:fld id="{D70801E6-5000-4C4B-8004-A28782BC0A0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B44BFDD-F81F-4370-8BE7-8F876A5C076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Narrow" panose="020B0606020202030204" pitchFamily="34" charset="0"/>
              </a:defRPr>
            </a:lvl1pPr>
          </a:lstStyle>
          <a:p>
            <a:pPr>
              <a:defRPr/>
            </a:pPr>
            <a:endParaRPr lang="fr-FR" altLang="fr-FR"/>
          </a:p>
        </p:txBody>
      </p:sp>
      <p:sp>
        <p:nvSpPr>
          <p:cNvPr id="41987" name="Rectangle 3">
            <a:extLst>
              <a:ext uri="{FF2B5EF4-FFF2-40B4-BE49-F238E27FC236}">
                <a16:creationId xmlns:a16="http://schemas.microsoft.com/office/drawing/2014/main" id="{A446E18E-C17E-4F16-AF3F-86518E43A5A4}"/>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Narrow" panose="020B0606020202030204" pitchFamily="34" charset="0"/>
              </a:defRPr>
            </a:lvl1pPr>
          </a:lstStyle>
          <a:p>
            <a:pPr>
              <a:defRPr/>
            </a:pPr>
            <a:endParaRPr lang="fr-FR" altLang="fr-FR"/>
          </a:p>
        </p:txBody>
      </p:sp>
      <p:sp>
        <p:nvSpPr>
          <p:cNvPr id="13316" name="Rectangle 4">
            <a:extLst>
              <a:ext uri="{FF2B5EF4-FFF2-40B4-BE49-F238E27FC236}">
                <a16:creationId xmlns:a16="http://schemas.microsoft.com/office/drawing/2014/main" id="{73391269-F896-4183-B3B5-A6C8122B59BB}"/>
              </a:ext>
            </a:extLst>
          </p:cNvPr>
          <p:cNvSpPr>
            <a:spLocks noChangeArrowheads="1" noTextEdit="1"/>
          </p:cNvSpPr>
          <p:nvPr>
            <p:ph type="sldImg" idx="2"/>
          </p:nvPr>
        </p:nvSpPr>
        <p:spPr bwMode="auto">
          <a:xfrm>
            <a:off x="990600" y="762000"/>
            <a:ext cx="48768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5292FA58-6EAA-49B3-BA51-AFFC696E8AE5}"/>
              </a:ext>
            </a:extLst>
          </p:cNvPr>
          <p:cNvSpPr>
            <a:spLocks noGrp="1" noChangeArrowheads="1"/>
          </p:cNvSpPr>
          <p:nvPr>
            <p:ph type="body" sz="quarter" idx="3"/>
          </p:nvPr>
        </p:nvSpPr>
        <p:spPr bwMode="auto">
          <a:xfrm>
            <a:off x="914400" y="4648200"/>
            <a:ext cx="502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41990" name="Rectangle 6">
            <a:extLst>
              <a:ext uri="{FF2B5EF4-FFF2-40B4-BE49-F238E27FC236}">
                <a16:creationId xmlns:a16="http://schemas.microsoft.com/office/drawing/2014/main" id="{E0F3B7C7-03C4-4E6D-9093-E223B4746429}"/>
              </a:ext>
            </a:extLst>
          </p:cNvPr>
          <p:cNvSpPr>
            <a:spLocks noGrp="1" noChangeArrowheads="1"/>
          </p:cNvSpPr>
          <p:nvPr>
            <p:ph type="ftr" sz="quarter" idx="4"/>
          </p:nvPr>
        </p:nvSpPr>
        <p:spPr bwMode="auto">
          <a:xfrm>
            <a:off x="0" y="92202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Narrow" panose="020B0606020202030204" pitchFamily="34" charset="0"/>
              </a:defRPr>
            </a:lvl1pPr>
          </a:lstStyle>
          <a:p>
            <a:pPr>
              <a:defRPr/>
            </a:pPr>
            <a:endParaRPr lang="fr-FR" altLang="fr-FR"/>
          </a:p>
        </p:txBody>
      </p:sp>
      <p:sp>
        <p:nvSpPr>
          <p:cNvPr id="41991" name="Rectangle 7">
            <a:extLst>
              <a:ext uri="{FF2B5EF4-FFF2-40B4-BE49-F238E27FC236}">
                <a16:creationId xmlns:a16="http://schemas.microsoft.com/office/drawing/2014/main" id="{49EA2441-F8FB-4F7A-A4B7-9A1CFAEB1F13}"/>
              </a:ext>
            </a:extLst>
          </p:cNvPr>
          <p:cNvSpPr>
            <a:spLocks noGrp="1" noChangeArrowheads="1"/>
          </p:cNvSpPr>
          <p:nvPr>
            <p:ph type="sldNum" sz="quarter" idx="5"/>
          </p:nvPr>
        </p:nvSpPr>
        <p:spPr bwMode="auto">
          <a:xfrm>
            <a:off x="3886200" y="92202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Narrow" panose="020B0606020202030204" pitchFamily="34" charset="0"/>
              </a:defRPr>
            </a:lvl1pPr>
          </a:lstStyle>
          <a:p>
            <a:pPr>
              <a:defRPr/>
            </a:pPr>
            <a:fld id="{93629111-FB2C-450E-8085-4C35EE41FB7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11CDB89D-F206-4D25-8BC1-4FE2469C51CE}"/>
              </a:ext>
            </a:extLst>
          </p:cNvPr>
          <p:cNvSpPr>
            <a:spLocks/>
          </p:cNvSpPr>
          <p:nvPr/>
        </p:nvSpPr>
        <p:spPr bwMode="hidden">
          <a:xfrm>
            <a:off x="-11113" y="1836738"/>
            <a:ext cx="2268538" cy="2709862"/>
          </a:xfrm>
          <a:custGeom>
            <a:avLst/>
            <a:gdLst>
              <a:gd name="T0" fmla="*/ 1282700 w 1429"/>
              <a:gd name="T1" fmla="*/ 449262 h 1707"/>
              <a:gd name="T2" fmla="*/ 1068388 w 1429"/>
              <a:gd name="T3" fmla="*/ 400050 h 1707"/>
              <a:gd name="T4" fmla="*/ 1038225 w 1429"/>
              <a:gd name="T5" fmla="*/ 0 h 1707"/>
              <a:gd name="T6" fmla="*/ 774700 w 1429"/>
              <a:gd name="T7" fmla="*/ 20637 h 1707"/>
              <a:gd name="T8" fmla="*/ 755650 w 1429"/>
              <a:gd name="T9" fmla="*/ 400050 h 1707"/>
              <a:gd name="T10" fmla="*/ 579438 w 1429"/>
              <a:gd name="T11" fmla="*/ 460375 h 1707"/>
              <a:gd name="T12" fmla="*/ 327025 w 1429"/>
              <a:gd name="T13" fmla="*/ 136525 h 1707"/>
              <a:gd name="T14" fmla="*/ 150813 w 1429"/>
              <a:gd name="T15" fmla="*/ 234950 h 1707"/>
              <a:gd name="T16" fmla="*/ 317500 w 1429"/>
              <a:gd name="T17" fmla="*/ 596900 h 1707"/>
              <a:gd name="T18" fmla="*/ 200025 w 1429"/>
              <a:gd name="T19" fmla="*/ 714375 h 1707"/>
              <a:gd name="T20" fmla="*/ 0 w 1429"/>
              <a:gd name="T21" fmla="*/ 671512 h 1707"/>
              <a:gd name="T22" fmla="*/ 0 w 1429"/>
              <a:gd name="T23" fmla="*/ 2020887 h 1707"/>
              <a:gd name="T24" fmla="*/ 160338 w 1429"/>
              <a:gd name="T25" fmla="*/ 1946275 h 1707"/>
              <a:gd name="T26" fmla="*/ 287338 w 1429"/>
              <a:gd name="T27" fmla="*/ 2073275 h 1707"/>
              <a:gd name="T28" fmla="*/ 111125 w 1429"/>
              <a:gd name="T29" fmla="*/ 2395537 h 1707"/>
              <a:gd name="T30" fmla="*/ 277813 w 1429"/>
              <a:gd name="T31" fmla="*/ 2533650 h 1707"/>
              <a:gd name="T32" fmla="*/ 579438 w 1429"/>
              <a:gd name="T33" fmla="*/ 2239962 h 1707"/>
              <a:gd name="T34" fmla="*/ 755650 w 1429"/>
              <a:gd name="T35" fmla="*/ 2298700 h 1707"/>
              <a:gd name="T36" fmla="*/ 795338 w 1429"/>
              <a:gd name="T37" fmla="*/ 2698750 h 1707"/>
              <a:gd name="T38" fmla="*/ 1058863 w 1429"/>
              <a:gd name="T39" fmla="*/ 2709862 h 1707"/>
              <a:gd name="T40" fmla="*/ 1087438 w 1429"/>
              <a:gd name="T41" fmla="*/ 2289175 h 1707"/>
              <a:gd name="T42" fmla="*/ 1311275 w 1429"/>
              <a:gd name="T43" fmla="*/ 2230437 h 1707"/>
              <a:gd name="T44" fmla="*/ 1576388 w 1429"/>
              <a:gd name="T45" fmla="*/ 2524125 h 1707"/>
              <a:gd name="T46" fmla="*/ 1751013 w 1429"/>
              <a:gd name="T47" fmla="*/ 2416175 h 1707"/>
              <a:gd name="T48" fmla="*/ 1576388 w 1429"/>
              <a:gd name="T49" fmla="*/ 2063750 h 1707"/>
              <a:gd name="T50" fmla="*/ 1693863 w 1429"/>
              <a:gd name="T51" fmla="*/ 1916112 h 1707"/>
              <a:gd name="T52" fmla="*/ 2044700 w 1429"/>
              <a:gd name="T53" fmla="*/ 2082800 h 1707"/>
              <a:gd name="T54" fmla="*/ 2151063 w 1429"/>
              <a:gd name="T55" fmla="*/ 1898650 h 1707"/>
              <a:gd name="T56" fmla="*/ 1830388 w 1429"/>
              <a:gd name="T57" fmla="*/ 1662112 h 1707"/>
              <a:gd name="T58" fmla="*/ 1868488 w 1429"/>
              <a:gd name="T59" fmla="*/ 1457325 h 1707"/>
              <a:gd name="T60" fmla="*/ 2268538 w 1429"/>
              <a:gd name="T61" fmla="*/ 1419225 h 1707"/>
              <a:gd name="T62" fmla="*/ 2259013 w 1429"/>
              <a:gd name="T63" fmla="*/ 1212850 h 1707"/>
              <a:gd name="T64" fmla="*/ 1858963 w 1429"/>
              <a:gd name="T65" fmla="*/ 1154112 h 1707"/>
              <a:gd name="T66" fmla="*/ 1819275 w 1429"/>
              <a:gd name="T67" fmla="*/ 998537 h 1707"/>
              <a:gd name="T68" fmla="*/ 2141538 w 1429"/>
              <a:gd name="T69" fmla="*/ 773112 h 1707"/>
              <a:gd name="T70" fmla="*/ 2035175 w 1429"/>
              <a:gd name="T71" fmla="*/ 587375 h 1707"/>
              <a:gd name="T72" fmla="*/ 1673225 w 1429"/>
              <a:gd name="T73" fmla="*/ 733425 h 1707"/>
              <a:gd name="T74" fmla="*/ 1555750 w 1429"/>
              <a:gd name="T75" fmla="*/ 615950 h 1707"/>
              <a:gd name="T76" fmla="*/ 1741488 w 1429"/>
              <a:gd name="T77" fmla="*/ 274637 h 1707"/>
              <a:gd name="T78" fmla="*/ 1565275 w 1429"/>
              <a:gd name="T79" fmla="*/ 166687 h 1707"/>
              <a:gd name="T80" fmla="*/ 1282700 w 1429"/>
              <a:gd name="T81" fmla="*/ 449262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 name="Freeform 3">
            <a:extLst>
              <a:ext uri="{FF2B5EF4-FFF2-40B4-BE49-F238E27FC236}">
                <a16:creationId xmlns:a16="http://schemas.microsoft.com/office/drawing/2014/main" id="{61E8FD20-5EFF-4D40-A892-D9EA128B2C25}"/>
              </a:ext>
            </a:extLst>
          </p:cNvPr>
          <p:cNvSpPr>
            <a:spLocks/>
          </p:cNvSpPr>
          <p:nvPr/>
        </p:nvSpPr>
        <p:spPr bwMode="hidden">
          <a:xfrm>
            <a:off x="107950" y="15875"/>
            <a:ext cx="838200" cy="787400"/>
          </a:xfrm>
          <a:custGeom>
            <a:avLst/>
            <a:gdLst>
              <a:gd name="T0" fmla="*/ 531813 w 528"/>
              <a:gd name="T1" fmla="*/ 88900 h 496"/>
              <a:gd name="T2" fmla="*/ 465138 w 528"/>
              <a:gd name="T3" fmla="*/ 73025 h 496"/>
              <a:gd name="T4" fmla="*/ 457200 w 528"/>
              <a:gd name="T5" fmla="*/ 0 h 496"/>
              <a:gd name="T6" fmla="*/ 377825 w 528"/>
              <a:gd name="T7" fmla="*/ 0 h 496"/>
              <a:gd name="T8" fmla="*/ 368300 w 528"/>
              <a:gd name="T9" fmla="*/ 73025 h 496"/>
              <a:gd name="T10" fmla="*/ 314325 w 528"/>
              <a:gd name="T11" fmla="*/ 92075 h 496"/>
              <a:gd name="T12" fmla="*/ 231775 w 528"/>
              <a:gd name="T13" fmla="*/ 0 h 496"/>
              <a:gd name="T14" fmla="*/ 180975 w 528"/>
              <a:gd name="T15" fmla="*/ 22225 h 496"/>
              <a:gd name="T16" fmla="*/ 233363 w 528"/>
              <a:gd name="T17" fmla="*/ 133350 h 496"/>
              <a:gd name="T18" fmla="*/ 196850 w 528"/>
              <a:gd name="T19" fmla="*/ 169863 h 496"/>
              <a:gd name="T20" fmla="*/ 79375 w 528"/>
              <a:gd name="T21" fmla="*/ 128588 h 496"/>
              <a:gd name="T22" fmla="*/ 50800 w 528"/>
              <a:gd name="T23" fmla="*/ 173038 h 496"/>
              <a:gd name="T24" fmla="*/ 142875 w 528"/>
              <a:gd name="T25" fmla="*/ 252413 h 496"/>
              <a:gd name="T26" fmla="*/ 127000 w 528"/>
              <a:gd name="T27" fmla="*/ 312738 h 496"/>
              <a:gd name="T28" fmla="*/ 3175 w 528"/>
              <a:gd name="T29" fmla="*/ 320675 h 496"/>
              <a:gd name="T30" fmla="*/ 0 w 528"/>
              <a:gd name="T31" fmla="*/ 387350 h 496"/>
              <a:gd name="T32" fmla="*/ 127000 w 528"/>
              <a:gd name="T33" fmla="*/ 406400 h 496"/>
              <a:gd name="T34" fmla="*/ 139700 w 528"/>
              <a:gd name="T35" fmla="*/ 463550 h 496"/>
              <a:gd name="T36" fmla="*/ 46038 w 528"/>
              <a:gd name="T37" fmla="*/ 547688 h 496"/>
              <a:gd name="T38" fmla="*/ 79375 w 528"/>
              <a:gd name="T39" fmla="*/ 600075 h 496"/>
              <a:gd name="T40" fmla="*/ 184150 w 528"/>
              <a:gd name="T41" fmla="*/ 550863 h 496"/>
              <a:gd name="T42" fmla="*/ 223838 w 528"/>
              <a:gd name="T43" fmla="*/ 590550 h 496"/>
              <a:gd name="T44" fmla="*/ 169863 w 528"/>
              <a:gd name="T45" fmla="*/ 690563 h 496"/>
              <a:gd name="T46" fmla="*/ 220663 w 528"/>
              <a:gd name="T47" fmla="*/ 733425 h 496"/>
              <a:gd name="T48" fmla="*/ 314325 w 528"/>
              <a:gd name="T49" fmla="*/ 641350 h 496"/>
              <a:gd name="T50" fmla="*/ 368300 w 528"/>
              <a:gd name="T51" fmla="*/ 660400 h 496"/>
              <a:gd name="T52" fmla="*/ 381000 w 528"/>
              <a:gd name="T53" fmla="*/ 784225 h 496"/>
              <a:gd name="T54" fmla="*/ 463550 w 528"/>
              <a:gd name="T55" fmla="*/ 787400 h 496"/>
              <a:gd name="T56" fmla="*/ 471488 w 528"/>
              <a:gd name="T57" fmla="*/ 657225 h 496"/>
              <a:gd name="T58" fmla="*/ 541338 w 528"/>
              <a:gd name="T59" fmla="*/ 639763 h 496"/>
              <a:gd name="T60" fmla="*/ 623888 w 528"/>
              <a:gd name="T61" fmla="*/ 730250 h 496"/>
              <a:gd name="T62" fmla="*/ 677863 w 528"/>
              <a:gd name="T63" fmla="*/ 696913 h 496"/>
              <a:gd name="T64" fmla="*/ 623888 w 528"/>
              <a:gd name="T65" fmla="*/ 587375 h 496"/>
              <a:gd name="T66" fmla="*/ 660400 w 528"/>
              <a:gd name="T67" fmla="*/ 541338 h 496"/>
              <a:gd name="T68" fmla="*/ 768350 w 528"/>
              <a:gd name="T69" fmla="*/ 593725 h 496"/>
              <a:gd name="T70" fmla="*/ 801688 w 528"/>
              <a:gd name="T71" fmla="*/ 536575 h 496"/>
              <a:gd name="T72" fmla="*/ 701675 w 528"/>
              <a:gd name="T73" fmla="*/ 463550 h 496"/>
              <a:gd name="T74" fmla="*/ 714375 w 528"/>
              <a:gd name="T75" fmla="*/ 400050 h 496"/>
              <a:gd name="T76" fmla="*/ 838200 w 528"/>
              <a:gd name="T77" fmla="*/ 387350 h 496"/>
              <a:gd name="T78" fmla="*/ 835025 w 528"/>
              <a:gd name="T79" fmla="*/ 323850 h 496"/>
              <a:gd name="T80" fmla="*/ 711200 w 528"/>
              <a:gd name="T81" fmla="*/ 306388 h 496"/>
              <a:gd name="T82" fmla="*/ 698500 w 528"/>
              <a:gd name="T83" fmla="*/ 257175 h 496"/>
              <a:gd name="T84" fmla="*/ 798513 w 528"/>
              <a:gd name="T85" fmla="*/ 188913 h 496"/>
              <a:gd name="T86" fmla="*/ 765175 w 528"/>
              <a:gd name="T87" fmla="*/ 130175 h 496"/>
              <a:gd name="T88" fmla="*/ 654050 w 528"/>
              <a:gd name="T89" fmla="*/ 176213 h 496"/>
              <a:gd name="T90" fmla="*/ 617538 w 528"/>
              <a:gd name="T91" fmla="*/ 139700 h 496"/>
              <a:gd name="T92" fmla="*/ 674688 w 528"/>
              <a:gd name="T93" fmla="*/ 33338 h 496"/>
              <a:gd name="T94" fmla="*/ 620713 w 528"/>
              <a:gd name="T95" fmla="*/ 0 h 496"/>
              <a:gd name="T96" fmla="*/ 531813 w 528"/>
              <a:gd name="T97" fmla="*/ 88900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 name="Freeform 4">
            <a:extLst>
              <a:ext uri="{FF2B5EF4-FFF2-40B4-BE49-F238E27FC236}">
                <a16:creationId xmlns:a16="http://schemas.microsoft.com/office/drawing/2014/main" id="{640E4F10-6756-4064-9DA9-5C8738C2E6C1}"/>
              </a:ext>
            </a:extLst>
          </p:cNvPr>
          <p:cNvSpPr>
            <a:spLocks/>
          </p:cNvSpPr>
          <p:nvPr/>
        </p:nvSpPr>
        <p:spPr bwMode="hidden">
          <a:xfrm>
            <a:off x="1192213" y="354013"/>
            <a:ext cx="2266950" cy="2270125"/>
          </a:xfrm>
          <a:custGeom>
            <a:avLst/>
            <a:gdLst>
              <a:gd name="T0" fmla="*/ 1440376 w 2312"/>
              <a:gd name="T1" fmla="*/ 376882 h 2313"/>
              <a:gd name="T2" fmla="*/ 1259961 w 2312"/>
              <a:gd name="T3" fmla="*/ 335661 h 2313"/>
              <a:gd name="T4" fmla="*/ 1235449 w 2312"/>
              <a:gd name="T5" fmla="*/ 0 h 2313"/>
              <a:gd name="T6" fmla="*/ 1014833 w 2312"/>
              <a:gd name="T7" fmla="*/ 16685 h 2313"/>
              <a:gd name="T8" fmla="*/ 998164 w 2312"/>
              <a:gd name="T9" fmla="*/ 335661 h 2313"/>
              <a:gd name="T10" fmla="*/ 851087 w 2312"/>
              <a:gd name="T11" fmla="*/ 385715 h 2313"/>
              <a:gd name="T12" fmla="*/ 638315 w 2312"/>
              <a:gd name="T13" fmla="*/ 114831 h 2313"/>
              <a:gd name="T14" fmla="*/ 491238 w 2312"/>
              <a:gd name="T15" fmla="*/ 197274 h 2313"/>
              <a:gd name="T16" fmla="*/ 630471 w 2312"/>
              <a:gd name="T17" fmla="*/ 499565 h 2313"/>
              <a:gd name="T18" fmla="*/ 532419 w 2312"/>
              <a:gd name="T19" fmla="*/ 598693 h 2313"/>
              <a:gd name="T20" fmla="*/ 212772 w 2312"/>
              <a:gd name="T21" fmla="*/ 483861 h 2313"/>
              <a:gd name="T22" fmla="*/ 139233 w 2312"/>
              <a:gd name="T23" fmla="*/ 606544 h 2313"/>
              <a:gd name="T24" fmla="*/ 384362 w 2312"/>
              <a:gd name="T25" fmla="*/ 819522 h 2313"/>
              <a:gd name="T26" fmla="*/ 344161 w 2312"/>
              <a:gd name="T27" fmla="*/ 983426 h 2313"/>
              <a:gd name="T28" fmla="*/ 7844 w 2312"/>
              <a:gd name="T29" fmla="*/ 1007963 h 2313"/>
              <a:gd name="T30" fmla="*/ 0 w 2312"/>
              <a:gd name="T31" fmla="*/ 1188552 h 2313"/>
              <a:gd name="T32" fmla="*/ 344161 w 2312"/>
              <a:gd name="T33" fmla="*/ 1237625 h 2313"/>
              <a:gd name="T34" fmla="*/ 376518 w 2312"/>
              <a:gd name="T35" fmla="*/ 1392697 h 2313"/>
              <a:gd name="T36" fmla="*/ 122564 w 2312"/>
              <a:gd name="T37" fmla="*/ 1622359 h 2313"/>
              <a:gd name="T38" fmla="*/ 212772 w 2312"/>
              <a:gd name="T39" fmla="*/ 1761727 h 2313"/>
              <a:gd name="T40" fmla="*/ 499082 w 2312"/>
              <a:gd name="T41" fmla="*/ 1630211 h 2313"/>
              <a:gd name="T42" fmla="*/ 605958 w 2312"/>
              <a:gd name="T43" fmla="*/ 1737190 h 2313"/>
              <a:gd name="T44" fmla="*/ 457900 w 2312"/>
              <a:gd name="T45" fmla="*/ 2007093 h 2313"/>
              <a:gd name="T46" fmla="*/ 597133 w 2312"/>
              <a:gd name="T47" fmla="*/ 2121924 h 2313"/>
              <a:gd name="T48" fmla="*/ 851087 w 2312"/>
              <a:gd name="T49" fmla="*/ 1876558 h 2313"/>
              <a:gd name="T50" fmla="*/ 998164 w 2312"/>
              <a:gd name="T51" fmla="*/ 1925631 h 2313"/>
              <a:gd name="T52" fmla="*/ 1031501 w 2312"/>
              <a:gd name="T53" fmla="*/ 2261292 h 2313"/>
              <a:gd name="T54" fmla="*/ 1252117 w 2312"/>
              <a:gd name="T55" fmla="*/ 2270125 h 2313"/>
              <a:gd name="T56" fmla="*/ 1276630 w 2312"/>
              <a:gd name="T57" fmla="*/ 1917780 h 2313"/>
              <a:gd name="T58" fmla="*/ 1464889 w 2312"/>
              <a:gd name="T59" fmla="*/ 1868706 h 2313"/>
              <a:gd name="T60" fmla="*/ 1686485 w 2312"/>
              <a:gd name="T61" fmla="*/ 2114072 h 2313"/>
              <a:gd name="T62" fmla="*/ 1833563 w 2312"/>
              <a:gd name="T63" fmla="*/ 2023778 h 2313"/>
              <a:gd name="T64" fmla="*/ 1686485 w 2312"/>
              <a:gd name="T65" fmla="*/ 1729339 h 2313"/>
              <a:gd name="T66" fmla="*/ 1784537 w 2312"/>
              <a:gd name="T67" fmla="*/ 1605674 h 2313"/>
              <a:gd name="T68" fmla="*/ 2078691 w 2312"/>
              <a:gd name="T69" fmla="*/ 1745042 h 2313"/>
              <a:gd name="T70" fmla="*/ 2168899 w 2312"/>
              <a:gd name="T71" fmla="*/ 1589971 h 2313"/>
              <a:gd name="T72" fmla="*/ 1899257 w 2312"/>
              <a:gd name="T73" fmla="*/ 1392697 h 2313"/>
              <a:gd name="T74" fmla="*/ 1931614 w 2312"/>
              <a:gd name="T75" fmla="*/ 1220941 h 2313"/>
              <a:gd name="T76" fmla="*/ 2266950 w 2312"/>
              <a:gd name="T77" fmla="*/ 1188552 h 2313"/>
              <a:gd name="T78" fmla="*/ 2259106 w 2312"/>
              <a:gd name="T79" fmla="*/ 1015815 h 2313"/>
              <a:gd name="T80" fmla="*/ 1923770 w 2312"/>
              <a:gd name="T81" fmla="*/ 966742 h 2313"/>
              <a:gd name="T82" fmla="*/ 1890432 w 2312"/>
              <a:gd name="T83" fmla="*/ 836207 h 2313"/>
              <a:gd name="T84" fmla="*/ 2161054 w 2312"/>
              <a:gd name="T85" fmla="*/ 647766 h 2313"/>
              <a:gd name="T86" fmla="*/ 2070847 w 2312"/>
              <a:gd name="T87" fmla="*/ 491713 h 2313"/>
              <a:gd name="T88" fmla="*/ 1767868 w 2312"/>
              <a:gd name="T89" fmla="*/ 614396 h 2313"/>
              <a:gd name="T90" fmla="*/ 1669817 w 2312"/>
              <a:gd name="T91" fmla="*/ 516250 h 2313"/>
              <a:gd name="T92" fmla="*/ 1824738 w 2312"/>
              <a:gd name="T93" fmla="*/ 229662 h 2313"/>
              <a:gd name="T94" fmla="*/ 1677661 w 2312"/>
              <a:gd name="T95" fmla="*/ 139368 h 2313"/>
              <a:gd name="T96" fmla="*/ 1440376 w 2312"/>
              <a:gd name="T97" fmla="*/ 37688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Freeform 5">
            <a:extLst>
              <a:ext uri="{FF2B5EF4-FFF2-40B4-BE49-F238E27FC236}">
                <a16:creationId xmlns:a16="http://schemas.microsoft.com/office/drawing/2014/main" id="{F753A30D-5EA3-4447-A3B9-D90362D2DEDA}"/>
              </a:ext>
            </a:extLst>
          </p:cNvPr>
          <p:cNvSpPr>
            <a:spLocks/>
          </p:cNvSpPr>
          <p:nvPr/>
        </p:nvSpPr>
        <p:spPr bwMode="hidden">
          <a:xfrm>
            <a:off x="2532063" y="1270000"/>
            <a:ext cx="3670300" cy="3671888"/>
          </a:xfrm>
          <a:custGeom>
            <a:avLst/>
            <a:gdLst>
              <a:gd name="T0" fmla="*/ 2332038 w 2312"/>
              <a:gd name="T1" fmla="*/ 609600 h 2313"/>
              <a:gd name="T2" fmla="*/ 2039938 w 2312"/>
              <a:gd name="T3" fmla="*/ 542925 h 2313"/>
              <a:gd name="T4" fmla="*/ 2000250 w 2312"/>
              <a:gd name="T5" fmla="*/ 0 h 2313"/>
              <a:gd name="T6" fmla="*/ 1643063 w 2312"/>
              <a:gd name="T7" fmla="*/ 26988 h 2313"/>
              <a:gd name="T8" fmla="*/ 1616075 w 2312"/>
              <a:gd name="T9" fmla="*/ 542925 h 2313"/>
              <a:gd name="T10" fmla="*/ 1377950 w 2312"/>
              <a:gd name="T11" fmla="*/ 623888 h 2313"/>
              <a:gd name="T12" fmla="*/ 1033463 w 2312"/>
              <a:gd name="T13" fmla="*/ 185738 h 2313"/>
              <a:gd name="T14" fmla="*/ 795338 w 2312"/>
              <a:gd name="T15" fmla="*/ 319088 h 2313"/>
              <a:gd name="T16" fmla="*/ 1020763 w 2312"/>
              <a:gd name="T17" fmla="*/ 808038 h 2313"/>
              <a:gd name="T18" fmla="*/ 862013 w 2312"/>
              <a:gd name="T19" fmla="*/ 968375 h 2313"/>
              <a:gd name="T20" fmla="*/ 344488 w 2312"/>
              <a:gd name="T21" fmla="*/ 782638 h 2313"/>
              <a:gd name="T22" fmla="*/ 225425 w 2312"/>
              <a:gd name="T23" fmla="*/ 981075 h 2313"/>
              <a:gd name="T24" fmla="*/ 622300 w 2312"/>
              <a:gd name="T25" fmla="*/ 1325563 h 2313"/>
              <a:gd name="T26" fmla="*/ 557213 w 2312"/>
              <a:gd name="T27" fmla="*/ 1590675 h 2313"/>
              <a:gd name="T28" fmla="*/ 12700 w 2312"/>
              <a:gd name="T29" fmla="*/ 1630363 h 2313"/>
              <a:gd name="T30" fmla="*/ 0 w 2312"/>
              <a:gd name="T31" fmla="*/ 1922463 h 2313"/>
              <a:gd name="T32" fmla="*/ 557213 w 2312"/>
              <a:gd name="T33" fmla="*/ 2001838 h 2313"/>
              <a:gd name="T34" fmla="*/ 609600 w 2312"/>
              <a:gd name="T35" fmla="*/ 2252663 h 2313"/>
              <a:gd name="T36" fmla="*/ 198438 w 2312"/>
              <a:gd name="T37" fmla="*/ 2624138 h 2313"/>
              <a:gd name="T38" fmla="*/ 344488 w 2312"/>
              <a:gd name="T39" fmla="*/ 2849563 h 2313"/>
              <a:gd name="T40" fmla="*/ 808038 w 2312"/>
              <a:gd name="T41" fmla="*/ 2636838 h 2313"/>
              <a:gd name="T42" fmla="*/ 981075 w 2312"/>
              <a:gd name="T43" fmla="*/ 2809875 h 2313"/>
              <a:gd name="T44" fmla="*/ 741363 w 2312"/>
              <a:gd name="T45" fmla="*/ 3246438 h 2313"/>
              <a:gd name="T46" fmla="*/ 966788 w 2312"/>
              <a:gd name="T47" fmla="*/ 3432175 h 2313"/>
              <a:gd name="T48" fmla="*/ 1377950 w 2312"/>
              <a:gd name="T49" fmla="*/ 3035300 h 2313"/>
              <a:gd name="T50" fmla="*/ 1616075 w 2312"/>
              <a:gd name="T51" fmla="*/ 3114675 h 2313"/>
              <a:gd name="T52" fmla="*/ 1670050 w 2312"/>
              <a:gd name="T53" fmla="*/ 3657600 h 2313"/>
              <a:gd name="T54" fmla="*/ 2027238 w 2312"/>
              <a:gd name="T55" fmla="*/ 3671888 h 2313"/>
              <a:gd name="T56" fmla="*/ 2066925 w 2312"/>
              <a:gd name="T57" fmla="*/ 3101975 h 2313"/>
              <a:gd name="T58" fmla="*/ 2371725 w 2312"/>
              <a:gd name="T59" fmla="*/ 3022600 h 2313"/>
              <a:gd name="T60" fmla="*/ 2730500 w 2312"/>
              <a:gd name="T61" fmla="*/ 3419475 h 2313"/>
              <a:gd name="T62" fmla="*/ 2968625 w 2312"/>
              <a:gd name="T63" fmla="*/ 3273425 h 2313"/>
              <a:gd name="T64" fmla="*/ 2730500 w 2312"/>
              <a:gd name="T65" fmla="*/ 2797175 h 2313"/>
              <a:gd name="T66" fmla="*/ 2889250 w 2312"/>
              <a:gd name="T67" fmla="*/ 2597150 h 2313"/>
              <a:gd name="T68" fmla="*/ 3365500 w 2312"/>
              <a:gd name="T69" fmla="*/ 2822575 h 2313"/>
              <a:gd name="T70" fmla="*/ 3511550 w 2312"/>
              <a:gd name="T71" fmla="*/ 2571750 h 2313"/>
              <a:gd name="T72" fmla="*/ 3074988 w 2312"/>
              <a:gd name="T73" fmla="*/ 2252663 h 2313"/>
              <a:gd name="T74" fmla="*/ 3127375 w 2312"/>
              <a:gd name="T75" fmla="*/ 1974850 h 2313"/>
              <a:gd name="T76" fmla="*/ 3670300 w 2312"/>
              <a:gd name="T77" fmla="*/ 1922463 h 2313"/>
              <a:gd name="T78" fmla="*/ 3657600 w 2312"/>
              <a:gd name="T79" fmla="*/ 1643063 h 2313"/>
              <a:gd name="T80" fmla="*/ 3114675 w 2312"/>
              <a:gd name="T81" fmla="*/ 1563688 h 2313"/>
              <a:gd name="T82" fmla="*/ 3060700 w 2312"/>
              <a:gd name="T83" fmla="*/ 1352550 h 2313"/>
              <a:gd name="T84" fmla="*/ 3498850 w 2312"/>
              <a:gd name="T85" fmla="*/ 1047750 h 2313"/>
              <a:gd name="T86" fmla="*/ 3352800 w 2312"/>
              <a:gd name="T87" fmla="*/ 795338 h 2313"/>
              <a:gd name="T88" fmla="*/ 2862263 w 2312"/>
              <a:gd name="T89" fmla="*/ 993775 h 2313"/>
              <a:gd name="T90" fmla="*/ 2703513 w 2312"/>
              <a:gd name="T91" fmla="*/ 835025 h 2313"/>
              <a:gd name="T92" fmla="*/ 2954338 w 2312"/>
              <a:gd name="T93" fmla="*/ 371475 h 2313"/>
              <a:gd name="T94" fmla="*/ 2716213 w 2312"/>
              <a:gd name="T95" fmla="*/ 225425 h 2313"/>
              <a:gd name="T96" fmla="*/ 2332038 w 2312"/>
              <a:gd name="T97" fmla="*/ 609600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Freeform 6">
            <a:extLst>
              <a:ext uri="{FF2B5EF4-FFF2-40B4-BE49-F238E27FC236}">
                <a16:creationId xmlns:a16="http://schemas.microsoft.com/office/drawing/2014/main" id="{9DB6DC2C-DD17-440A-81DC-383C91B4F6B6}"/>
              </a:ext>
            </a:extLst>
          </p:cNvPr>
          <p:cNvSpPr>
            <a:spLocks/>
          </p:cNvSpPr>
          <p:nvPr/>
        </p:nvSpPr>
        <p:spPr bwMode="hidden">
          <a:xfrm>
            <a:off x="3175" y="4797425"/>
            <a:ext cx="3417888" cy="2097088"/>
          </a:xfrm>
          <a:custGeom>
            <a:avLst/>
            <a:gdLst>
              <a:gd name="T0" fmla="*/ 2171700 w 2153"/>
              <a:gd name="T1" fmla="*/ 568325 h 1321"/>
              <a:gd name="T2" fmla="*/ 1900238 w 2153"/>
              <a:gd name="T3" fmla="*/ 504825 h 1321"/>
              <a:gd name="T4" fmla="*/ 1862138 w 2153"/>
              <a:gd name="T5" fmla="*/ 0 h 1321"/>
              <a:gd name="T6" fmla="*/ 1530350 w 2153"/>
              <a:gd name="T7" fmla="*/ 25400 h 1321"/>
              <a:gd name="T8" fmla="*/ 1504950 w 2153"/>
              <a:gd name="T9" fmla="*/ 504825 h 1321"/>
              <a:gd name="T10" fmla="*/ 1282700 w 2153"/>
              <a:gd name="T11" fmla="*/ 581025 h 1321"/>
              <a:gd name="T12" fmla="*/ 962025 w 2153"/>
              <a:gd name="T13" fmla="*/ 173038 h 1321"/>
              <a:gd name="T14" fmla="*/ 741363 w 2153"/>
              <a:gd name="T15" fmla="*/ 296863 h 1321"/>
              <a:gd name="T16" fmla="*/ 950913 w 2153"/>
              <a:gd name="T17" fmla="*/ 752475 h 1321"/>
              <a:gd name="T18" fmla="*/ 803275 w 2153"/>
              <a:gd name="T19" fmla="*/ 901700 h 1321"/>
              <a:gd name="T20" fmla="*/ 320675 w 2153"/>
              <a:gd name="T21" fmla="*/ 728663 h 1321"/>
              <a:gd name="T22" fmla="*/ 209550 w 2153"/>
              <a:gd name="T23" fmla="*/ 914400 h 1321"/>
              <a:gd name="T24" fmla="*/ 579438 w 2153"/>
              <a:gd name="T25" fmla="*/ 1235075 h 1321"/>
              <a:gd name="T26" fmla="*/ 519113 w 2153"/>
              <a:gd name="T27" fmla="*/ 1481138 h 1321"/>
              <a:gd name="T28" fmla="*/ 11113 w 2153"/>
              <a:gd name="T29" fmla="*/ 1517650 h 1321"/>
              <a:gd name="T30" fmla="*/ 0 w 2153"/>
              <a:gd name="T31" fmla="*/ 1790700 h 1321"/>
              <a:gd name="T32" fmla="*/ 519113 w 2153"/>
              <a:gd name="T33" fmla="*/ 1863725 h 1321"/>
              <a:gd name="T34" fmla="*/ 568325 w 2153"/>
              <a:gd name="T35" fmla="*/ 2097088 h 1321"/>
              <a:gd name="T36" fmla="*/ 2863850 w 2153"/>
              <a:gd name="T37" fmla="*/ 2097088 h 1321"/>
              <a:gd name="T38" fmla="*/ 2913063 w 2153"/>
              <a:gd name="T39" fmla="*/ 1838325 h 1321"/>
              <a:gd name="T40" fmla="*/ 3417888 w 2153"/>
              <a:gd name="T41" fmla="*/ 1790700 h 1321"/>
              <a:gd name="T42" fmla="*/ 3406775 w 2153"/>
              <a:gd name="T43" fmla="*/ 1530350 h 1321"/>
              <a:gd name="T44" fmla="*/ 2900363 w 2153"/>
              <a:gd name="T45" fmla="*/ 1455738 h 1321"/>
              <a:gd name="T46" fmla="*/ 2849563 w 2153"/>
              <a:gd name="T47" fmla="*/ 1258888 h 1321"/>
              <a:gd name="T48" fmla="*/ 3257550 w 2153"/>
              <a:gd name="T49" fmla="*/ 976313 h 1321"/>
              <a:gd name="T50" fmla="*/ 3122613 w 2153"/>
              <a:gd name="T51" fmla="*/ 741363 h 1321"/>
              <a:gd name="T52" fmla="*/ 2665413 w 2153"/>
              <a:gd name="T53" fmla="*/ 925513 h 1321"/>
              <a:gd name="T54" fmla="*/ 2517775 w 2153"/>
              <a:gd name="T55" fmla="*/ 777875 h 1321"/>
              <a:gd name="T56" fmla="*/ 2751138 w 2153"/>
              <a:gd name="T57" fmla="*/ 346075 h 1321"/>
              <a:gd name="T58" fmla="*/ 2528888 w 2153"/>
              <a:gd name="T59" fmla="*/ 209550 h 1321"/>
              <a:gd name="T60" fmla="*/ 2171700 w 2153"/>
              <a:gd name="T61" fmla="*/ 568325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Freeform 7">
            <a:extLst>
              <a:ext uri="{FF2B5EF4-FFF2-40B4-BE49-F238E27FC236}">
                <a16:creationId xmlns:a16="http://schemas.microsoft.com/office/drawing/2014/main" id="{56F0801A-3D95-4FC5-9523-AFCD93CC7B25}"/>
              </a:ext>
            </a:extLst>
          </p:cNvPr>
          <p:cNvSpPr>
            <a:spLocks/>
          </p:cNvSpPr>
          <p:nvPr/>
        </p:nvSpPr>
        <p:spPr bwMode="hidden">
          <a:xfrm>
            <a:off x="4494213" y="4425950"/>
            <a:ext cx="2263775" cy="2263775"/>
          </a:xfrm>
          <a:custGeom>
            <a:avLst/>
            <a:gdLst>
              <a:gd name="T0" fmla="*/ 1438359 w 2312"/>
              <a:gd name="T1" fmla="*/ 375828 h 2313"/>
              <a:gd name="T2" fmla="*/ 1258197 w 2312"/>
              <a:gd name="T3" fmla="*/ 334722 h 2313"/>
              <a:gd name="T4" fmla="*/ 1233718 w 2312"/>
              <a:gd name="T5" fmla="*/ 0 h 2313"/>
              <a:gd name="T6" fmla="*/ 1013411 w 2312"/>
              <a:gd name="T7" fmla="*/ 16638 h 2313"/>
              <a:gd name="T8" fmla="*/ 996766 w 2312"/>
              <a:gd name="T9" fmla="*/ 334722 h 2313"/>
              <a:gd name="T10" fmla="*/ 849895 w 2312"/>
              <a:gd name="T11" fmla="*/ 384636 h 2313"/>
              <a:gd name="T12" fmla="*/ 637421 w 2312"/>
              <a:gd name="T13" fmla="*/ 114510 h 2313"/>
              <a:gd name="T14" fmla="*/ 490550 w 2312"/>
              <a:gd name="T15" fmla="*/ 196722 h 2313"/>
              <a:gd name="T16" fmla="*/ 629588 w 2312"/>
              <a:gd name="T17" fmla="*/ 498168 h 2313"/>
              <a:gd name="T18" fmla="*/ 531674 w 2312"/>
              <a:gd name="T19" fmla="*/ 597018 h 2313"/>
              <a:gd name="T20" fmla="*/ 212474 w 2312"/>
              <a:gd name="T21" fmla="*/ 482508 h 2313"/>
              <a:gd name="T22" fmla="*/ 139038 w 2312"/>
              <a:gd name="T23" fmla="*/ 604848 h 2313"/>
              <a:gd name="T24" fmla="*/ 383823 w 2312"/>
              <a:gd name="T25" fmla="*/ 817230 h 2313"/>
              <a:gd name="T26" fmla="*/ 343679 w 2312"/>
              <a:gd name="T27" fmla="*/ 980676 h 2313"/>
              <a:gd name="T28" fmla="*/ 7833 w 2312"/>
              <a:gd name="T29" fmla="*/ 1005144 h 2313"/>
              <a:gd name="T30" fmla="*/ 0 w 2312"/>
              <a:gd name="T31" fmla="*/ 1185228 h 2313"/>
              <a:gd name="T32" fmla="*/ 343679 w 2312"/>
              <a:gd name="T33" fmla="*/ 1234164 h 2313"/>
              <a:gd name="T34" fmla="*/ 375990 w 2312"/>
              <a:gd name="T35" fmla="*/ 1388801 h 2313"/>
              <a:gd name="T36" fmla="*/ 122393 w 2312"/>
              <a:gd name="T37" fmla="*/ 1617821 h 2313"/>
              <a:gd name="T38" fmla="*/ 212474 w 2312"/>
              <a:gd name="T39" fmla="*/ 1756799 h 2313"/>
              <a:gd name="T40" fmla="*/ 498383 w 2312"/>
              <a:gd name="T41" fmla="*/ 1625651 h 2313"/>
              <a:gd name="T42" fmla="*/ 605109 w 2312"/>
              <a:gd name="T43" fmla="*/ 1732331 h 2313"/>
              <a:gd name="T44" fmla="*/ 457259 w 2312"/>
              <a:gd name="T45" fmla="*/ 2001479 h 2313"/>
              <a:gd name="T46" fmla="*/ 596297 w 2312"/>
              <a:gd name="T47" fmla="*/ 2115989 h 2313"/>
              <a:gd name="T48" fmla="*/ 849895 w 2312"/>
              <a:gd name="T49" fmla="*/ 1871309 h 2313"/>
              <a:gd name="T50" fmla="*/ 996766 w 2312"/>
              <a:gd name="T51" fmla="*/ 1920245 h 2313"/>
              <a:gd name="T52" fmla="*/ 1030057 w 2312"/>
              <a:gd name="T53" fmla="*/ 2254967 h 2313"/>
              <a:gd name="T54" fmla="*/ 1250364 w 2312"/>
              <a:gd name="T55" fmla="*/ 2263775 h 2313"/>
              <a:gd name="T56" fmla="*/ 1274842 w 2312"/>
              <a:gd name="T57" fmla="*/ 1912415 h 2313"/>
              <a:gd name="T58" fmla="*/ 1462837 w 2312"/>
              <a:gd name="T59" fmla="*/ 1863479 h 2313"/>
              <a:gd name="T60" fmla="*/ 1684123 w 2312"/>
              <a:gd name="T61" fmla="*/ 2108159 h 2313"/>
              <a:gd name="T62" fmla="*/ 1830994 w 2312"/>
              <a:gd name="T63" fmla="*/ 2018117 h 2313"/>
              <a:gd name="T64" fmla="*/ 1684123 w 2312"/>
              <a:gd name="T65" fmla="*/ 1724501 h 2313"/>
              <a:gd name="T66" fmla="*/ 1782037 w 2312"/>
              <a:gd name="T67" fmla="*/ 1601183 h 2313"/>
              <a:gd name="T68" fmla="*/ 2075780 w 2312"/>
              <a:gd name="T69" fmla="*/ 1740161 h 2313"/>
              <a:gd name="T70" fmla="*/ 2165861 w 2312"/>
              <a:gd name="T71" fmla="*/ 1585523 h 2313"/>
              <a:gd name="T72" fmla="*/ 1896597 w 2312"/>
              <a:gd name="T73" fmla="*/ 1388801 h 2313"/>
              <a:gd name="T74" fmla="*/ 1928909 w 2312"/>
              <a:gd name="T75" fmla="*/ 1217525 h 2313"/>
              <a:gd name="T76" fmla="*/ 2263775 w 2312"/>
              <a:gd name="T77" fmla="*/ 1185228 h 2313"/>
              <a:gd name="T78" fmla="*/ 2255942 w 2312"/>
              <a:gd name="T79" fmla="*/ 1012973 h 2313"/>
              <a:gd name="T80" fmla="*/ 1921075 w 2312"/>
              <a:gd name="T81" fmla="*/ 964037 h 2313"/>
              <a:gd name="T82" fmla="*/ 1887785 w 2312"/>
              <a:gd name="T83" fmla="*/ 833868 h 2313"/>
              <a:gd name="T84" fmla="*/ 2158028 w 2312"/>
              <a:gd name="T85" fmla="*/ 645954 h 2313"/>
              <a:gd name="T86" fmla="*/ 2067947 w 2312"/>
              <a:gd name="T87" fmla="*/ 490338 h 2313"/>
              <a:gd name="T88" fmla="*/ 1765392 w 2312"/>
              <a:gd name="T89" fmla="*/ 612678 h 2313"/>
              <a:gd name="T90" fmla="*/ 1667478 w 2312"/>
              <a:gd name="T91" fmla="*/ 514806 h 2313"/>
              <a:gd name="T92" fmla="*/ 1822182 w 2312"/>
              <a:gd name="T93" fmla="*/ 229020 h 2313"/>
              <a:gd name="T94" fmla="*/ 1675311 w 2312"/>
              <a:gd name="T95" fmla="*/ 138978 h 2313"/>
              <a:gd name="T96" fmla="*/ 1438359 w 2312"/>
              <a:gd name="T97" fmla="*/ 375828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Freeform 8">
            <a:extLst>
              <a:ext uri="{FF2B5EF4-FFF2-40B4-BE49-F238E27FC236}">
                <a16:creationId xmlns:a16="http://schemas.microsoft.com/office/drawing/2014/main" id="{84CB000D-1F65-45DD-9AA4-02AF72FB426E}"/>
              </a:ext>
            </a:extLst>
          </p:cNvPr>
          <p:cNvSpPr>
            <a:spLocks/>
          </p:cNvSpPr>
          <p:nvPr/>
        </p:nvSpPr>
        <p:spPr bwMode="hidden">
          <a:xfrm>
            <a:off x="5646738" y="487363"/>
            <a:ext cx="2928937" cy="2930525"/>
          </a:xfrm>
          <a:custGeom>
            <a:avLst/>
            <a:gdLst>
              <a:gd name="T0" fmla="*/ 1860990 w 2312"/>
              <a:gd name="T1" fmla="*/ 486520 h 2313"/>
              <a:gd name="T2" fmla="*/ 1627891 w 2312"/>
              <a:gd name="T3" fmla="*/ 433307 h 2313"/>
              <a:gd name="T4" fmla="*/ 1596220 w 2312"/>
              <a:gd name="T5" fmla="*/ 0 h 2313"/>
              <a:gd name="T6" fmla="*/ 1311181 w 2312"/>
              <a:gd name="T7" fmla="*/ 21539 h 2313"/>
              <a:gd name="T8" fmla="*/ 1289644 w 2312"/>
              <a:gd name="T9" fmla="*/ 433307 h 2313"/>
              <a:gd name="T10" fmla="*/ 1099618 w 2312"/>
              <a:gd name="T11" fmla="*/ 497923 h 2313"/>
              <a:gd name="T12" fmla="*/ 824714 w 2312"/>
              <a:gd name="T13" fmla="*/ 148237 h 2313"/>
              <a:gd name="T14" fmla="*/ 634687 w 2312"/>
              <a:gd name="T15" fmla="*/ 254663 h 2313"/>
              <a:gd name="T16" fmla="*/ 814579 w 2312"/>
              <a:gd name="T17" fmla="*/ 644893 h 2313"/>
              <a:gd name="T18" fmla="*/ 687895 w 2312"/>
              <a:gd name="T19" fmla="*/ 772858 h 2313"/>
              <a:gd name="T20" fmla="*/ 274905 w 2312"/>
              <a:gd name="T21" fmla="*/ 624621 h 2313"/>
              <a:gd name="T22" fmla="*/ 179891 w 2312"/>
              <a:gd name="T23" fmla="*/ 782994 h 2313"/>
              <a:gd name="T24" fmla="*/ 496602 w 2312"/>
              <a:gd name="T25" fmla="*/ 1057928 h 2313"/>
              <a:gd name="T26" fmla="*/ 444661 w 2312"/>
              <a:gd name="T27" fmla="*/ 1269514 h 2313"/>
              <a:gd name="T28" fmla="*/ 10135 w 2312"/>
              <a:gd name="T29" fmla="*/ 1301189 h 2313"/>
              <a:gd name="T30" fmla="*/ 0 w 2312"/>
              <a:gd name="T31" fmla="*/ 1534313 h 2313"/>
              <a:gd name="T32" fmla="*/ 444661 w 2312"/>
              <a:gd name="T33" fmla="*/ 1597662 h 2313"/>
              <a:gd name="T34" fmla="*/ 486467 w 2312"/>
              <a:gd name="T35" fmla="*/ 1797845 h 2313"/>
              <a:gd name="T36" fmla="*/ 158355 w 2312"/>
              <a:gd name="T37" fmla="*/ 2094318 h 2313"/>
              <a:gd name="T38" fmla="*/ 274905 w 2312"/>
              <a:gd name="T39" fmla="*/ 2274229 h 2313"/>
              <a:gd name="T40" fmla="*/ 644822 w 2312"/>
              <a:gd name="T41" fmla="*/ 2104454 h 2313"/>
              <a:gd name="T42" fmla="*/ 782908 w 2312"/>
              <a:gd name="T43" fmla="*/ 2242555 h 2313"/>
              <a:gd name="T44" fmla="*/ 591615 w 2312"/>
              <a:gd name="T45" fmla="*/ 2590974 h 2313"/>
              <a:gd name="T46" fmla="*/ 771506 w 2312"/>
              <a:gd name="T47" fmla="*/ 2739211 h 2313"/>
              <a:gd name="T48" fmla="*/ 1099618 w 2312"/>
              <a:gd name="T49" fmla="*/ 2422466 h 2313"/>
              <a:gd name="T50" fmla="*/ 1289644 w 2312"/>
              <a:gd name="T51" fmla="*/ 2485815 h 2313"/>
              <a:gd name="T52" fmla="*/ 1332717 w 2312"/>
              <a:gd name="T53" fmla="*/ 2919122 h 2313"/>
              <a:gd name="T54" fmla="*/ 1617756 w 2312"/>
              <a:gd name="T55" fmla="*/ 2930525 h 2313"/>
              <a:gd name="T56" fmla="*/ 1649427 w 2312"/>
              <a:gd name="T57" fmla="*/ 2475679 h 2313"/>
              <a:gd name="T58" fmla="*/ 1892661 w 2312"/>
              <a:gd name="T59" fmla="*/ 2412330 h 2313"/>
              <a:gd name="T60" fmla="*/ 2178967 w 2312"/>
              <a:gd name="T61" fmla="*/ 2729075 h 2313"/>
              <a:gd name="T62" fmla="*/ 2368993 w 2312"/>
              <a:gd name="T63" fmla="*/ 2612513 h 2313"/>
              <a:gd name="T64" fmla="*/ 2178967 w 2312"/>
              <a:gd name="T65" fmla="*/ 2232419 h 2313"/>
              <a:gd name="T66" fmla="*/ 2305651 w 2312"/>
              <a:gd name="T67" fmla="*/ 2072779 h 2313"/>
              <a:gd name="T68" fmla="*/ 2685703 w 2312"/>
              <a:gd name="T69" fmla="*/ 2252691 h 2313"/>
              <a:gd name="T70" fmla="*/ 2802253 w 2312"/>
              <a:gd name="T71" fmla="*/ 2052508 h 2313"/>
              <a:gd name="T72" fmla="*/ 2453872 w 2312"/>
              <a:gd name="T73" fmla="*/ 1797845 h 2313"/>
              <a:gd name="T74" fmla="*/ 2495677 w 2312"/>
              <a:gd name="T75" fmla="*/ 1576123 h 2313"/>
              <a:gd name="T76" fmla="*/ 2928937 w 2312"/>
              <a:gd name="T77" fmla="*/ 1534313 h 2313"/>
              <a:gd name="T78" fmla="*/ 2918802 w 2312"/>
              <a:gd name="T79" fmla="*/ 1311324 h 2313"/>
              <a:gd name="T80" fmla="*/ 2485543 w 2312"/>
              <a:gd name="T81" fmla="*/ 1247975 h 2313"/>
              <a:gd name="T82" fmla="*/ 2442470 w 2312"/>
              <a:gd name="T83" fmla="*/ 1079467 h 2313"/>
              <a:gd name="T84" fmla="*/ 2792118 w 2312"/>
              <a:gd name="T85" fmla="*/ 836207 h 2313"/>
              <a:gd name="T86" fmla="*/ 2675569 w 2312"/>
              <a:gd name="T87" fmla="*/ 634757 h 2313"/>
              <a:gd name="T88" fmla="*/ 2284115 w 2312"/>
              <a:gd name="T89" fmla="*/ 793130 h 2313"/>
              <a:gd name="T90" fmla="*/ 2157431 w 2312"/>
              <a:gd name="T91" fmla="*/ 666432 h 2313"/>
              <a:gd name="T92" fmla="*/ 2357592 w 2312"/>
              <a:gd name="T93" fmla="*/ 296473 h 2313"/>
              <a:gd name="T94" fmla="*/ 2167565 w 2312"/>
              <a:gd name="T95" fmla="*/ 179911 h 2313"/>
              <a:gd name="T96" fmla="*/ 1860990 w 2312"/>
              <a:gd name="T97" fmla="*/ 486520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Freeform 9">
            <a:extLst>
              <a:ext uri="{FF2B5EF4-FFF2-40B4-BE49-F238E27FC236}">
                <a16:creationId xmlns:a16="http://schemas.microsoft.com/office/drawing/2014/main" id="{A6B3598F-C831-43EE-81C0-C82DFA48552D}"/>
              </a:ext>
            </a:extLst>
          </p:cNvPr>
          <p:cNvSpPr>
            <a:spLocks/>
          </p:cNvSpPr>
          <p:nvPr/>
        </p:nvSpPr>
        <p:spPr bwMode="hidden">
          <a:xfrm>
            <a:off x="7146925" y="2555875"/>
            <a:ext cx="2008188" cy="3997325"/>
          </a:xfrm>
          <a:custGeom>
            <a:avLst/>
            <a:gdLst>
              <a:gd name="T0" fmla="*/ 2008188 w 1265"/>
              <a:gd name="T1" fmla="*/ 0 h 2518"/>
              <a:gd name="T2" fmla="*/ 1790700 w 1265"/>
              <a:gd name="T3" fmla="*/ 28575 h 2518"/>
              <a:gd name="T4" fmla="*/ 1762125 w 1265"/>
              <a:gd name="T5" fmla="*/ 590550 h 2518"/>
              <a:gd name="T6" fmla="*/ 1501775 w 1265"/>
              <a:gd name="T7" fmla="*/ 679450 h 2518"/>
              <a:gd name="T8" fmla="*/ 1127125 w 1265"/>
              <a:gd name="T9" fmla="*/ 201613 h 2518"/>
              <a:gd name="T10" fmla="*/ 866775 w 1265"/>
              <a:gd name="T11" fmla="*/ 347663 h 2518"/>
              <a:gd name="T12" fmla="*/ 1112838 w 1265"/>
              <a:gd name="T13" fmla="*/ 881063 h 2518"/>
              <a:gd name="T14" fmla="*/ 939800 w 1265"/>
              <a:gd name="T15" fmla="*/ 1055688 h 2518"/>
              <a:gd name="T16" fmla="*/ 376238 w 1265"/>
              <a:gd name="T17" fmla="*/ 852488 h 2518"/>
              <a:gd name="T18" fmla="*/ 246063 w 1265"/>
              <a:gd name="T19" fmla="*/ 1069975 h 2518"/>
              <a:gd name="T20" fmla="*/ 677863 w 1265"/>
              <a:gd name="T21" fmla="*/ 1446213 h 2518"/>
              <a:gd name="T22" fmla="*/ 608013 w 1265"/>
              <a:gd name="T23" fmla="*/ 1735138 h 2518"/>
              <a:gd name="T24" fmla="*/ 14288 w 1265"/>
              <a:gd name="T25" fmla="*/ 1779588 h 2518"/>
              <a:gd name="T26" fmla="*/ 0 w 1265"/>
              <a:gd name="T27" fmla="*/ 2098675 h 2518"/>
              <a:gd name="T28" fmla="*/ 608013 w 1265"/>
              <a:gd name="T29" fmla="*/ 2184400 h 2518"/>
              <a:gd name="T30" fmla="*/ 665163 w 1265"/>
              <a:gd name="T31" fmla="*/ 2459038 h 2518"/>
              <a:gd name="T32" fmla="*/ 215900 w 1265"/>
              <a:gd name="T33" fmla="*/ 2863850 h 2518"/>
              <a:gd name="T34" fmla="*/ 376238 w 1265"/>
              <a:gd name="T35" fmla="*/ 3109913 h 2518"/>
              <a:gd name="T36" fmla="*/ 881063 w 1265"/>
              <a:gd name="T37" fmla="*/ 2878138 h 2518"/>
              <a:gd name="T38" fmla="*/ 1069975 w 1265"/>
              <a:gd name="T39" fmla="*/ 3067050 h 2518"/>
              <a:gd name="T40" fmla="*/ 808038 w 1265"/>
              <a:gd name="T41" fmla="*/ 3543300 h 2518"/>
              <a:gd name="T42" fmla="*/ 1054100 w 1265"/>
              <a:gd name="T43" fmla="*/ 3746500 h 2518"/>
              <a:gd name="T44" fmla="*/ 1501775 w 1265"/>
              <a:gd name="T45" fmla="*/ 3313113 h 2518"/>
              <a:gd name="T46" fmla="*/ 1762125 w 1265"/>
              <a:gd name="T47" fmla="*/ 3400425 h 2518"/>
              <a:gd name="T48" fmla="*/ 1820863 w 1265"/>
              <a:gd name="T49" fmla="*/ 3992563 h 2518"/>
              <a:gd name="T50" fmla="*/ 2008188 w 1265"/>
              <a:gd name="T51" fmla="*/ 3997325 h 2518"/>
              <a:gd name="T52" fmla="*/ 2008188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Freeform 10">
            <a:extLst>
              <a:ext uri="{FF2B5EF4-FFF2-40B4-BE49-F238E27FC236}">
                <a16:creationId xmlns:a16="http://schemas.microsoft.com/office/drawing/2014/main" id="{E17ED63B-86EB-4CFD-8010-E5D876C39C71}"/>
              </a:ext>
            </a:extLst>
          </p:cNvPr>
          <p:cNvSpPr>
            <a:spLocks/>
          </p:cNvSpPr>
          <p:nvPr/>
        </p:nvSpPr>
        <p:spPr bwMode="hidden">
          <a:xfrm rot="16200000">
            <a:off x="3977481" y="-853281"/>
            <a:ext cx="1722438" cy="3429000"/>
          </a:xfrm>
          <a:custGeom>
            <a:avLst/>
            <a:gdLst>
              <a:gd name="T0" fmla="*/ 1722438 w 1265"/>
              <a:gd name="T1" fmla="*/ 0 h 2518"/>
              <a:gd name="T2" fmla="*/ 1535897 w 1265"/>
              <a:gd name="T3" fmla="*/ 24512 h 2518"/>
              <a:gd name="T4" fmla="*/ 1511388 w 1265"/>
              <a:gd name="T5" fmla="*/ 506588 h 2518"/>
              <a:gd name="T6" fmla="*/ 1288084 w 1265"/>
              <a:gd name="T7" fmla="*/ 582848 h 2518"/>
              <a:gd name="T8" fmla="*/ 966744 w 1265"/>
              <a:gd name="T9" fmla="*/ 172948 h 2518"/>
              <a:gd name="T10" fmla="*/ 743440 w 1265"/>
              <a:gd name="T11" fmla="*/ 298233 h 2518"/>
              <a:gd name="T12" fmla="*/ 954489 w 1265"/>
              <a:gd name="T13" fmla="*/ 755796 h 2518"/>
              <a:gd name="T14" fmla="*/ 806074 w 1265"/>
              <a:gd name="T15" fmla="*/ 905594 h 2518"/>
              <a:gd name="T16" fmla="*/ 322702 w 1265"/>
              <a:gd name="T17" fmla="*/ 731284 h 2518"/>
              <a:gd name="T18" fmla="*/ 211050 w 1265"/>
              <a:gd name="T19" fmla="*/ 917850 h 2518"/>
              <a:gd name="T20" fmla="*/ 581408 w 1265"/>
              <a:gd name="T21" fmla="*/ 1240595 h 2518"/>
              <a:gd name="T22" fmla="*/ 521497 w 1265"/>
              <a:gd name="T23" fmla="*/ 1488442 h 2518"/>
              <a:gd name="T24" fmla="*/ 12254 w 1265"/>
              <a:gd name="T25" fmla="*/ 1526572 h 2518"/>
              <a:gd name="T26" fmla="*/ 0 w 1265"/>
              <a:gd name="T27" fmla="*/ 1800293 h 2518"/>
              <a:gd name="T28" fmla="*/ 521497 w 1265"/>
              <a:gd name="T29" fmla="*/ 1873830 h 2518"/>
              <a:gd name="T30" fmla="*/ 570515 w 1265"/>
              <a:gd name="T31" fmla="*/ 2109421 h 2518"/>
              <a:gd name="T32" fmla="*/ 185179 w 1265"/>
              <a:gd name="T33" fmla="*/ 2456678 h 2518"/>
              <a:gd name="T34" fmla="*/ 322702 w 1265"/>
              <a:gd name="T35" fmla="*/ 2667757 h 2518"/>
              <a:gd name="T36" fmla="*/ 755694 w 1265"/>
              <a:gd name="T37" fmla="*/ 2468934 h 2518"/>
              <a:gd name="T38" fmla="*/ 917726 w 1265"/>
              <a:gd name="T39" fmla="*/ 2630988 h 2518"/>
              <a:gd name="T40" fmla="*/ 693060 w 1265"/>
              <a:gd name="T41" fmla="*/ 3039527 h 2518"/>
              <a:gd name="T42" fmla="*/ 904110 w 1265"/>
              <a:gd name="T43" fmla="*/ 3213836 h 2518"/>
              <a:gd name="T44" fmla="*/ 1288084 w 1265"/>
              <a:gd name="T45" fmla="*/ 2842066 h 2518"/>
              <a:gd name="T46" fmla="*/ 1511388 w 1265"/>
              <a:gd name="T47" fmla="*/ 2916965 h 2518"/>
              <a:gd name="T48" fmla="*/ 1561768 w 1265"/>
              <a:gd name="T49" fmla="*/ 3424915 h 2518"/>
              <a:gd name="T50" fmla="*/ 1722438 w 1265"/>
              <a:gd name="T51" fmla="*/ 3429000 h 2518"/>
              <a:gd name="T52" fmla="*/ 1722438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3" name="Picture 11" descr="Facbanna">
            <a:extLst>
              <a:ext uri="{FF2B5EF4-FFF2-40B4-BE49-F238E27FC236}">
                <a16:creationId xmlns:a16="http://schemas.microsoft.com/office/drawing/2014/main" id="{B7555479-0B71-439E-BD77-F0228AB90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a:extLst>
              <a:ext uri="{FF2B5EF4-FFF2-40B4-BE49-F238E27FC236}">
                <a16:creationId xmlns:a16="http://schemas.microsoft.com/office/drawing/2014/main" id="{68D3931D-C216-45F6-AC1D-6DF628242CFF}"/>
              </a:ext>
            </a:extLst>
          </p:cNvPr>
          <p:cNvSpPr txBox="1">
            <a:spLocks noChangeArrowheads="1"/>
          </p:cNvSpPr>
          <p:nvPr/>
        </p:nvSpPr>
        <p:spPr bwMode="auto">
          <a:xfrm>
            <a:off x="6477000" y="6248400"/>
            <a:ext cx="246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l" eaLnBrk="1" hangingPunct="1">
              <a:spcBef>
                <a:spcPct val="50000"/>
              </a:spcBef>
            </a:pPr>
            <a:r>
              <a:rPr lang="fr-FR" altLang="fr-FR" sz="2400">
                <a:latin typeface="Arial Narrow" panose="020B0606020202030204" pitchFamily="34" charset="0"/>
              </a:rPr>
              <a:t>Génie Industriel</a:t>
            </a:r>
          </a:p>
        </p:txBody>
      </p:sp>
      <p:pic>
        <p:nvPicPr>
          <p:cNvPr id="15" name="Picture 20" descr="logo gsi_11">
            <a:extLst>
              <a:ext uri="{FF2B5EF4-FFF2-40B4-BE49-F238E27FC236}">
                <a16:creationId xmlns:a16="http://schemas.microsoft.com/office/drawing/2014/main" id="{218093CB-1DBD-4B68-8B5D-C14BD2EC5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175" y="6019800"/>
            <a:ext cx="754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Object 22">
            <a:extLst>
              <a:ext uri="{FF2B5EF4-FFF2-40B4-BE49-F238E27FC236}">
                <a16:creationId xmlns:a16="http://schemas.microsoft.com/office/drawing/2014/main" id="{A392FF03-A42E-4E07-9CFD-E92EA8D59716}"/>
              </a:ext>
            </a:extLst>
          </p:cNvPr>
          <p:cNvGraphicFramePr>
            <a:graphicFrameLocks noChangeAspect="1"/>
          </p:cNvGraphicFramePr>
          <p:nvPr userDrawn="1"/>
        </p:nvGraphicFramePr>
        <p:xfrm>
          <a:off x="188913" y="6257925"/>
          <a:ext cx="2879725" cy="495300"/>
        </p:xfrm>
        <a:graphic>
          <a:graphicData uri="http://schemas.openxmlformats.org/presentationml/2006/ole">
            <mc:AlternateContent xmlns:mc="http://schemas.openxmlformats.org/markup-compatibility/2006">
              <mc:Choice xmlns:v="urn:schemas-microsoft-com:vml" Requires="v">
                <p:oleObj spid="_x0000_s102402" name="Image" r:id="rId5" imgW="4811268" imgH="829056" progId="Word.Picture.8">
                  <p:embed/>
                </p:oleObj>
              </mc:Choice>
              <mc:Fallback>
                <p:oleObj name="Image" r:id="rId5" imgW="4811268" imgH="829056" progId="Word.Picture.8">
                  <p:embed/>
                  <p:pic>
                    <p:nvPicPr>
                      <p:cNvPr id="2062" name="Object 22">
                        <a:extLst>
                          <a:ext uri="{FF2B5EF4-FFF2-40B4-BE49-F238E27FC236}">
                            <a16:creationId xmlns:a16="http://schemas.microsoft.com/office/drawing/2014/main" id="{2AB5A9CF-9BB8-45E4-B4DA-4D6E402C61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3" y="6257925"/>
                        <a:ext cx="28797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2" name="Rectangle 12">
            <a:extLst>
              <a:ext uri="{FF2B5EF4-FFF2-40B4-BE49-F238E27FC236}">
                <a16:creationId xmlns:a16="http://schemas.microsoft.com/office/drawing/2014/main" id="{F4C57A4C-F592-4FF4-946C-0F14072BA93B}"/>
              </a:ext>
            </a:extLst>
          </p:cNvPr>
          <p:cNvSpPr>
            <a:spLocks noGrp="1" noChangeArrowheads="1"/>
          </p:cNvSpPr>
          <p:nvPr>
            <p:ph type="ctrTitle"/>
          </p:nvPr>
        </p:nvSpPr>
        <p:spPr>
          <a:xfrm>
            <a:off x="685800" y="3149600"/>
            <a:ext cx="7772400" cy="557213"/>
          </a:xfrm>
        </p:spPr>
        <p:txBody>
          <a:bodyPr>
            <a:spAutoFit/>
          </a:bodyPr>
          <a:lstStyle>
            <a:lvl1pPr>
              <a:defRPr/>
            </a:lvl1pPr>
          </a:lstStyle>
          <a:p>
            <a:pPr lvl="0"/>
            <a:r>
              <a:rPr lang="fr-FR" altLang="fr-FR" noProof="0"/>
              <a:t>Cliquez pour modifier le style du titre du masque</a:t>
            </a:r>
          </a:p>
        </p:txBody>
      </p:sp>
      <p:sp>
        <p:nvSpPr>
          <p:cNvPr id="15373" name="Rectangle 13">
            <a:extLst>
              <a:ext uri="{FF2B5EF4-FFF2-40B4-BE49-F238E27FC236}">
                <a16:creationId xmlns:a16="http://schemas.microsoft.com/office/drawing/2014/main" id="{A100B77F-D522-4CCC-9A6D-D1317D8D582B}"/>
              </a:ext>
            </a:extLst>
          </p:cNvPr>
          <p:cNvSpPr>
            <a:spLocks noGrp="1" noChangeArrowheads="1"/>
          </p:cNvSpPr>
          <p:nvPr>
            <p:ph type="subTitle" idx="1"/>
          </p:nvPr>
        </p:nvSpPr>
        <p:spPr>
          <a:xfrm>
            <a:off x="1371600" y="4114800"/>
            <a:ext cx="6400800" cy="1752600"/>
          </a:xfrm>
        </p:spPr>
        <p:txBody>
          <a:bodyPr/>
          <a:lstStyle>
            <a:lvl1pPr marL="0" indent="0">
              <a:buFont typeface="Wingdings" panose="05000000000000000000" pitchFamily="2" charset="2"/>
              <a:buNone/>
              <a:defRPr/>
            </a:lvl1pPr>
          </a:lstStyle>
          <a:p>
            <a:pPr lvl="0"/>
            <a:r>
              <a:rPr lang="fr-FR" altLang="fr-FR" noProof="0"/>
              <a:t>Cliquez pour modifier le style des sous-titres du masque</a:t>
            </a:r>
          </a:p>
        </p:txBody>
      </p:sp>
      <p:sp>
        <p:nvSpPr>
          <p:cNvPr id="17" name="Rectangle 14">
            <a:extLst>
              <a:ext uri="{FF2B5EF4-FFF2-40B4-BE49-F238E27FC236}">
                <a16:creationId xmlns:a16="http://schemas.microsoft.com/office/drawing/2014/main" id="{6CB25BDB-DEC3-4C0E-AE48-2146A0419672}"/>
              </a:ext>
            </a:extLst>
          </p:cNvPr>
          <p:cNvSpPr>
            <a:spLocks noGrp="1" noChangeArrowheads="1"/>
          </p:cNvSpPr>
          <p:nvPr>
            <p:ph type="dt" sz="half" idx="10"/>
          </p:nvPr>
        </p:nvSpPr>
        <p:spPr bwMode="auto">
          <a:xfrm>
            <a:off x="11430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kumimoji="0">
                <a:solidFill>
                  <a:schemeClr val="tx2"/>
                </a:solidFill>
                <a:latin typeface="Arial" panose="020B0604020202020204" pitchFamily="34" charset="0"/>
              </a:defRPr>
            </a:lvl1pPr>
          </a:lstStyle>
          <a:p>
            <a:pPr>
              <a:defRPr/>
            </a:pPr>
            <a:endParaRPr lang="fr-FR" altLang="fr-FR"/>
          </a:p>
        </p:txBody>
      </p:sp>
      <p:sp>
        <p:nvSpPr>
          <p:cNvPr id="18" name="Rectangle 15">
            <a:extLst>
              <a:ext uri="{FF2B5EF4-FFF2-40B4-BE49-F238E27FC236}">
                <a16:creationId xmlns:a16="http://schemas.microsoft.com/office/drawing/2014/main" id="{10765D80-CBD6-4CB4-B3C1-EFC899C763F8}"/>
              </a:ext>
            </a:extLst>
          </p:cNvPr>
          <p:cNvSpPr>
            <a:spLocks noGrp="1" noChangeArrowheads="1"/>
          </p:cNvSpPr>
          <p:nvPr>
            <p:ph type="ftr" sz="quarter" idx="11"/>
          </p:nvPr>
        </p:nvSpPr>
        <p:spPr bwMode="auto">
          <a:xfrm>
            <a:off x="35814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a:solidFill>
                  <a:schemeClr val="tx2"/>
                </a:solidFill>
                <a:latin typeface="Arial" panose="020B0604020202020204" pitchFamily="34" charset="0"/>
              </a:defRPr>
            </a:lvl1pPr>
          </a:lstStyle>
          <a:p>
            <a:pPr>
              <a:defRPr/>
            </a:pPr>
            <a:endParaRPr lang="fr-FR" altLang="fr-FR"/>
          </a:p>
        </p:txBody>
      </p:sp>
      <p:sp>
        <p:nvSpPr>
          <p:cNvPr id="19" name="Rectangle 16">
            <a:extLst>
              <a:ext uri="{FF2B5EF4-FFF2-40B4-BE49-F238E27FC236}">
                <a16:creationId xmlns:a16="http://schemas.microsoft.com/office/drawing/2014/main" id="{218422AB-24DA-4B53-A674-3B65E2E2E052}"/>
              </a:ext>
            </a:extLst>
          </p:cNvPr>
          <p:cNvSpPr>
            <a:spLocks noGrp="1" noChangeArrowheads="1"/>
          </p:cNvSpPr>
          <p:nvPr>
            <p:ph type="sldNum" sz="quarter" idx="12"/>
          </p:nvPr>
        </p:nvSpPr>
        <p:spPr>
          <a:xfrm>
            <a:off x="7010400" y="6248400"/>
            <a:ext cx="1905000" cy="457200"/>
          </a:xfrm>
        </p:spPr>
        <p:txBody>
          <a:bodyPr anchor="b" anchorCtr="0"/>
          <a:lstStyle>
            <a:lvl1pPr>
              <a:defRPr smtClean="0">
                <a:latin typeface="Arial" panose="020B0604020202020204" pitchFamily="34" charset="0"/>
              </a:defRPr>
            </a:lvl1pPr>
          </a:lstStyle>
          <a:p>
            <a:pPr>
              <a:defRPr/>
            </a:pPr>
            <a:fld id="{EAED1F84-BA81-45FB-B437-EDACA9434CFA}" type="slidenum">
              <a:rPr lang="fr-FR" altLang="fr-FR"/>
              <a:pPr>
                <a:defRPr/>
              </a:pPr>
              <a:t>‹N°›</a:t>
            </a:fld>
            <a:endParaRPr lang="fr-FR" altLang="fr-FR"/>
          </a:p>
        </p:txBody>
      </p:sp>
    </p:spTree>
    <p:extLst>
      <p:ext uri="{BB962C8B-B14F-4D97-AF65-F5344CB8AC3E}">
        <p14:creationId xmlns:p14="http://schemas.microsoft.com/office/powerpoint/2010/main" val="356158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A20A2-042C-41A1-A9FF-5BF3DB72128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062841E-F7A1-4A61-8584-6218C3928A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0F62409B-3362-4564-B9D6-1BDAA2B3E7C4}"/>
              </a:ext>
            </a:extLst>
          </p:cNvPr>
          <p:cNvSpPr>
            <a:spLocks noGrp="1"/>
          </p:cNvSpPr>
          <p:nvPr>
            <p:ph type="sldNum" sz="quarter" idx="10"/>
          </p:nvPr>
        </p:nvSpPr>
        <p:spPr/>
        <p:txBody>
          <a:bodyPr/>
          <a:lstStyle>
            <a:lvl1pPr>
              <a:defRPr smtClean="0"/>
            </a:lvl1pPr>
          </a:lstStyle>
          <a:p>
            <a:pPr>
              <a:defRPr/>
            </a:pPr>
            <a:fld id="{BACE1DC3-E531-4B09-9AE0-DF077AD0A02B}" type="slidenum">
              <a:rPr lang="fr-FR" altLang="fr-FR"/>
              <a:pPr>
                <a:defRPr/>
              </a:pPr>
              <a:t>‹N°›</a:t>
            </a:fld>
            <a:endParaRPr lang="fr-FR" altLang="fr-FR"/>
          </a:p>
        </p:txBody>
      </p:sp>
    </p:spTree>
    <p:extLst>
      <p:ext uri="{BB962C8B-B14F-4D97-AF65-F5344CB8AC3E}">
        <p14:creationId xmlns:p14="http://schemas.microsoft.com/office/powerpoint/2010/main" val="210163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ED64CA-D450-4189-AC35-02926CD1DE09}"/>
              </a:ext>
            </a:extLst>
          </p:cNvPr>
          <p:cNvSpPr>
            <a:spLocks noGrp="1"/>
          </p:cNvSpPr>
          <p:nvPr>
            <p:ph type="title" orient="vert"/>
          </p:nvPr>
        </p:nvSpPr>
        <p:spPr>
          <a:xfrm>
            <a:off x="6896100" y="304800"/>
            <a:ext cx="1943100" cy="56467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E475BDC-AFED-4ADF-9574-2818F90DDCD9}"/>
              </a:ext>
            </a:extLst>
          </p:cNvPr>
          <p:cNvSpPr>
            <a:spLocks noGrp="1"/>
          </p:cNvSpPr>
          <p:nvPr>
            <p:ph type="body" orient="vert" idx="1"/>
          </p:nvPr>
        </p:nvSpPr>
        <p:spPr>
          <a:xfrm>
            <a:off x="1066800" y="304800"/>
            <a:ext cx="5676900" cy="56467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A2419862-8127-4DBD-8644-91B4E2BE90F1}"/>
              </a:ext>
            </a:extLst>
          </p:cNvPr>
          <p:cNvSpPr>
            <a:spLocks noGrp="1"/>
          </p:cNvSpPr>
          <p:nvPr>
            <p:ph type="sldNum" sz="quarter" idx="10"/>
          </p:nvPr>
        </p:nvSpPr>
        <p:spPr/>
        <p:txBody>
          <a:bodyPr/>
          <a:lstStyle>
            <a:lvl1pPr>
              <a:defRPr smtClean="0"/>
            </a:lvl1pPr>
          </a:lstStyle>
          <a:p>
            <a:pPr>
              <a:defRPr/>
            </a:pPr>
            <a:fld id="{67741FF9-5A0F-4A76-A843-05EB746CF64D}" type="slidenum">
              <a:rPr lang="fr-FR" altLang="fr-FR"/>
              <a:pPr>
                <a:defRPr/>
              </a:pPr>
              <a:t>‹N°›</a:t>
            </a:fld>
            <a:endParaRPr lang="fr-FR" altLang="fr-FR"/>
          </a:p>
        </p:txBody>
      </p:sp>
    </p:spTree>
    <p:extLst>
      <p:ext uri="{BB962C8B-B14F-4D97-AF65-F5344CB8AC3E}">
        <p14:creationId xmlns:p14="http://schemas.microsoft.com/office/powerpoint/2010/main" val="71922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EF199-ED35-4DB9-9601-650A7A87CA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56834F-DB67-4FF8-AA2A-DBF03E06A7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C88FD002-5479-489F-A190-D1B828884CA6}"/>
              </a:ext>
            </a:extLst>
          </p:cNvPr>
          <p:cNvSpPr>
            <a:spLocks noGrp="1"/>
          </p:cNvSpPr>
          <p:nvPr>
            <p:ph type="sldNum" sz="quarter" idx="10"/>
          </p:nvPr>
        </p:nvSpPr>
        <p:spPr/>
        <p:txBody>
          <a:bodyPr/>
          <a:lstStyle>
            <a:lvl1pPr>
              <a:defRPr smtClean="0"/>
            </a:lvl1pPr>
          </a:lstStyle>
          <a:p>
            <a:pPr>
              <a:defRPr/>
            </a:pPr>
            <a:fld id="{0A466837-9713-4250-B3B3-52E7642763EF}" type="slidenum">
              <a:rPr lang="fr-FR" altLang="fr-FR"/>
              <a:pPr>
                <a:defRPr/>
              </a:pPr>
              <a:t>‹N°›</a:t>
            </a:fld>
            <a:endParaRPr lang="fr-FR" altLang="fr-FR"/>
          </a:p>
        </p:txBody>
      </p:sp>
    </p:spTree>
    <p:extLst>
      <p:ext uri="{BB962C8B-B14F-4D97-AF65-F5344CB8AC3E}">
        <p14:creationId xmlns:p14="http://schemas.microsoft.com/office/powerpoint/2010/main" val="40239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CE123-EF06-42C5-8621-CD622408BEE6}"/>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5356A3-90E9-470C-AD11-18B2911D1D1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DF23D15A-2D92-48EE-A853-8E5858C3CFF7}"/>
              </a:ext>
            </a:extLst>
          </p:cNvPr>
          <p:cNvSpPr>
            <a:spLocks noGrp="1"/>
          </p:cNvSpPr>
          <p:nvPr>
            <p:ph type="sldNum" sz="quarter" idx="10"/>
          </p:nvPr>
        </p:nvSpPr>
        <p:spPr/>
        <p:txBody>
          <a:bodyPr/>
          <a:lstStyle>
            <a:lvl1pPr>
              <a:defRPr smtClean="0"/>
            </a:lvl1pPr>
          </a:lstStyle>
          <a:p>
            <a:pPr>
              <a:defRPr/>
            </a:pPr>
            <a:fld id="{55310960-B8F8-464D-B82B-75EBD3B4DEB4}" type="slidenum">
              <a:rPr lang="fr-FR" altLang="fr-FR"/>
              <a:pPr>
                <a:defRPr/>
              </a:pPr>
              <a:t>‹N°›</a:t>
            </a:fld>
            <a:endParaRPr lang="fr-FR" altLang="fr-FR"/>
          </a:p>
        </p:txBody>
      </p:sp>
    </p:spTree>
    <p:extLst>
      <p:ext uri="{BB962C8B-B14F-4D97-AF65-F5344CB8AC3E}">
        <p14:creationId xmlns:p14="http://schemas.microsoft.com/office/powerpoint/2010/main" val="70697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039C7-7D6D-41B5-A428-574B5B565B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AA23D1-22D0-4F81-AC80-AAB11E1B42A0}"/>
              </a:ext>
            </a:extLst>
          </p:cNvPr>
          <p:cNvSpPr>
            <a:spLocks noGrp="1"/>
          </p:cNvSpPr>
          <p:nvPr>
            <p:ph sz="half" idx="1"/>
          </p:nvPr>
        </p:nvSpPr>
        <p:spPr>
          <a:xfrm>
            <a:off x="1066800" y="1371600"/>
            <a:ext cx="3810000" cy="45799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5FE541F-BBBB-43F8-B59E-F85362978129}"/>
              </a:ext>
            </a:extLst>
          </p:cNvPr>
          <p:cNvSpPr>
            <a:spLocks noGrp="1"/>
          </p:cNvSpPr>
          <p:nvPr>
            <p:ph sz="half" idx="2"/>
          </p:nvPr>
        </p:nvSpPr>
        <p:spPr>
          <a:xfrm>
            <a:off x="5029200" y="1371600"/>
            <a:ext cx="3810000" cy="45799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a:extLst>
              <a:ext uri="{FF2B5EF4-FFF2-40B4-BE49-F238E27FC236}">
                <a16:creationId xmlns:a16="http://schemas.microsoft.com/office/drawing/2014/main" id="{D20EF864-7A66-4FF6-B3EE-DD5CAD949E1E}"/>
              </a:ext>
            </a:extLst>
          </p:cNvPr>
          <p:cNvSpPr>
            <a:spLocks noGrp="1"/>
          </p:cNvSpPr>
          <p:nvPr>
            <p:ph type="sldNum" sz="quarter" idx="10"/>
          </p:nvPr>
        </p:nvSpPr>
        <p:spPr/>
        <p:txBody>
          <a:bodyPr/>
          <a:lstStyle>
            <a:lvl1pPr>
              <a:defRPr smtClean="0"/>
            </a:lvl1pPr>
          </a:lstStyle>
          <a:p>
            <a:pPr>
              <a:defRPr/>
            </a:pPr>
            <a:fld id="{AF4820EE-77CA-4625-B0C2-08F3400E97C0}" type="slidenum">
              <a:rPr lang="fr-FR" altLang="fr-FR"/>
              <a:pPr>
                <a:defRPr/>
              </a:pPr>
              <a:t>‹N°›</a:t>
            </a:fld>
            <a:endParaRPr lang="fr-FR" altLang="fr-FR"/>
          </a:p>
        </p:txBody>
      </p:sp>
    </p:spTree>
    <p:extLst>
      <p:ext uri="{BB962C8B-B14F-4D97-AF65-F5344CB8AC3E}">
        <p14:creationId xmlns:p14="http://schemas.microsoft.com/office/powerpoint/2010/main" val="97313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FC065-8667-48C2-87C9-F5FF1A6900FF}"/>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380CDA-DB9E-41EE-9554-AFABE80BE6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133DB9A-6676-4AEC-B5EF-B906672A532D}"/>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9D9112E-E8D4-44E1-9601-3BEA1075F1F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091BD15-8C6B-4A3B-AF27-9FABF334110B}"/>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F2C6A4A7-6ECB-46E4-8049-25B9936088DC}"/>
              </a:ext>
            </a:extLst>
          </p:cNvPr>
          <p:cNvSpPr>
            <a:spLocks noGrp="1"/>
          </p:cNvSpPr>
          <p:nvPr>
            <p:ph type="sldNum" sz="quarter" idx="10"/>
          </p:nvPr>
        </p:nvSpPr>
        <p:spPr/>
        <p:txBody>
          <a:bodyPr/>
          <a:lstStyle>
            <a:lvl1pPr>
              <a:defRPr smtClean="0"/>
            </a:lvl1pPr>
          </a:lstStyle>
          <a:p>
            <a:pPr>
              <a:defRPr/>
            </a:pPr>
            <a:fld id="{B4673B9D-B7EE-468C-B936-79DC5D019337}" type="slidenum">
              <a:rPr lang="fr-FR" altLang="fr-FR"/>
              <a:pPr>
                <a:defRPr/>
              </a:pPr>
              <a:t>‹N°›</a:t>
            </a:fld>
            <a:endParaRPr lang="fr-FR" altLang="fr-FR"/>
          </a:p>
        </p:txBody>
      </p:sp>
    </p:spTree>
    <p:extLst>
      <p:ext uri="{BB962C8B-B14F-4D97-AF65-F5344CB8AC3E}">
        <p14:creationId xmlns:p14="http://schemas.microsoft.com/office/powerpoint/2010/main" val="131098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20E0B-E74D-4B94-BF37-E5B01606BD56}"/>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E79859BB-8089-4753-98B3-D2CD046B1ACA}"/>
              </a:ext>
            </a:extLst>
          </p:cNvPr>
          <p:cNvSpPr>
            <a:spLocks noGrp="1"/>
          </p:cNvSpPr>
          <p:nvPr>
            <p:ph type="sldNum" sz="quarter" idx="10"/>
          </p:nvPr>
        </p:nvSpPr>
        <p:spPr/>
        <p:txBody>
          <a:bodyPr/>
          <a:lstStyle>
            <a:lvl1pPr>
              <a:defRPr smtClean="0"/>
            </a:lvl1pPr>
          </a:lstStyle>
          <a:p>
            <a:pPr>
              <a:defRPr/>
            </a:pPr>
            <a:fld id="{32CC22CB-EBA3-4E9B-9601-AC3CC95FD25A}" type="slidenum">
              <a:rPr lang="fr-FR" altLang="fr-FR"/>
              <a:pPr>
                <a:defRPr/>
              </a:pPr>
              <a:t>‹N°›</a:t>
            </a:fld>
            <a:endParaRPr lang="fr-FR" altLang="fr-FR"/>
          </a:p>
        </p:txBody>
      </p:sp>
    </p:spTree>
    <p:extLst>
      <p:ext uri="{BB962C8B-B14F-4D97-AF65-F5344CB8AC3E}">
        <p14:creationId xmlns:p14="http://schemas.microsoft.com/office/powerpoint/2010/main" val="244418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8F90CB3-251A-4578-8026-0A400B486480}"/>
              </a:ext>
            </a:extLst>
          </p:cNvPr>
          <p:cNvSpPr>
            <a:spLocks noGrp="1"/>
          </p:cNvSpPr>
          <p:nvPr>
            <p:ph type="sldNum" sz="quarter" idx="10"/>
          </p:nvPr>
        </p:nvSpPr>
        <p:spPr/>
        <p:txBody>
          <a:bodyPr/>
          <a:lstStyle>
            <a:lvl1pPr>
              <a:defRPr smtClean="0"/>
            </a:lvl1pPr>
          </a:lstStyle>
          <a:p>
            <a:pPr>
              <a:defRPr/>
            </a:pPr>
            <a:fld id="{E750AC8A-E9F0-4DDF-A25A-CBF7A024ED72}" type="slidenum">
              <a:rPr lang="fr-FR" altLang="fr-FR"/>
              <a:pPr>
                <a:defRPr/>
              </a:pPr>
              <a:t>‹N°›</a:t>
            </a:fld>
            <a:endParaRPr lang="fr-FR" altLang="fr-FR"/>
          </a:p>
        </p:txBody>
      </p:sp>
    </p:spTree>
    <p:extLst>
      <p:ext uri="{BB962C8B-B14F-4D97-AF65-F5344CB8AC3E}">
        <p14:creationId xmlns:p14="http://schemas.microsoft.com/office/powerpoint/2010/main" val="371637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3C6D9E-AF80-4191-B918-54ED51142827}"/>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7D5A12D-79B4-4D32-9FD9-B1DCE5E31F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997E96C-5115-488B-819E-A9FCD93D93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A25CAC0B-6992-49B2-B199-FE348F6FA91A}"/>
              </a:ext>
            </a:extLst>
          </p:cNvPr>
          <p:cNvSpPr>
            <a:spLocks noGrp="1"/>
          </p:cNvSpPr>
          <p:nvPr>
            <p:ph type="sldNum" sz="quarter" idx="10"/>
          </p:nvPr>
        </p:nvSpPr>
        <p:spPr/>
        <p:txBody>
          <a:bodyPr/>
          <a:lstStyle>
            <a:lvl1pPr>
              <a:defRPr smtClean="0"/>
            </a:lvl1pPr>
          </a:lstStyle>
          <a:p>
            <a:pPr>
              <a:defRPr/>
            </a:pPr>
            <a:fld id="{B1542DAF-F603-4C68-AFE5-06DF46CC754D}" type="slidenum">
              <a:rPr lang="fr-FR" altLang="fr-FR"/>
              <a:pPr>
                <a:defRPr/>
              </a:pPr>
              <a:t>‹N°›</a:t>
            </a:fld>
            <a:endParaRPr lang="fr-FR" altLang="fr-FR"/>
          </a:p>
        </p:txBody>
      </p:sp>
    </p:spTree>
    <p:extLst>
      <p:ext uri="{BB962C8B-B14F-4D97-AF65-F5344CB8AC3E}">
        <p14:creationId xmlns:p14="http://schemas.microsoft.com/office/powerpoint/2010/main" val="17318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DF699-6129-4A34-A1F5-0F2B90E2A13C}"/>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5B1D02D-3CB1-4EEB-9A46-18B4A95144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a:extLst>
              <a:ext uri="{FF2B5EF4-FFF2-40B4-BE49-F238E27FC236}">
                <a16:creationId xmlns:a16="http://schemas.microsoft.com/office/drawing/2014/main" id="{E1E7DA6D-B547-459F-AA07-2EEDB840F3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C8883AA6-EF1A-4950-A8C8-97AD9176D8A6}"/>
              </a:ext>
            </a:extLst>
          </p:cNvPr>
          <p:cNvSpPr>
            <a:spLocks noGrp="1"/>
          </p:cNvSpPr>
          <p:nvPr>
            <p:ph type="sldNum" sz="quarter" idx="10"/>
          </p:nvPr>
        </p:nvSpPr>
        <p:spPr/>
        <p:txBody>
          <a:bodyPr/>
          <a:lstStyle>
            <a:lvl1pPr>
              <a:defRPr smtClean="0"/>
            </a:lvl1pPr>
          </a:lstStyle>
          <a:p>
            <a:pPr>
              <a:defRPr/>
            </a:pPr>
            <a:fld id="{A8C5554B-FAFB-488B-924C-D7BCE1C875C1}" type="slidenum">
              <a:rPr lang="fr-FR" altLang="fr-FR"/>
              <a:pPr>
                <a:defRPr/>
              </a:pPr>
              <a:t>‹N°›</a:t>
            </a:fld>
            <a:endParaRPr lang="fr-FR" altLang="fr-FR"/>
          </a:p>
        </p:txBody>
      </p:sp>
    </p:spTree>
    <p:extLst>
      <p:ext uri="{BB962C8B-B14F-4D97-AF65-F5344CB8AC3E}">
        <p14:creationId xmlns:p14="http://schemas.microsoft.com/office/powerpoint/2010/main" val="205417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F75DF28E-241D-405B-A411-446EE3A50E67}"/>
              </a:ext>
            </a:extLst>
          </p:cNvPr>
          <p:cNvSpPr>
            <a:spLocks/>
          </p:cNvSpPr>
          <p:nvPr/>
        </p:nvSpPr>
        <p:spPr bwMode="hidden">
          <a:xfrm>
            <a:off x="-11113" y="1836738"/>
            <a:ext cx="2268538" cy="2709862"/>
          </a:xfrm>
          <a:custGeom>
            <a:avLst/>
            <a:gdLst>
              <a:gd name="T0" fmla="*/ 1282700 w 1429"/>
              <a:gd name="T1" fmla="*/ 449262 h 1707"/>
              <a:gd name="T2" fmla="*/ 1068388 w 1429"/>
              <a:gd name="T3" fmla="*/ 400050 h 1707"/>
              <a:gd name="T4" fmla="*/ 1038225 w 1429"/>
              <a:gd name="T5" fmla="*/ 0 h 1707"/>
              <a:gd name="T6" fmla="*/ 774700 w 1429"/>
              <a:gd name="T7" fmla="*/ 20637 h 1707"/>
              <a:gd name="T8" fmla="*/ 755650 w 1429"/>
              <a:gd name="T9" fmla="*/ 400050 h 1707"/>
              <a:gd name="T10" fmla="*/ 579438 w 1429"/>
              <a:gd name="T11" fmla="*/ 460375 h 1707"/>
              <a:gd name="T12" fmla="*/ 327025 w 1429"/>
              <a:gd name="T13" fmla="*/ 136525 h 1707"/>
              <a:gd name="T14" fmla="*/ 150813 w 1429"/>
              <a:gd name="T15" fmla="*/ 234950 h 1707"/>
              <a:gd name="T16" fmla="*/ 317500 w 1429"/>
              <a:gd name="T17" fmla="*/ 596900 h 1707"/>
              <a:gd name="T18" fmla="*/ 200025 w 1429"/>
              <a:gd name="T19" fmla="*/ 714375 h 1707"/>
              <a:gd name="T20" fmla="*/ 0 w 1429"/>
              <a:gd name="T21" fmla="*/ 671512 h 1707"/>
              <a:gd name="T22" fmla="*/ 0 w 1429"/>
              <a:gd name="T23" fmla="*/ 2020887 h 1707"/>
              <a:gd name="T24" fmla="*/ 160338 w 1429"/>
              <a:gd name="T25" fmla="*/ 1946275 h 1707"/>
              <a:gd name="T26" fmla="*/ 287338 w 1429"/>
              <a:gd name="T27" fmla="*/ 2073275 h 1707"/>
              <a:gd name="T28" fmla="*/ 111125 w 1429"/>
              <a:gd name="T29" fmla="*/ 2395537 h 1707"/>
              <a:gd name="T30" fmla="*/ 277813 w 1429"/>
              <a:gd name="T31" fmla="*/ 2533650 h 1707"/>
              <a:gd name="T32" fmla="*/ 579438 w 1429"/>
              <a:gd name="T33" fmla="*/ 2239962 h 1707"/>
              <a:gd name="T34" fmla="*/ 755650 w 1429"/>
              <a:gd name="T35" fmla="*/ 2298700 h 1707"/>
              <a:gd name="T36" fmla="*/ 795338 w 1429"/>
              <a:gd name="T37" fmla="*/ 2698750 h 1707"/>
              <a:gd name="T38" fmla="*/ 1058863 w 1429"/>
              <a:gd name="T39" fmla="*/ 2709862 h 1707"/>
              <a:gd name="T40" fmla="*/ 1087438 w 1429"/>
              <a:gd name="T41" fmla="*/ 2289175 h 1707"/>
              <a:gd name="T42" fmla="*/ 1311275 w 1429"/>
              <a:gd name="T43" fmla="*/ 2230437 h 1707"/>
              <a:gd name="T44" fmla="*/ 1576388 w 1429"/>
              <a:gd name="T45" fmla="*/ 2524125 h 1707"/>
              <a:gd name="T46" fmla="*/ 1751013 w 1429"/>
              <a:gd name="T47" fmla="*/ 2416175 h 1707"/>
              <a:gd name="T48" fmla="*/ 1576388 w 1429"/>
              <a:gd name="T49" fmla="*/ 2063750 h 1707"/>
              <a:gd name="T50" fmla="*/ 1693863 w 1429"/>
              <a:gd name="T51" fmla="*/ 1916112 h 1707"/>
              <a:gd name="T52" fmla="*/ 2044700 w 1429"/>
              <a:gd name="T53" fmla="*/ 2082800 h 1707"/>
              <a:gd name="T54" fmla="*/ 2151063 w 1429"/>
              <a:gd name="T55" fmla="*/ 1898650 h 1707"/>
              <a:gd name="T56" fmla="*/ 1830388 w 1429"/>
              <a:gd name="T57" fmla="*/ 1662112 h 1707"/>
              <a:gd name="T58" fmla="*/ 1868488 w 1429"/>
              <a:gd name="T59" fmla="*/ 1457325 h 1707"/>
              <a:gd name="T60" fmla="*/ 2268538 w 1429"/>
              <a:gd name="T61" fmla="*/ 1419225 h 1707"/>
              <a:gd name="T62" fmla="*/ 2259013 w 1429"/>
              <a:gd name="T63" fmla="*/ 1212850 h 1707"/>
              <a:gd name="T64" fmla="*/ 1858963 w 1429"/>
              <a:gd name="T65" fmla="*/ 1154112 h 1707"/>
              <a:gd name="T66" fmla="*/ 1819275 w 1429"/>
              <a:gd name="T67" fmla="*/ 998537 h 1707"/>
              <a:gd name="T68" fmla="*/ 2141538 w 1429"/>
              <a:gd name="T69" fmla="*/ 773112 h 1707"/>
              <a:gd name="T70" fmla="*/ 2035175 w 1429"/>
              <a:gd name="T71" fmla="*/ 587375 h 1707"/>
              <a:gd name="T72" fmla="*/ 1673225 w 1429"/>
              <a:gd name="T73" fmla="*/ 733425 h 1707"/>
              <a:gd name="T74" fmla="*/ 1555750 w 1429"/>
              <a:gd name="T75" fmla="*/ 615950 h 1707"/>
              <a:gd name="T76" fmla="*/ 1741488 w 1429"/>
              <a:gd name="T77" fmla="*/ 274637 h 1707"/>
              <a:gd name="T78" fmla="*/ 1565275 w 1429"/>
              <a:gd name="T79" fmla="*/ 166687 h 1707"/>
              <a:gd name="T80" fmla="*/ 1282700 w 1429"/>
              <a:gd name="T81" fmla="*/ 449262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7" name="Freeform 3">
            <a:extLst>
              <a:ext uri="{FF2B5EF4-FFF2-40B4-BE49-F238E27FC236}">
                <a16:creationId xmlns:a16="http://schemas.microsoft.com/office/drawing/2014/main" id="{B2790DD2-EAB3-4D42-ADDC-1C60CCE38C9B}"/>
              </a:ext>
            </a:extLst>
          </p:cNvPr>
          <p:cNvSpPr>
            <a:spLocks/>
          </p:cNvSpPr>
          <p:nvPr/>
        </p:nvSpPr>
        <p:spPr bwMode="hidden">
          <a:xfrm>
            <a:off x="107950" y="15875"/>
            <a:ext cx="838200" cy="787400"/>
          </a:xfrm>
          <a:custGeom>
            <a:avLst/>
            <a:gdLst>
              <a:gd name="T0" fmla="*/ 531813 w 528"/>
              <a:gd name="T1" fmla="*/ 88900 h 496"/>
              <a:gd name="T2" fmla="*/ 465138 w 528"/>
              <a:gd name="T3" fmla="*/ 73025 h 496"/>
              <a:gd name="T4" fmla="*/ 457200 w 528"/>
              <a:gd name="T5" fmla="*/ 0 h 496"/>
              <a:gd name="T6" fmla="*/ 377825 w 528"/>
              <a:gd name="T7" fmla="*/ 0 h 496"/>
              <a:gd name="T8" fmla="*/ 368300 w 528"/>
              <a:gd name="T9" fmla="*/ 73025 h 496"/>
              <a:gd name="T10" fmla="*/ 314325 w 528"/>
              <a:gd name="T11" fmla="*/ 92075 h 496"/>
              <a:gd name="T12" fmla="*/ 231775 w 528"/>
              <a:gd name="T13" fmla="*/ 0 h 496"/>
              <a:gd name="T14" fmla="*/ 180975 w 528"/>
              <a:gd name="T15" fmla="*/ 22225 h 496"/>
              <a:gd name="T16" fmla="*/ 233363 w 528"/>
              <a:gd name="T17" fmla="*/ 133350 h 496"/>
              <a:gd name="T18" fmla="*/ 196850 w 528"/>
              <a:gd name="T19" fmla="*/ 169863 h 496"/>
              <a:gd name="T20" fmla="*/ 79375 w 528"/>
              <a:gd name="T21" fmla="*/ 128588 h 496"/>
              <a:gd name="T22" fmla="*/ 50800 w 528"/>
              <a:gd name="T23" fmla="*/ 173038 h 496"/>
              <a:gd name="T24" fmla="*/ 142875 w 528"/>
              <a:gd name="T25" fmla="*/ 252413 h 496"/>
              <a:gd name="T26" fmla="*/ 127000 w 528"/>
              <a:gd name="T27" fmla="*/ 312738 h 496"/>
              <a:gd name="T28" fmla="*/ 3175 w 528"/>
              <a:gd name="T29" fmla="*/ 320675 h 496"/>
              <a:gd name="T30" fmla="*/ 0 w 528"/>
              <a:gd name="T31" fmla="*/ 387350 h 496"/>
              <a:gd name="T32" fmla="*/ 127000 w 528"/>
              <a:gd name="T33" fmla="*/ 406400 h 496"/>
              <a:gd name="T34" fmla="*/ 139700 w 528"/>
              <a:gd name="T35" fmla="*/ 463550 h 496"/>
              <a:gd name="T36" fmla="*/ 46038 w 528"/>
              <a:gd name="T37" fmla="*/ 547688 h 496"/>
              <a:gd name="T38" fmla="*/ 79375 w 528"/>
              <a:gd name="T39" fmla="*/ 600075 h 496"/>
              <a:gd name="T40" fmla="*/ 184150 w 528"/>
              <a:gd name="T41" fmla="*/ 550863 h 496"/>
              <a:gd name="T42" fmla="*/ 223838 w 528"/>
              <a:gd name="T43" fmla="*/ 590550 h 496"/>
              <a:gd name="T44" fmla="*/ 169863 w 528"/>
              <a:gd name="T45" fmla="*/ 690563 h 496"/>
              <a:gd name="T46" fmla="*/ 220663 w 528"/>
              <a:gd name="T47" fmla="*/ 733425 h 496"/>
              <a:gd name="T48" fmla="*/ 314325 w 528"/>
              <a:gd name="T49" fmla="*/ 641350 h 496"/>
              <a:gd name="T50" fmla="*/ 368300 w 528"/>
              <a:gd name="T51" fmla="*/ 660400 h 496"/>
              <a:gd name="T52" fmla="*/ 381000 w 528"/>
              <a:gd name="T53" fmla="*/ 784225 h 496"/>
              <a:gd name="T54" fmla="*/ 463550 w 528"/>
              <a:gd name="T55" fmla="*/ 787400 h 496"/>
              <a:gd name="T56" fmla="*/ 471488 w 528"/>
              <a:gd name="T57" fmla="*/ 657225 h 496"/>
              <a:gd name="T58" fmla="*/ 541338 w 528"/>
              <a:gd name="T59" fmla="*/ 639763 h 496"/>
              <a:gd name="T60" fmla="*/ 623888 w 528"/>
              <a:gd name="T61" fmla="*/ 730250 h 496"/>
              <a:gd name="T62" fmla="*/ 677863 w 528"/>
              <a:gd name="T63" fmla="*/ 696913 h 496"/>
              <a:gd name="T64" fmla="*/ 623888 w 528"/>
              <a:gd name="T65" fmla="*/ 587375 h 496"/>
              <a:gd name="T66" fmla="*/ 660400 w 528"/>
              <a:gd name="T67" fmla="*/ 541338 h 496"/>
              <a:gd name="T68" fmla="*/ 768350 w 528"/>
              <a:gd name="T69" fmla="*/ 593725 h 496"/>
              <a:gd name="T70" fmla="*/ 801688 w 528"/>
              <a:gd name="T71" fmla="*/ 536575 h 496"/>
              <a:gd name="T72" fmla="*/ 701675 w 528"/>
              <a:gd name="T73" fmla="*/ 463550 h 496"/>
              <a:gd name="T74" fmla="*/ 714375 w 528"/>
              <a:gd name="T75" fmla="*/ 400050 h 496"/>
              <a:gd name="T76" fmla="*/ 838200 w 528"/>
              <a:gd name="T77" fmla="*/ 387350 h 496"/>
              <a:gd name="T78" fmla="*/ 835025 w 528"/>
              <a:gd name="T79" fmla="*/ 323850 h 496"/>
              <a:gd name="T80" fmla="*/ 711200 w 528"/>
              <a:gd name="T81" fmla="*/ 306388 h 496"/>
              <a:gd name="T82" fmla="*/ 698500 w 528"/>
              <a:gd name="T83" fmla="*/ 257175 h 496"/>
              <a:gd name="T84" fmla="*/ 798513 w 528"/>
              <a:gd name="T85" fmla="*/ 188913 h 496"/>
              <a:gd name="T86" fmla="*/ 765175 w 528"/>
              <a:gd name="T87" fmla="*/ 130175 h 496"/>
              <a:gd name="T88" fmla="*/ 654050 w 528"/>
              <a:gd name="T89" fmla="*/ 176213 h 496"/>
              <a:gd name="T90" fmla="*/ 617538 w 528"/>
              <a:gd name="T91" fmla="*/ 139700 h 496"/>
              <a:gd name="T92" fmla="*/ 674688 w 528"/>
              <a:gd name="T93" fmla="*/ 33338 h 496"/>
              <a:gd name="T94" fmla="*/ 620713 w 528"/>
              <a:gd name="T95" fmla="*/ 0 h 496"/>
              <a:gd name="T96" fmla="*/ 531813 w 528"/>
              <a:gd name="T97" fmla="*/ 88900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8" name="Freeform 4">
            <a:extLst>
              <a:ext uri="{FF2B5EF4-FFF2-40B4-BE49-F238E27FC236}">
                <a16:creationId xmlns:a16="http://schemas.microsoft.com/office/drawing/2014/main" id="{AC473F52-340C-4D51-B579-ED1A6E9D0FB5}"/>
              </a:ext>
            </a:extLst>
          </p:cNvPr>
          <p:cNvSpPr>
            <a:spLocks/>
          </p:cNvSpPr>
          <p:nvPr/>
        </p:nvSpPr>
        <p:spPr bwMode="hidden">
          <a:xfrm>
            <a:off x="1192213" y="354013"/>
            <a:ext cx="2266950" cy="2270125"/>
          </a:xfrm>
          <a:custGeom>
            <a:avLst/>
            <a:gdLst>
              <a:gd name="T0" fmla="*/ 1440376 w 2312"/>
              <a:gd name="T1" fmla="*/ 376882 h 2313"/>
              <a:gd name="T2" fmla="*/ 1259961 w 2312"/>
              <a:gd name="T3" fmla="*/ 335661 h 2313"/>
              <a:gd name="T4" fmla="*/ 1235449 w 2312"/>
              <a:gd name="T5" fmla="*/ 0 h 2313"/>
              <a:gd name="T6" fmla="*/ 1014833 w 2312"/>
              <a:gd name="T7" fmla="*/ 16685 h 2313"/>
              <a:gd name="T8" fmla="*/ 998164 w 2312"/>
              <a:gd name="T9" fmla="*/ 335661 h 2313"/>
              <a:gd name="T10" fmla="*/ 851087 w 2312"/>
              <a:gd name="T11" fmla="*/ 385715 h 2313"/>
              <a:gd name="T12" fmla="*/ 638315 w 2312"/>
              <a:gd name="T13" fmla="*/ 114831 h 2313"/>
              <a:gd name="T14" fmla="*/ 491238 w 2312"/>
              <a:gd name="T15" fmla="*/ 197274 h 2313"/>
              <a:gd name="T16" fmla="*/ 630471 w 2312"/>
              <a:gd name="T17" fmla="*/ 499565 h 2313"/>
              <a:gd name="T18" fmla="*/ 532419 w 2312"/>
              <a:gd name="T19" fmla="*/ 598693 h 2313"/>
              <a:gd name="T20" fmla="*/ 212772 w 2312"/>
              <a:gd name="T21" fmla="*/ 483861 h 2313"/>
              <a:gd name="T22" fmla="*/ 139233 w 2312"/>
              <a:gd name="T23" fmla="*/ 606544 h 2313"/>
              <a:gd name="T24" fmla="*/ 384362 w 2312"/>
              <a:gd name="T25" fmla="*/ 819522 h 2313"/>
              <a:gd name="T26" fmla="*/ 344161 w 2312"/>
              <a:gd name="T27" fmla="*/ 983426 h 2313"/>
              <a:gd name="T28" fmla="*/ 7844 w 2312"/>
              <a:gd name="T29" fmla="*/ 1007963 h 2313"/>
              <a:gd name="T30" fmla="*/ 0 w 2312"/>
              <a:gd name="T31" fmla="*/ 1188552 h 2313"/>
              <a:gd name="T32" fmla="*/ 344161 w 2312"/>
              <a:gd name="T33" fmla="*/ 1237625 h 2313"/>
              <a:gd name="T34" fmla="*/ 376518 w 2312"/>
              <a:gd name="T35" fmla="*/ 1392697 h 2313"/>
              <a:gd name="T36" fmla="*/ 122564 w 2312"/>
              <a:gd name="T37" fmla="*/ 1622359 h 2313"/>
              <a:gd name="T38" fmla="*/ 212772 w 2312"/>
              <a:gd name="T39" fmla="*/ 1761727 h 2313"/>
              <a:gd name="T40" fmla="*/ 499082 w 2312"/>
              <a:gd name="T41" fmla="*/ 1630211 h 2313"/>
              <a:gd name="T42" fmla="*/ 605958 w 2312"/>
              <a:gd name="T43" fmla="*/ 1737190 h 2313"/>
              <a:gd name="T44" fmla="*/ 457900 w 2312"/>
              <a:gd name="T45" fmla="*/ 2007093 h 2313"/>
              <a:gd name="T46" fmla="*/ 597133 w 2312"/>
              <a:gd name="T47" fmla="*/ 2121924 h 2313"/>
              <a:gd name="T48" fmla="*/ 851087 w 2312"/>
              <a:gd name="T49" fmla="*/ 1876558 h 2313"/>
              <a:gd name="T50" fmla="*/ 998164 w 2312"/>
              <a:gd name="T51" fmla="*/ 1925631 h 2313"/>
              <a:gd name="T52" fmla="*/ 1031501 w 2312"/>
              <a:gd name="T53" fmla="*/ 2261292 h 2313"/>
              <a:gd name="T54" fmla="*/ 1252117 w 2312"/>
              <a:gd name="T55" fmla="*/ 2270125 h 2313"/>
              <a:gd name="T56" fmla="*/ 1276630 w 2312"/>
              <a:gd name="T57" fmla="*/ 1917780 h 2313"/>
              <a:gd name="T58" fmla="*/ 1464889 w 2312"/>
              <a:gd name="T59" fmla="*/ 1868706 h 2313"/>
              <a:gd name="T60" fmla="*/ 1686485 w 2312"/>
              <a:gd name="T61" fmla="*/ 2114072 h 2313"/>
              <a:gd name="T62" fmla="*/ 1833563 w 2312"/>
              <a:gd name="T63" fmla="*/ 2023778 h 2313"/>
              <a:gd name="T64" fmla="*/ 1686485 w 2312"/>
              <a:gd name="T65" fmla="*/ 1729339 h 2313"/>
              <a:gd name="T66" fmla="*/ 1784537 w 2312"/>
              <a:gd name="T67" fmla="*/ 1605674 h 2313"/>
              <a:gd name="T68" fmla="*/ 2078691 w 2312"/>
              <a:gd name="T69" fmla="*/ 1745042 h 2313"/>
              <a:gd name="T70" fmla="*/ 2168899 w 2312"/>
              <a:gd name="T71" fmla="*/ 1589971 h 2313"/>
              <a:gd name="T72" fmla="*/ 1899257 w 2312"/>
              <a:gd name="T73" fmla="*/ 1392697 h 2313"/>
              <a:gd name="T74" fmla="*/ 1931614 w 2312"/>
              <a:gd name="T75" fmla="*/ 1220941 h 2313"/>
              <a:gd name="T76" fmla="*/ 2266950 w 2312"/>
              <a:gd name="T77" fmla="*/ 1188552 h 2313"/>
              <a:gd name="T78" fmla="*/ 2259106 w 2312"/>
              <a:gd name="T79" fmla="*/ 1015815 h 2313"/>
              <a:gd name="T80" fmla="*/ 1923770 w 2312"/>
              <a:gd name="T81" fmla="*/ 966742 h 2313"/>
              <a:gd name="T82" fmla="*/ 1890432 w 2312"/>
              <a:gd name="T83" fmla="*/ 836207 h 2313"/>
              <a:gd name="T84" fmla="*/ 2161054 w 2312"/>
              <a:gd name="T85" fmla="*/ 647766 h 2313"/>
              <a:gd name="T86" fmla="*/ 2070847 w 2312"/>
              <a:gd name="T87" fmla="*/ 491713 h 2313"/>
              <a:gd name="T88" fmla="*/ 1767868 w 2312"/>
              <a:gd name="T89" fmla="*/ 614396 h 2313"/>
              <a:gd name="T90" fmla="*/ 1669817 w 2312"/>
              <a:gd name="T91" fmla="*/ 516250 h 2313"/>
              <a:gd name="T92" fmla="*/ 1824738 w 2312"/>
              <a:gd name="T93" fmla="*/ 229662 h 2313"/>
              <a:gd name="T94" fmla="*/ 1677661 w 2312"/>
              <a:gd name="T95" fmla="*/ 139368 h 2313"/>
              <a:gd name="T96" fmla="*/ 1440376 w 2312"/>
              <a:gd name="T97" fmla="*/ 37688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9" name="Freeform 5">
            <a:extLst>
              <a:ext uri="{FF2B5EF4-FFF2-40B4-BE49-F238E27FC236}">
                <a16:creationId xmlns:a16="http://schemas.microsoft.com/office/drawing/2014/main" id="{25C421B4-C49C-4CBE-9F0E-B278240E63C5}"/>
              </a:ext>
            </a:extLst>
          </p:cNvPr>
          <p:cNvSpPr>
            <a:spLocks/>
          </p:cNvSpPr>
          <p:nvPr/>
        </p:nvSpPr>
        <p:spPr bwMode="hidden">
          <a:xfrm>
            <a:off x="2532063" y="1270000"/>
            <a:ext cx="3670300" cy="3671888"/>
          </a:xfrm>
          <a:custGeom>
            <a:avLst/>
            <a:gdLst>
              <a:gd name="T0" fmla="*/ 2332038 w 2312"/>
              <a:gd name="T1" fmla="*/ 609600 h 2313"/>
              <a:gd name="T2" fmla="*/ 2039938 w 2312"/>
              <a:gd name="T3" fmla="*/ 542925 h 2313"/>
              <a:gd name="T4" fmla="*/ 2000250 w 2312"/>
              <a:gd name="T5" fmla="*/ 0 h 2313"/>
              <a:gd name="T6" fmla="*/ 1643063 w 2312"/>
              <a:gd name="T7" fmla="*/ 26988 h 2313"/>
              <a:gd name="T8" fmla="*/ 1616075 w 2312"/>
              <a:gd name="T9" fmla="*/ 542925 h 2313"/>
              <a:gd name="T10" fmla="*/ 1377950 w 2312"/>
              <a:gd name="T11" fmla="*/ 623888 h 2313"/>
              <a:gd name="T12" fmla="*/ 1033463 w 2312"/>
              <a:gd name="T13" fmla="*/ 185738 h 2313"/>
              <a:gd name="T14" fmla="*/ 795338 w 2312"/>
              <a:gd name="T15" fmla="*/ 319088 h 2313"/>
              <a:gd name="T16" fmla="*/ 1020763 w 2312"/>
              <a:gd name="T17" fmla="*/ 808038 h 2313"/>
              <a:gd name="T18" fmla="*/ 862013 w 2312"/>
              <a:gd name="T19" fmla="*/ 968375 h 2313"/>
              <a:gd name="T20" fmla="*/ 344488 w 2312"/>
              <a:gd name="T21" fmla="*/ 782638 h 2313"/>
              <a:gd name="T22" fmla="*/ 225425 w 2312"/>
              <a:gd name="T23" fmla="*/ 981075 h 2313"/>
              <a:gd name="T24" fmla="*/ 622300 w 2312"/>
              <a:gd name="T25" fmla="*/ 1325563 h 2313"/>
              <a:gd name="T26" fmla="*/ 557213 w 2312"/>
              <a:gd name="T27" fmla="*/ 1590675 h 2313"/>
              <a:gd name="T28" fmla="*/ 12700 w 2312"/>
              <a:gd name="T29" fmla="*/ 1630363 h 2313"/>
              <a:gd name="T30" fmla="*/ 0 w 2312"/>
              <a:gd name="T31" fmla="*/ 1922463 h 2313"/>
              <a:gd name="T32" fmla="*/ 557213 w 2312"/>
              <a:gd name="T33" fmla="*/ 2001838 h 2313"/>
              <a:gd name="T34" fmla="*/ 609600 w 2312"/>
              <a:gd name="T35" fmla="*/ 2252663 h 2313"/>
              <a:gd name="T36" fmla="*/ 198438 w 2312"/>
              <a:gd name="T37" fmla="*/ 2624138 h 2313"/>
              <a:gd name="T38" fmla="*/ 344488 w 2312"/>
              <a:gd name="T39" fmla="*/ 2849563 h 2313"/>
              <a:gd name="T40" fmla="*/ 808038 w 2312"/>
              <a:gd name="T41" fmla="*/ 2636838 h 2313"/>
              <a:gd name="T42" fmla="*/ 981075 w 2312"/>
              <a:gd name="T43" fmla="*/ 2809875 h 2313"/>
              <a:gd name="T44" fmla="*/ 741363 w 2312"/>
              <a:gd name="T45" fmla="*/ 3246438 h 2313"/>
              <a:gd name="T46" fmla="*/ 966788 w 2312"/>
              <a:gd name="T47" fmla="*/ 3432175 h 2313"/>
              <a:gd name="T48" fmla="*/ 1377950 w 2312"/>
              <a:gd name="T49" fmla="*/ 3035300 h 2313"/>
              <a:gd name="T50" fmla="*/ 1616075 w 2312"/>
              <a:gd name="T51" fmla="*/ 3114675 h 2313"/>
              <a:gd name="T52" fmla="*/ 1670050 w 2312"/>
              <a:gd name="T53" fmla="*/ 3657600 h 2313"/>
              <a:gd name="T54" fmla="*/ 2027238 w 2312"/>
              <a:gd name="T55" fmla="*/ 3671888 h 2313"/>
              <a:gd name="T56" fmla="*/ 2066925 w 2312"/>
              <a:gd name="T57" fmla="*/ 3101975 h 2313"/>
              <a:gd name="T58" fmla="*/ 2371725 w 2312"/>
              <a:gd name="T59" fmla="*/ 3022600 h 2313"/>
              <a:gd name="T60" fmla="*/ 2730500 w 2312"/>
              <a:gd name="T61" fmla="*/ 3419475 h 2313"/>
              <a:gd name="T62" fmla="*/ 2968625 w 2312"/>
              <a:gd name="T63" fmla="*/ 3273425 h 2313"/>
              <a:gd name="T64" fmla="*/ 2730500 w 2312"/>
              <a:gd name="T65" fmla="*/ 2797175 h 2313"/>
              <a:gd name="T66" fmla="*/ 2889250 w 2312"/>
              <a:gd name="T67" fmla="*/ 2597150 h 2313"/>
              <a:gd name="T68" fmla="*/ 3365500 w 2312"/>
              <a:gd name="T69" fmla="*/ 2822575 h 2313"/>
              <a:gd name="T70" fmla="*/ 3511550 w 2312"/>
              <a:gd name="T71" fmla="*/ 2571750 h 2313"/>
              <a:gd name="T72" fmla="*/ 3074988 w 2312"/>
              <a:gd name="T73" fmla="*/ 2252663 h 2313"/>
              <a:gd name="T74" fmla="*/ 3127375 w 2312"/>
              <a:gd name="T75" fmla="*/ 1974850 h 2313"/>
              <a:gd name="T76" fmla="*/ 3670300 w 2312"/>
              <a:gd name="T77" fmla="*/ 1922463 h 2313"/>
              <a:gd name="T78" fmla="*/ 3657600 w 2312"/>
              <a:gd name="T79" fmla="*/ 1643063 h 2313"/>
              <a:gd name="T80" fmla="*/ 3114675 w 2312"/>
              <a:gd name="T81" fmla="*/ 1563688 h 2313"/>
              <a:gd name="T82" fmla="*/ 3060700 w 2312"/>
              <a:gd name="T83" fmla="*/ 1352550 h 2313"/>
              <a:gd name="T84" fmla="*/ 3498850 w 2312"/>
              <a:gd name="T85" fmla="*/ 1047750 h 2313"/>
              <a:gd name="T86" fmla="*/ 3352800 w 2312"/>
              <a:gd name="T87" fmla="*/ 795338 h 2313"/>
              <a:gd name="T88" fmla="*/ 2862263 w 2312"/>
              <a:gd name="T89" fmla="*/ 993775 h 2313"/>
              <a:gd name="T90" fmla="*/ 2703513 w 2312"/>
              <a:gd name="T91" fmla="*/ 835025 h 2313"/>
              <a:gd name="T92" fmla="*/ 2954338 w 2312"/>
              <a:gd name="T93" fmla="*/ 371475 h 2313"/>
              <a:gd name="T94" fmla="*/ 2716213 w 2312"/>
              <a:gd name="T95" fmla="*/ 225425 h 2313"/>
              <a:gd name="T96" fmla="*/ 2332038 w 2312"/>
              <a:gd name="T97" fmla="*/ 609600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0" name="Freeform 6">
            <a:extLst>
              <a:ext uri="{FF2B5EF4-FFF2-40B4-BE49-F238E27FC236}">
                <a16:creationId xmlns:a16="http://schemas.microsoft.com/office/drawing/2014/main" id="{48D77369-C442-4BEC-ABE3-9C133C1ECCF2}"/>
              </a:ext>
            </a:extLst>
          </p:cNvPr>
          <p:cNvSpPr>
            <a:spLocks/>
          </p:cNvSpPr>
          <p:nvPr/>
        </p:nvSpPr>
        <p:spPr bwMode="hidden">
          <a:xfrm>
            <a:off x="3175" y="4797425"/>
            <a:ext cx="3417888" cy="2097088"/>
          </a:xfrm>
          <a:custGeom>
            <a:avLst/>
            <a:gdLst>
              <a:gd name="T0" fmla="*/ 2171700 w 2153"/>
              <a:gd name="T1" fmla="*/ 568325 h 1321"/>
              <a:gd name="T2" fmla="*/ 1900238 w 2153"/>
              <a:gd name="T3" fmla="*/ 504825 h 1321"/>
              <a:gd name="T4" fmla="*/ 1862138 w 2153"/>
              <a:gd name="T5" fmla="*/ 0 h 1321"/>
              <a:gd name="T6" fmla="*/ 1530350 w 2153"/>
              <a:gd name="T7" fmla="*/ 25400 h 1321"/>
              <a:gd name="T8" fmla="*/ 1504950 w 2153"/>
              <a:gd name="T9" fmla="*/ 504825 h 1321"/>
              <a:gd name="T10" fmla="*/ 1282700 w 2153"/>
              <a:gd name="T11" fmla="*/ 581025 h 1321"/>
              <a:gd name="T12" fmla="*/ 962025 w 2153"/>
              <a:gd name="T13" fmla="*/ 173038 h 1321"/>
              <a:gd name="T14" fmla="*/ 741363 w 2153"/>
              <a:gd name="T15" fmla="*/ 296863 h 1321"/>
              <a:gd name="T16" fmla="*/ 950913 w 2153"/>
              <a:gd name="T17" fmla="*/ 752475 h 1321"/>
              <a:gd name="T18" fmla="*/ 803275 w 2153"/>
              <a:gd name="T19" fmla="*/ 901700 h 1321"/>
              <a:gd name="T20" fmla="*/ 320675 w 2153"/>
              <a:gd name="T21" fmla="*/ 728663 h 1321"/>
              <a:gd name="T22" fmla="*/ 209550 w 2153"/>
              <a:gd name="T23" fmla="*/ 914400 h 1321"/>
              <a:gd name="T24" fmla="*/ 579438 w 2153"/>
              <a:gd name="T25" fmla="*/ 1235075 h 1321"/>
              <a:gd name="T26" fmla="*/ 519113 w 2153"/>
              <a:gd name="T27" fmla="*/ 1481138 h 1321"/>
              <a:gd name="T28" fmla="*/ 11113 w 2153"/>
              <a:gd name="T29" fmla="*/ 1517650 h 1321"/>
              <a:gd name="T30" fmla="*/ 0 w 2153"/>
              <a:gd name="T31" fmla="*/ 1790700 h 1321"/>
              <a:gd name="T32" fmla="*/ 519113 w 2153"/>
              <a:gd name="T33" fmla="*/ 1863725 h 1321"/>
              <a:gd name="T34" fmla="*/ 568325 w 2153"/>
              <a:gd name="T35" fmla="*/ 2097088 h 1321"/>
              <a:gd name="T36" fmla="*/ 2863850 w 2153"/>
              <a:gd name="T37" fmla="*/ 2097088 h 1321"/>
              <a:gd name="T38" fmla="*/ 2913063 w 2153"/>
              <a:gd name="T39" fmla="*/ 1838325 h 1321"/>
              <a:gd name="T40" fmla="*/ 3417888 w 2153"/>
              <a:gd name="T41" fmla="*/ 1790700 h 1321"/>
              <a:gd name="T42" fmla="*/ 3406775 w 2153"/>
              <a:gd name="T43" fmla="*/ 1530350 h 1321"/>
              <a:gd name="T44" fmla="*/ 2900363 w 2153"/>
              <a:gd name="T45" fmla="*/ 1455738 h 1321"/>
              <a:gd name="T46" fmla="*/ 2849563 w 2153"/>
              <a:gd name="T47" fmla="*/ 1258888 h 1321"/>
              <a:gd name="T48" fmla="*/ 3257550 w 2153"/>
              <a:gd name="T49" fmla="*/ 976313 h 1321"/>
              <a:gd name="T50" fmla="*/ 3122613 w 2153"/>
              <a:gd name="T51" fmla="*/ 741363 h 1321"/>
              <a:gd name="T52" fmla="*/ 2665413 w 2153"/>
              <a:gd name="T53" fmla="*/ 925513 h 1321"/>
              <a:gd name="T54" fmla="*/ 2517775 w 2153"/>
              <a:gd name="T55" fmla="*/ 777875 h 1321"/>
              <a:gd name="T56" fmla="*/ 2751138 w 2153"/>
              <a:gd name="T57" fmla="*/ 346075 h 1321"/>
              <a:gd name="T58" fmla="*/ 2528888 w 2153"/>
              <a:gd name="T59" fmla="*/ 209550 h 1321"/>
              <a:gd name="T60" fmla="*/ 2171700 w 2153"/>
              <a:gd name="T61" fmla="*/ 568325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1" name="Freeform 7">
            <a:extLst>
              <a:ext uri="{FF2B5EF4-FFF2-40B4-BE49-F238E27FC236}">
                <a16:creationId xmlns:a16="http://schemas.microsoft.com/office/drawing/2014/main" id="{ABF19D75-47FB-4F93-9067-98AFC55C9208}"/>
              </a:ext>
            </a:extLst>
          </p:cNvPr>
          <p:cNvSpPr>
            <a:spLocks/>
          </p:cNvSpPr>
          <p:nvPr/>
        </p:nvSpPr>
        <p:spPr bwMode="hidden">
          <a:xfrm>
            <a:off x="4494213" y="4425950"/>
            <a:ext cx="2263775" cy="2263775"/>
          </a:xfrm>
          <a:custGeom>
            <a:avLst/>
            <a:gdLst>
              <a:gd name="T0" fmla="*/ 1438359 w 2312"/>
              <a:gd name="T1" fmla="*/ 375828 h 2313"/>
              <a:gd name="T2" fmla="*/ 1258197 w 2312"/>
              <a:gd name="T3" fmla="*/ 334722 h 2313"/>
              <a:gd name="T4" fmla="*/ 1233718 w 2312"/>
              <a:gd name="T5" fmla="*/ 0 h 2313"/>
              <a:gd name="T6" fmla="*/ 1013411 w 2312"/>
              <a:gd name="T7" fmla="*/ 16638 h 2313"/>
              <a:gd name="T8" fmla="*/ 996766 w 2312"/>
              <a:gd name="T9" fmla="*/ 334722 h 2313"/>
              <a:gd name="T10" fmla="*/ 849895 w 2312"/>
              <a:gd name="T11" fmla="*/ 384636 h 2313"/>
              <a:gd name="T12" fmla="*/ 637421 w 2312"/>
              <a:gd name="T13" fmla="*/ 114510 h 2313"/>
              <a:gd name="T14" fmla="*/ 490550 w 2312"/>
              <a:gd name="T15" fmla="*/ 196722 h 2313"/>
              <a:gd name="T16" fmla="*/ 629588 w 2312"/>
              <a:gd name="T17" fmla="*/ 498168 h 2313"/>
              <a:gd name="T18" fmla="*/ 531674 w 2312"/>
              <a:gd name="T19" fmla="*/ 597018 h 2313"/>
              <a:gd name="T20" fmla="*/ 212474 w 2312"/>
              <a:gd name="T21" fmla="*/ 482508 h 2313"/>
              <a:gd name="T22" fmla="*/ 139038 w 2312"/>
              <a:gd name="T23" fmla="*/ 604848 h 2313"/>
              <a:gd name="T24" fmla="*/ 383823 w 2312"/>
              <a:gd name="T25" fmla="*/ 817230 h 2313"/>
              <a:gd name="T26" fmla="*/ 343679 w 2312"/>
              <a:gd name="T27" fmla="*/ 980676 h 2313"/>
              <a:gd name="T28" fmla="*/ 7833 w 2312"/>
              <a:gd name="T29" fmla="*/ 1005144 h 2313"/>
              <a:gd name="T30" fmla="*/ 0 w 2312"/>
              <a:gd name="T31" fmla="*/ 1185228 h 2313"/>
              <a:gd name="T32" fmla="*/ 343679 w 2312"/>
              <a:gd name="T33" fmla="*/ 1234164 h 2313"/>
              <a:gd name="T34" fmla="*/ 375990 w 2312"/>
              <a:gd name="T35" fmla="*/ 1388801 h 2313"/>
              <a:gd name="T36" fmla="*/ 122393 w 2312"/>
              <a:gd name="T37" fmla="*/ 1617821 h 2313"/>
              <a:gd name="T38" fmla="*/ 212474 w 2312"/>
              <a:gd name="T39" fmla="*/ 1756799 h 2313"/>
              <a:gd name="T40" fmla="*/ 498383 w 2312"/>
              <a:gd name="T41" fmla="*/ 1625651 h 2313"/>
              <a:gd name="T42" fmla="*/ 605109 w 2312"/>
              <a:gd name="T43" fmla="*/ 1732331 h 2313"/>
              <a:gd name="T44" fmla="*/ 457259 w 2312"/>
              <a:gd name="T45" fmla="*/ 2001479 h 2313"/>
              <a:gd name="T46" fmla="*/ 596297 w 2312"/>
              <a:gd name="T47" fmla="*/ 2115989 h 2313"/>
              <a:gd name="T48" fmla="*/ 849895 w 2312"/>
              <a:gd name="T49" fmla="*/ 1871309 h 2313"/>
              <a:gd name="T50" fmla="*/ 996766 w 2312"/>
              <a:gd name="T51" fmla="*/ 1920245 h 2313"/>
              <a:gd name="T52" fmla="*/ 1030057 w 2312"/>
              <a:gd name="T53" fmla="*/ 2254967 h 2313"/>
              <a:gd name="T54" fmla="*/ 1250364 w 2312"/>
              <a:gd name="T55" fmla="*/ 2263775 h 2313"/>
              <a:gd name="T56" fmla="*/ 1274842 w 2312"/>
              <a:gd name="T57" fmla="*/ 1912415 h 2313"/>
              <a:gd name="T58" fmla="*/ 1462837 w 2312"/>
              <a:gd name="T59" fmla="*/ 1863479 h 2313"/>
              <a:gd name="T60" fmla="*/ 1684123 w 2312"/>
              <a:gd name="T61" fmla="*/ 2108159 h 2313"/>
              <a:gd name="T62" fmla="*/ 1830994 w 2312"/>
              <a:gd name="T63" fmla="*/ 2018117 h 2313"/>
              <a:gd name="T64" fmla="*/ 1684123 w 2312"/>
              <a:gd name="T65" fmla="*/ 1724501 h 2313"/>
              <a:gd name="T66" fmla="*/ 1782037 w 2312"/>
              <a:gd name="T67" fmla="*/ 1601183 h 2313"/>
              <a:gd name="T68" fmla="*/ 2075780 w 2312"/>
              <a:gd name="T69" fmla="*/ 1740161 h 2313"/>
              <a:gd name="T70" fmla="*/ 2165861 w 2312"/>
              <a:gd name="T71" fmla="*/ 1585523 h 2313"/>
              <a:gd name="T72" fmla="*/ 1896597 w 2312"/>
              <a:gd name="T73" fmla="*/ 1388801 h 2313"/>
              <a:gd name="T74" fmla="*/ 1928909 w 2312"/>
              <a:gd name="T75" fmla="*/ 1217525 h 2313"/>
              <a:gd name="T76" fmla="*/ 2263775 w 2312"/>
              <a:gd name="T77" fmla="*/ 1185228 h 2313"/>
              <a:gd name="T78" fmla="*/ 2255942 w 2312"/>
              <a:gd name="T79" fmla="*/ 1012973 h 2313"/>
              <a:gd name="T80" fmla="*/ 1921075 w 2312"/>
              <a:gd name="T81" fmla="*/ 964037 h 2313"/>
              <a:gd name="T82" fmla="*/ 1887785 w 2312"/>
              <a:gd name="T83" fmla="*/ 833868 h 2313"/>
              <a:gd name="T84" fmla="*/ 2158028 w 2312"/>
              <a:gd name="T85" fmla="*/ 645954 h 2313"/>
              <a:gd name="T86" fmla="*/ 2067947 w 2312"/>
              <a:gd name="T87" fmla="*/ 490338 h 2313"/>
              <a:gd name="T88" fmla="*/ 1765392 w 2312"/>
              <a:gd name="T89" fmla="*/ 612678 h 2313"/>
              <a:gd name="T90" fmla="*/ 1667478 w 2312"/>
              <a:gd name="T91" fmla="*/ 514806 h 2313"/>
              <a:gd name="T92" fmla="*/ 1822182 w 2312"/>
              <a:gd name="T93" fmla="*/ 229020 h 2313"/>
              <a:gd name="T94" fmla="*/ 1675311 w 2312"/>
              <a:gd name="T95" fmla="*/ 138978 h 2313"/>
              <a:gd name="T96" fmla="*/ 1438359 w 2312"/>
              <a:gd name="T97" fmla="*/ 375828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2" name="Freeform 8">
            <a:extLst>
              <a:ext uri="{FF2B5EF4-FFF2-40B4-BE49-F238E27FC236}">
                <a16:creationId xmlns:a16="http://schemas.microsoft.com/office/drawing/2014/main" id="{764AA5B5-72DA-4378-AB25-A7E5D201612E}"/>
              </a:ext>
            </a:extLst>
          </p:cNvPr>
          <p:cNvSpPr>
            <a:spLocks/>
          </p:cNvSpPr>
          <p:nvPr/>
        </p:nvSpPr>
        <p:spPr bwMode="hidden">
          <a:xfrm>
            <a:off x="5646738" y="487363"/>
            <a:ext cx="2928937" cy="2930525"/>
          </a:xfrm>
          <a:custGeom>
            <a:avLst/>
            <a:gdLst>
              <a:gd name="T0" fmla="*/ 1860990 w 2312"/>
              <a:gd name="T1" fmla="*/ 486520 h 2313"/>
              <a:gd name="T2" fmla="*/ 1627891 w 2312"/>
              <a:gd name="T3" fmla="*/ 433307 h 2313"/>
              <a:gd name="T4" fmla="*/ 1596220 w 2312"/>
              <a:gd name="T5" fmla="*/ 0 h 2313"/>
              <a:gd name="T6" fmla="*/ 1311181 w 2312"/>
              <a:gd name="T7" fmla="*/ 21539 h 2313"/>
              <a:gd name="T8" fmla="*/ 1289644 w 2312"/>
              <a:gd name="T9" fmla="*/ 433307 h 2313"/>
              <a:gd name="T10" fmla="*/ 1099618 w 2312"/>
              <a:gd name="T11" fmla="*/ 497923 h 2313"/>
              <a:gd name="T12" fmla="*/ 824714 w 2312"/>
              <a:gd name="T13" fmla="*/ 148237 h 2313"/>
              <a:gd name="T14" fmla="*/ 634687 w 2312"/>
              <a:gd name="T15" fmla="*/ 254663 h 2313"/>
              <a:gd name="T16" fmla="*/ 814579 w 2312"/>
              <a:gd name="T17" fmla="*/ 644893 h 2313"/>
              <a:gd name="T18" fmla="*/ 687895 w 2312"/>
              <a:gd name="T19" fmla="*/ 772858 h 2313"/>
              <a:gd name="T20" fmla="*/ 274905 w 2312"/>
              <a:gd name="T21" fmla="*/ 624621 h 2313"/>
              <a:gd name="T22" fmla="*/ 179891 w 2312"/>
              <a:gd name="T23" fmla="*/ 782994 h 2313"/>
              <a:gd name="T24" fmla="*/ 496602 w 2312"/>
              <a:gd name="T25" fmla="*/ 1057928 h 2313"/>
              <a:gd name="T26" fmla="*/ 444661 w 2312"/>
              <a:gd name="T27" fmla="*/ 1269514 h 2313"/>
              <a:gd name="T28" fmla="*/ 10135 w 2312"/>
              <a:gd name="T29" fmla="*/ 1301189 h 2313"/>
              <a:gd name="T30" fmla="*/ 0 w 2312"/>
              <a:gd name="T31" fmla="*/ 1534313 h 2313"/>
              <a:gd name="T32" fmla="*/ 444661 w 2312"/>
              <a:gd name="T33" fmla="*/ 1597662 h 2313"/>
              <a:gd name="T34" fmla="*/ 486467 w 2312"/>
              <a:gd name="T35" fmla="*/ 1797845 h 2313"/>
              <a:gd name="T36" fmla="*/ 158355 w 2312"/>
              <a:gd name="T37" fmla="*/ 2094318 h 2313"/>
              <a:gd name="T38" fmla="*/ 274905 w 2312"/>
              <a:gd name="T39" fmla="*/ 2274229 h 2313"/>
              <a:gd name="T40" fmla="*/ 644822 w 2312"/>
              <a:gd name="T41" fmla="*/ 2104454 h 2313"/>
              <a:gd name="T42" fmla="*/ 782908 w 2312"/>
              <a:gd name="T43" fmla="*/ 2242555 h 2313"/>
              <a:gd name="T44" fmla="*/ 591615 w 2312"/>
              <a:gd name="T45" fmla="*/ 2590974 h 2313"/>
              <a:gd name="T46" fmla="*/ 771506 w 2312"/>
              <a:gd name="T47" fmla="*/ 2739211 h 2313"/>
              <a:gd name="T48" fmla="*/ 1099618 w 2312"/>
              <a:gd name="T49" fmla="*/ 2422466 h 2313"/>
              <a:gd name="T50" fmla="*/ 1289644 w 2312"/>
              <a:gd name="T51" fmla="*/ 2485815 h 2313"/>
              <a:gd name="T52" fmla="*/ 1332717 w 2312"/>
              <a:gd name="T53" fmla="*/ 2919122 h 2313"/>
              <a:gd name="T54" fmla="*/ 1617756 w 2312"/>
              <a:gd name="T55" fmla="*/ 2930525 h 2313"/>
              <a:gd name="T56" fmla="*/ 1649427 w 2312"/>
              <a:gd name="T57" fmla="*/ 2475679 h 2313"/>
              <a:gd name="T58" fmla="*/ 1892661 w 2312"/>
              <a:gd name="T59" fmla="*/ 2412330 h 2313"/>
              <a:gd name="T60" fmla="*/ 2178967 w 2312"/>
              <a:gd name="T61" fmla="*/ 2729075 h 2313"/>
              <a:gd name="T62" fmla="*/ 2368993 w 2312"/>
              <a:gd name="T63" fmla="*/ 2612513 h 2313"/>
              <a:gd name="T64" fmla="*/ 2178967 w 2312"/>
              <a:gd name="T65" fmla="*/ 2232419 h 2313"/>
              <a:gd name="T66" fmla="*/ 2305651 w 2312"/>
              <a:gd name="T67" fmla="*/ 2072779 h 2313"/>
              <a:gd name="T68" fmla="*/ 2685703 w 2312"/>
              <a:gd name="T69" fmla="*/ 2252691 h 2313"/>
              <a:gd name="T70" fmla="*/ 2802253 w 2312"/>
              <a:gd name="T71" fmla="*/ 2052508 h 2313"/>
              <a:gd name="T72" fmla="*/ 2453872 w 2312"/>
              <a:gd name="T73" fmla="*/ 1797845 h 2313"/>
              <a:gd name="T74" fmla="*/ 2495677 w 2312"/>
              <a:gd name="T75" fmla="*/ 1576123 h 2313"/>
              <a:gd name="T76" fmla="*/ 2928937 w 2312"/>
              <a:gd name="T77" fmla="*/ 1534313 h 2313"/>
              <a:gd name="T78" fmla="*/ 2918802 w 2312"/>
              <a:gd name="T79" fmla="*/ 1311324 h 2313"/>
              <a:gd name="T80" fmla="*/ 2485543 w 2312"/>
              <a:gd name="T81" fmla="*/ 1247975 h 2313"/>
              <a:gd name="T82" fmla="*/ 2442470 w 2312"/>
              <a:gd name="T83" fmla="*/ 1079467 h 2313"/>
              <a:gd name="T84" fmla="*/ 2792118 w 2312"/>
              <a:gd name="T85" fmla="*/ 836207 h 2313"/>
              <a:gd name="T86" fmla="*/ 2675569 w 2312"/>
              <a:gd name="T87" fmla="*/ 634757 h 2313"/>
              <a:gd name="T88" fmla="*/ 2284115 w 2312"/>
              <a:gd name="T89" fmla="*/ 793130 h 2313"/>
              <a:gd name="T90" fmla="*/ 2157431 w 2312"/>
              <a:gd name="T91" fmla="*/ 666432 h 2313"/>
              <a:gd name="T92" fmla="*/ 2357592 w 2312"/>
              <a:gd name="T93" fmla="*/ 296473 h 2313"/>
              <a:gd name="T94" fmla="*/ 2167565 w 2312"/>
              <a:gd name="T95" fmla="*/ 179911 h 2313"/>
              <a:gd name="T96" fmla="*/ 1860990 w 2312"/>
              <a:gd name="T97" fmla="*/ 486520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3" name="Freeform 9">
            <a:extLst>
              <a:ext uri="{FF2B5EF4-FFF2-40B4-BE49-F238E27FC236}">
                <a16:creationId xmlns:a16="http://schemas.microsoft.com/office/drawing/2014/main" id="{B1D92E22-9674-481C-A3C1-4568A4E55E5E}"/>
              </a:ext>
            </a:extLst>
          </p:cNvPr>
          <p:cNvSpPr>
            <a:spLocks/>
          </p:cNvSpPr>
          <p:nvPr/>
        </p:nvSpPr>
        <p:spPr bwMode="hidden">
          <a:xfrm>
            <a:off x="7146925" y="2555875"/>
            <a:ext cx="2008188" cy="3997325"/>
          </a:xfrm>
          <a:custGeom>
            <a:avLst/>
            <a:gdLst>
              <a:gd name="T0" fmla="*/ 2008188 w 1265"/>
              <a:gd name="T1" fmla="*/ 0 h 2518"/>
              <a:gd name="T2" fmla="*/ 1790700 w 1265"/>
              <a:gd name="T3" fmla="*/ 28575 h 2518"/>
              <a:gd name="T4" fmla="*/ 1762125 w 1265"/>
              <a:gd name="T5" fmla="*/ 590550 h 2518"/>
              <a:gd name="T6" fmla="*/ 1501775 w 1265"/>
              <a:gd name="T7" fmla="*/ 679450 h 2518"/>
              <a:gd name="T8" fmla="*/ 1127125 w 1265"/>
              <a:gd name="T9" fmla="*/ 201613 h 2518"/>
              <a:gd name="T10" fmla="*/ 866775 w 1265"/>
              <a:gd name="T11" fmla="*/ 347663 h 2518"/>
              <a:gd name="T12" fmla="*/ 1112838 w 1265"/>
              <a:gd name="T13" fmla="*/ 881063 h 2518"/>
              <a:gd name="T14" fmla="*/ 939800 w 1265"/>
              <a:gd name="T15" fmla="*/ 1055688 h 2518"/>
              <a:gd name="T16" fmla="*/ 376238 w 1265"/>
              <a:gd name="T17" fmla="*/ 852488 h 2518"/>
              <a:gd name="T18" fmla="*/ 246063 w 1265"/>
              <a:gd name="T19" fmla="*/ 1069975 h 2518"/>
              <a:gd name="T20" fmla="*/ 677863 w 1265"/>
              <a:gd name="T21" fmla="*/ 1446213 h 2518"/>
              <a:gd name="T22" fmla="*/ 608013 w 1265"/>
              <a:gd name="T23" fmla="*/ 1735138 h 2518"/>
              <a:gd name="T24" fmla="*/ 14288 w 1265"/>
              <a:gd name="T25" fmla="*/ 1779588 h 2518"/>
              <a:gd name="T26" fmla="*/ 0 w 1265"/>
              <a:gd name="T27" fmla="*/ 2098675 h 2518"/>
              <a:gd name="T28" fmla="*/ 608013 w 1265"/>
              <a:gd name="T29" fmla="*/ 2184400 h 2518"/>
              <a:gd name="T30" fmla="*/ 665163 w 1265"/>
              <a:gd name="T31" fmla="*/ 2459038 h 2518"/>
              <a:gd name="T32" fmla="*/ 215900 w 1265"/>
              <a:gd name="T33" fmla="*/ 2863850 h 2518"/>
              <a:gd name="T34" fmla="*/ 376238 w 1265"/>
              <a:gd name="T35" fmla="*/ 3109913 h 2518"/>
              <a:gd name="T36" fmla="*/ 881063 w 1265"/>
              <a:gd name="T37" fmla="*/ 2878138 h 2518"/>
              <a:gd name="T38" fmla="*/ 1069975 w 1265"/>
              <a:gd name="T39" fmla="*/ 3067050 h 2518"/>
              <a:gd name="T40" fmla="*/ 808038 w 1265"/>
              <a:gd name="T41" fmla="*/ 3543300 h 2518"/>
              <a:gd name="T42" fmla="*/ 1054100 w 1265"/>
              <a:gd name="T43" fmla="*/ 3746500 h 2518"/>
              <a:gd name="T44" fmla="*/ 1501775 w 1265"/>
              <a:gd name="T45" fmla="*/ 3313113 h 2518"/>
              <a:gd name="T46" fmla="*/ 1762125 w 1265"/>
              <a:gd name="T47" fmla="*/ 3400425 h 2518"/>
              <a:gd name="T48" fmla="*/ 1820863 w 1265"/>
              <a:gd name="T49" fmla="*/ 3992563 h 2518"/>
              <a:gd name="T50" fmla="*/ 2008188 w 1265"/>
              <a:gd name="T51" fmla="*/ 3997325 h 2518"/>
              <a:gd name="T52" fmla="*/ 2008188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34" name="Picture 10" descr="Facbanna">
            <a:extLst>
              <a:ext uri="{FF2B5EF4-FFF2-40B4-BE49-F238E27FC236}">
                <a16:creationId xmlns:a16="http://schemas.microsoft.com/office/drawing/2014/main" id="{BC7D1248-A036-418E-8C56-4A14C52286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86E0A069-E315-4AEF-9E65-4399CF544E23}"/>
              </a:ext>
            </a:extLst>
          </p:cNvPr>
          <p:cNvSpPr>
            <a:spLocks noGrp="1" noChangeArrowheads="1"/>
          </p:cNvSpPr>
          <p:nvPr>
            <p:ph type="title"/>
          </p:nvPr>
        </p:nvSpPr>
        <p:spPr bwMode="auto">
          <a:xfrm>
            <a:off x="1066800" y="304800"/>
            <a:ext cx="7772400" cy="914400"/>
          </a:xfrm>
          <a:prstGeom prst="rect">
            <a:avLst/>
          </a:prstGeom>
          <a:noFill/>
          <a:ln w="38100" cmpd="dbl">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fr-FR"/>
              <a:t>Cliquez pour modifier le style du titre du masque</a:t>
            </a:r>
          </a:p>
        </p:txBody>
      </p:sp>
      <p:sp>
        <p:nvSpPr>
          <p:cNvPr id="1036" name="Rectangle 12">
            <a:extLst>
              <a:ext uri="{FF2B5EF4-FFF2-40B4-BE49-F238E27FC236}">
                <a16:creationId xmlns:a16="http://schemas.microsoft.com/office/drawing/2014/main" id="{FC3BDCAC-71F4-4531-8E5D-2B849B2EA00B}"/>
              </a:ext>
            </a:extLst>
          </p:cNvPr>
          <p:cNvSpPr>
            <a:spLocks noGrp="1" noChangeArrowheads="1"/>
          </p:cNvSpPr>
          <p:nvPr>
            <p:ph type="body" idx="1"/>
          </p:nvPr>
        </p:nvSpPr>
        <p:spPr bwMode="auto">
          <a:xfrm>
            <a:off x="1066800" y="1371600"/>
            <a:ext cx="777240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4351" name="Rectangle 15">
            <a:extLst>
              <a:ext uri="{FF2B5EF4-FFF2-40B4-BE49-F238E27FC236}">
                <a16:creationId xmlns:a16="http://schemas.microsoft.com/office/drawing/2014/main" id="{D4D9B02D-14B7-466C-8192-71E54878EBA5}"/>
              </a:ext>
            </a:extLst>
          </p:cNvPr>
          <p:cNvSpPr>
            <a:spLocks noGrp="1" noChangeArrowheads="1"/>
          </p:cNvSpPr>
          <p:nvPr>
            <p:ph type="sldNum" sz="quarter" idx="4"/>
          </p:nvPr>
        </p:nvSpPr>
        <p:spPr bwMode="auto">
          <a:xfrm>
            <a:off x="8313738" y="628967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r" eaLnBrk="1" hangingPunct="1">
              <a:defRPr kumimoji="0" smtClean="0">
                <a:solidFill>
                  <a:schemeClr val="tx2"/>
                </a:solidFill>
              </a:defRPr>
            </a:lvl1pPr>
          </a:lstStyle>
          <a:p>
            <a:pPr>
              <a:defRPr/>
            </a:pPr>
            <a:fld id="{A80531C8-4114-47E5-95DB-FD3C7D1C68AB}" type="slidenum">
              <a:rPr lang="fr-FR" altLang="fr-FR"/>
              <a:pPr>
                <a:defRPr/>
              </a:pPr>
              <a:t>‹N°›</a:t>
            </a:fld>
            <a:endParaRPr lang="fr-FR" altLang="fr-FR"/>
          </a:p>
        </p:txBody>
      </p:sp>
      <p:sp>
        <p:nvSpPr>
          <p:cNvPr id="1038" name="Line 20">
            <a:extLst>
              <a:ext uri="{FF2B5EF4-FFF2-40B4-BE49-F238E27FC236}">
                <a16:creationId xmlns:a16="http://schemas.microsoft.com/office/drawing/2014/main" id="{15604156-FEFD-4278-88B6-58C1876213D9}"/>
              </a:ext>
            </a:extLst>
          </p:cNvPr>
          <p:cNvSpPr>
            <a:spLocks noChangeShapeType="1"/>
          </p:cNvSpPr>
          <p:nvPr/>
        </p:nvSpPr>
        <p:spPr bwMode="auto">
          <a:xfrm>
            <a:off x="4953000" y="6172200"/>
            <a:ext cx="3886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1039" name="Picture 22" descr="logo gsi_11">
            <a:extLst>
              <a:ext uri="{FF2B5EF4-FFF2-40B4-BE49-F238E27FC236}">
                <a16:creationId xmlns:a16="http://schemas.microsoft.com/office/drawing/2014/main" id="{ADCD6344-637F-4DAD-BFBA-8E538B79907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4025" y="5867400"/>
            <a:ext cx="61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0" name="Group 26">
            <a:extLst>
              <a:ext uri="{FF2B5EF4-FFF2-40B4-BE49-F238E27FC236}">
                <a16:creationId xmlns:a16="http://schemas.microsoft.com/office/drawing/2014/main" id="{42D67FC9-E38F-4215-ADA8-4AFC37F35445}"/>
              </a:ext>
            </a:extLst>
          </p:cNvPr>
          <p:cNvGrpSpPr>
            <a:grpSpLocks/>
          </p:cNvGrpSpPr>
          <p:nvPr/>
        </p:nvGrpSpPr>
        <p:grpSpPr bwMode="auto">
          <a:xfrm>
            <a:off x="360363" y="6019800"/>
            <a:ext cx="2879725" cy="803275"/>
            <a:chOff x="227" y="3792"/>
            <a:chExt cx="1814" cy="506"/>
          </a:xfrm>
        </p:grpSpPr>
        <p:graphicFrame>
          <p:nvGraphicFramePr>
            <p:cNvPr id="1044" name="Object 24">
              <a:extLst>
                <a:ext uri="{FF2B5EF4-FFF2-40B4-BE49-F238E27FC236}">
                  <a16:creationId xmlns:a16="http://schemas.microsoft.com/office/drawing/2014/main" id="{14FC8FC2-694F-4469-8011-9579770F9319}"/>
                </a:ext>
              </a:extLst>
            </p:cNvPr>
            <p:cNvGraphicFramePr>
              <a:graphicFrameLocks noChangeAspect="1"/>
            </p:cNvGraphicFramePr>
            <p:nvPr userDrawn="1"/>
          </p:nvGraphicFramePr>
          <p:xfrm>
            <a:off x="227" y="3792"/>
            <a:ext cx="1814" cy="312"/>
          </p:xfrm>
          <a:graphic>
            <a:graphicData uri="http://schemas.openxmlformats.org/presentationml/2006/ole">
              <mc:AlternateContent xmlns:mc="http://schemas.openxmlformats.org/markup-compatibility/2006">
                <mc:Choice xmlns:v="urn:schemas-microsoft-com:vml" Requires="v">
                  <p:oleObj spid="_x0000_s1046" name="Image" r:id="rId16" imgW="4811268" imgH="829056" progId="Word.Picture.8">
                    <p:embed/>
                  </p:oleObj>
                </mc:Choice>
                <mc:Fallback>
                  <p:oleObj name="Image" r:id="rId16" imgW="4811268" imgH="829056" progId="Word.Picture.8">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 y="3792"/>
                          <a:ext cx="181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61" name="Text Box 25">
              <a:extLst>
                <a:ext uri="{FF2B5EF4-FFF2-40B4-BE49-F238E27FC236}">
                  <a16:creationId xmlns:a16="http://schemas.microsoft.com/office/drawing/2014/main" id="{FE1A1BBC-0B0B-44FD-94DB-2238BC2B6B01}"/>
                </a:ext>
              </a:extLst>
            </p:cNvPr>
            <p:cNvSpPr txBox="1">
              <a:spLocks noChangeArrowheads="1"/>
            </p:cNvSpPr>
            <p:nvPr userDrawn="1"/>
          </p:nvSpPr>
          <p:spPr bwMode="auto">
            <a:xfrm>
              <a:off x="286" y="4106"/>
              <a:ext cx="16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defRPr/>
              </a:pPr>
              <a:r>
                <a:rPr kumimoji="0" lang="fr-FR" altLang="fr-FR" sz="1400" b="1"/>
                <a:t>Département « </a:t>
              </a:r>
              <a:r>
                <a:rPr kumimoji="0" lang="fr-FR" altLang="fr-FR" sz="1400" b="1" i="1"/>
                <a:t>Génie Industriel </a:t>
              </a:r>
              <a:r>
                <a:rPr kumimoji="0" lang="fr-FR" altLang="fr-FR" sz="1400" b="1"/>
                <a:t>»</a:t>
              </a:r>
            </a:p>
          </p:txBody>
        </p:sp>
      </p:grpSp>
      <p:sp>
        <p:nvSpPr>
          <p:cNvPr id="1041" name="Text Box 27">
            <a:extLst>
              <a:ext uri="{FF2B5EF4-FFF2-40B4-BE49-F238E27FC236}">
                <a16:creationId xmlns:a16="http://schemas.microsoft.com/office/drawing/2014/main" id="{9F6C427A-6073-4430-8888-31665FDAA9CE}"/>
              </a:ext>
            </a:extLst>
          </p:cNvPr>
          <p:cNvSpPr txBox="1">
            <a:spLocks noChangeArrowheads="1"/>
          </p:cNvSpPr>
          <p:nvPr userDrawn="1"/>
        </p:nvSpPr>
        <p:spPr bwMode="auto">
          <a:xfrm>
            <a:off x="4929188" y="6276975"/>
            <a:ext cx="3144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 Initiation à l’analyse comptable »</a:t>
            </a:r>
          </a:p>
          <a:p>
            <a:pPr eaLnBrk="1" hangingPunct="1"/>
            <a:r>
              <a:rPr lang="fr-FR" altLang="fr-FR"/>
              <a:t>novembre 2003</a:t>
            </a:r>
          </a:p>
        </p:txBody>
      </p:sp>
      <p:sp>
        <p:nvSpPr>
          <p:cNvPr id="1042" name="Line 28">
            <a:extLst>
              <a:ext uri="{FF2B5EF4-FFF2-40B4-BE49-F238E27FC236}">
                <a16:creationId xmlns:a16="http://schemas.microsoft.com/office/drawing/2014/main" id="{4C4FCB56-1127-4925-880C-87517441C368}"/>
              </a:ext>
            </a:extLst>
          </p:cNvPr>
          <p:cNvSpPr>
            <a:spLocks noChangeShapeType="1"/>
          </p:cNvSpPr>
          <p:nvPr userDrawn="1"/>
        </p:nvSpPr>
        <p:spPr bwMode="auto">
          <a:xfrm>
            <a:off x="3352800" y="6172200"/>
            <a:ext cx="914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43" name="AutoShape 29">
            <a:hlinkClick r:id="rId18" action="ppaction://hlinksldjump" highlightClick="1"/>
            <a:extLst>
              <a:ext uri="{FF2B5EF4-FFF2-40B4-BE49-F238E27FC236}">
                <a16:creationId xmlns:a16="http://schemas.microsoft.com/office/drawing/2014/main" id="{21EF3F92-078E-4308-B0C2-3AEEBCD4D801}"/>
              </a:ext>
            </a:extLst>
          </p:cNvPr>
          <p:cNvSpPr>
            <a:spLocks noChangeArrowheads="1"/>
          </p:cNvSpPr>
          <p:nvPr userDrawn="1"/>
        </p:nvSpPr>
        <p:spPr bwMode="auto">
          <a:xfrm>
            <a:off x="42863" y="5326063"/>
            <a:ext cx="685800" cy="609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lnSpc>
                <a:spcPct val="70000"/>
              </a:lnSpc>
            </a:pPr>
            <a:r>
              <a:rPr lang="fr-FR" altLang="fr-FR" sz="1200" b="1">
                <a:solidFill>
                  <a:srgbClr val="000000"/>
                </a:solidFill>
              </a:rPr>
              <a:t>retour au plan</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2800" kern="12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imes New Roman" panose="02020603050405020304" pitchFamily="18" charset="0"/>
        </a:defRPr>
      </a:lvl2pPr>
      <a:lvl3pPr algn="ctr" rtl="0" eaLnBrk="0" fontAlgn="base" hangingPunct="0">
        <a:spcBef>
          <a:spcPct val="0"/>
        </a:spcBef>
        <a:spcAft>
          <a:spcPct val="0"/>
        </a:spcAft>
        <a:defRPr sz="2800">
          <a:solidFill>
            <a:schemeClr val="tx2"/>
          </a:solidFill>
          <a:latin typeface="Times New Roman" panose="02020603050405020304" pitchFamily="18" charset="0"/>
        </a:defRPr>
      </a:lvl3pPr>
      <a:lvl4pPr algn="ctr" rtl="0" eaLnBrk="0" fontAlgn="base" hangingPunct="0">
        <a:spcBef>
          <a:spcPct val="0"/>
        </a:spcBef>
        <a:spcAft>
          <a:spcPct val="0"/>
        </a:spcAft>
        <a:defRPr sz="2800">
          <a:solidFill>
            <a:schemeClr val="tx2"/>
          </a:solidFill>
          <a:latin typeface="Times New Roman" panose="02020603050405020304" pitchFamily="18" charset="0"/>
        </a:defRPr>
      </a:lvl4pPr>
      <a:lvl5pPr algn="ctr" rtl="0" eaLnBrk="0" fontAlgn="base" hangingPunct="0">
        <a:spcBef>
          <a:spcPct val="0"/>
        </a:spcBef>
        <a:spcAft>
          <a:spcPct val="0"/>
        </a:spcAft>
        <a:defRPr sz="2800">
          <a:solidFill>
            <a:schemeClr val="tx2"/>
          </a:solidFill>
          <a:latin typeface="Times New Roman" panose="02020603050405020304" pitchFamily="18" charset="0"/>
        </a:defRPr>
      </a:lvl5pPr>
      <a:lvl6pPr marL="457200" algn="ctr" rtl="0" fontAlgn="base">
        <a:spcBef>
          <a:spcPct val="0"/>
        </a:spcBef>
        <a:spcAft>
          <a:spcPct val="0"/>
        </a:spcAft>
        <a:defRPr sz="2800">
          <a:solidFill>
            <a:schemeClr val="tx2"/>
          </a:solidFill>
          <a:latin typeface="Times New Roman" panose="02020603050405020304" pitchFamily="18" charset="0"/>
        </a:defRPr>
      </a:lvl6pPr>
      <a:lvl7pPr marL="914400" algn="ctr" rtl="0" fontAlgn="base">
        <a:spcBef>
          <a:spcPct val="0"/>
        </a:spcBef>
        <a:spcAft>
          <a:spcPct val="0"/>
        </a:spcAft>
        <a:defRPr sz="2800">
          <a:solidFill>
            <a:schemeClr val="tx2"/>
          </a:solidFill>
          <a:latin typeface="Times New Roman" panose="02020603050405020304" pitchFamily="18" charset="0"/>
        </a:defRPr>
      </a:lvl7pPr>
      <a:lvl8pPr marL="1371600" algn="ctr" rtl="0" fontAlgn="base">
        <a:spcBef>
          <a:spcPct val="0"/>
        </a:spcBef>
        <a:spcAft>
          <a:spcPct val="0"/>
        </a:spcAft>
        <a:defRPr sz="2800">
          <a:solidFill>
            <a:schemeClr val="tx2"/>
          </a:solidFill>
          <a:latin typeface="Times New Roman" panose="02020603050405020304" pitchFamily="18" charset="0"/>
        </a:defRPr>
      </a:lvl8pPr>
      <a:lvl9pPr marL="1828800" algn="ctr" rtl="0" fontAlgn="base">
        <a:spcBef>
          <a:spcPct val="0"/>
        </a:spcBef>
        <a:spcAft>
          <a:spcPct val="0"/>
        </a:spcAft>
        <a:defRPr sz="28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rgbClr val="FF0000"/>
        </a:buClr>
        <a:buSzPct val="80000"/>
        <a:buFont typeface="Wingdings" panose="05000000000000000000" pitchFamily="2" charset="2"/>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FFFF"/>
        </a:buClr>
        <a:buSzPct val="70000"/>
        <a:buFont typeface="Wingdings" panose="05000000000000000000" pitchFamily="2" charset="2"/>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FFFF00"/>
        </a:buClr>
        <a:buSzPct val="60000"/>
        <a:buFont typeface="Wingdings" panose="05000000000000000000" pitchFamily="2" charset="2"/>
        <a:buChar char="l"/>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B17C8"/>
        </a:buClr>
        <a:buSzPct val="55000"/>
        <a:buFont typeface="Wingdings" panose="05000000000000000000" pitchFamily="2" charset="2"/>
        <a:buChar char="l"/>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0.xml"/><Relationship Id="rId3" Type="http://schemas.openxmlformats.org/officeDocument/2006/relationships/slide" Target="slide48.xml"/><Relationship Id="rId7" Type="http://schemas.openxmlformats.org/officeDocument/2006/relationships/slide" Target="slide54.xml"/><Relationship Id="rId12" Type="http://schemas.openxmlformats.org/officeDocument/2006/relationships/slide" Target="slide59.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6.vml"/><Relationship Id="rId6" Type="http://schemas.openxmlformats.org/officeDocument/2006/relationships/slide" Target="slide53.xml"/><Relationship Id="rId11" Type="http://schemas.openxmlformats.org/officeDocument/2006/relationships/slide" Target="slide58.xml"/><Relationship Id="rId5" Type="http://schemas.openxmlformats.org/officeDocument/2006/relationships/slide" Target="slide50.xml"/><Relationship Id="rId15" Type="http://schemas.openxmlformats.org/officeDocument/2006/relationships/slide" Target="slide62.xml"/><Relationship Id="rId10" Type="http://schemas.openxmlformats.org/officeDocument/2006/relationships/slide" Target="slide57.xml"/><Relationship Id="rId4" Type="http://schemas.openxmlformats.org/officeDocument/2006/relationships/slide" Target="slide49.xml"/><Relationship Id="rId9" Type="http://schemas.openxmlformats.org/officeDocument/2006/relationships/slide" Target="slide56.xml"/><Relationship Id="rId14" Type="http://schemas.openxmlformats.org/officeDocument/2006/relationships/slide" Target="slide61.xml"/></Relationships>
</file>

<file path=ppt/slides/_rels/slide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4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bin"/><Relationship Id="rId4" Type="http://schemas.openxmlformats.org/officeDocument/2006/relationships/slide" Target="slide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63.xml"/><Relationship Id="rId7" Type="http://schemas.openxmlformats.org/officeDocument/2006/relationships/slide" Target="slide6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slide" Target="slide65.xml"/><Relationship Id="rId5" Type="http://schemas.openxmlformats.org/officeDocument/2006/relationships/slide" Target="slide68.xml"/><Relationship Id="rId10" Type="http://schemas.openxmlformats.org/officeDocument/2006/relationships/image" Target="../media/image4.wmf"/><Relationship Id="rId4" Type="http://schemas.openxmlformats.org/officeDocument/2006/relationships/slide" Target="slide64.xml"/><Relationship Id="rId9"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slide" Target="slide69.xml"/><Relationship Id="rId5" Type="http://schemas.openxmlformats.org/officeDocument/2006/relationships/image" Target="../media/image4.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wmf"/><Relationship Id="rId5" Type="http://schemas.openxmlformats.org/officeDocument/2006/relationships/oleObject" Target="../embeddings/oleObject11.bin"/><Relationship Id="rId4" Type="http://schemas.openxmlformats.org/officeDocument/2006/relationships/slide" Target="slide36.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3.xml"/><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36.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slide" Target="slide9.xml"/><Relationship Id="rId11"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84.xml"/><Relationship Id="rId10" Type="http://schemas.openxmlformats.org/officeDocument/2006/relationships/slide" Target="slide28.xml"/><Relationship Id="rId4" Type="http://schemas.openxmlformats.org/officeDocument/2006/relationships/slide" Target="slide4.xml"/><Relationship Id="rId9" Type="http://schemas.openxmlformats.org/officeDocument/2006/relationships/slide" Target="slide22.xml"/><Relationship Id="rId14" Type="http://schemas.openxmlformats.org/officeDocument/2006/relationships/slide" Target="slide44.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wmf"/><Relationship Id="rId5" Type="http://schemas.openxmlformats.org/officeDocument/2006/relationships/oleObject" Target="../embeddings/oleObject12.bin"/><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wmf"/><Relationship Id="rId5" Type="http://schemas.openxmlformats.org/officeDocument/2006/relationships/oleObject" Target="../embeddings/oleObject13.bin"/><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wmf"/><Relationship Id="rId5" Type="http://schemas.openxmlformats.org/officeDocument/2006/relationships/oleObject" Target="../embeddings/oleObject14.bin"/><Relationship Id="rId4" Type="http://schemas.openxmlformats.org/officeDocument/2006/relationships/slide" Target="slide19.xml"/></Relationships>
</file>

<file path=ppt/slides/_rels/slide5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wmf"/><Relationship Id="rId5" Type="http://schemas.openxmlformats.org/officeDocument/2006/relationships/oleObject" Target="../embeddings/oleObject15.bin"/><Relationship Id="rId4" Type="http://schemas.openxmlformats.org/officeDocument/2006/relationships/slide" Target="slide19.xml"/></Relationships>
</file>

<file path=ppt/slides/_rels/slide5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wmf"/><Relationship Id="rId5" Type="http://schemas.openxmlformats.org/officeDocument/2006/relationships/oleObject" Target="../embeddings/oleObject16.bin"/><Relationship Id="rId4" Type="http://schemas.openxmlformats.org/officeDocument/2006/relationships/slide" Target="slide19.xml"/></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wmf"/><Relationship Id="rId5" Type="http://schemas.openxmlformats.org/officeDocument/2006/relationships/oleObject" Target="../embeddings/oleObject17.bin"/><Relationship Id="rId4" Type="http://schemas.openxmlformats.org/officeDocument/2006/relationships/slide" Target="slide19.xml"/></Relationships>
</file>

<file path=ppt/slides/_rels/slide5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5.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 Target="slide19.xml"/><Relationship Id="rId4" Type="http://schemas.openxmlformats.org/officeDocument/2006/relationships/slide" Target="slide66.xml"/></Relationships>
</file>

<file path=ppt/slides/_rels/slide6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 Target="slide24.xml"/><Relationship Id="rId4" Type="http://schemas.openxmlformats.org/officeDocument/2006/relationships/slide" Target="slide62.xml"/></Relationships>
</file>

<file path=ppt/slides/_rels/slide6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 Target="slide6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slide" Target="slide24.xml"/><Relationship Id="rId5" Type="http://schemas.openxmlformats.org/officeDocument/2006/relationships/slide" Target="slide62.xml"/><Relationship Id="rId4" Type="http://schemas.openxmlformats.org/officeDocument/2006/relationships/slide" Target="slide65.xml"/></Relationships>
</file>

<file path=ppt/slides/_rels/slide6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wmf"/><Relationship Id="rId5" Type="http://schemas.openxmlformats.org/officeDocument/2006/relationships/oleObject" Target="../embeddings/oleObject21.bin"/><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2.emf"/><Relationship Id="rId4" Type="http://schemas.openxmlformats.org/officeDocument/2006/relationships/oleObject" Target="../embeddings/oleObject22.bin"/></Relationships>
</file>

<file path=ppt/slides/_rels/slide7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4.emf"/><Relationship Id="rId11" Type="http://schemas.openxmlformats.org/officeDocument/2006/relationships/image" Target="../media/image4.wmf"/><Relationship Id="rId5" Type="http://schemas.openxmlformats.org/officeDocument/2006/relationships/oleObject" Target="../embeddings/oleObject24.bin"/><Relationship Id="rId10" Type="http://schemas.openxmlformats.org/officeDocument/2006/relationships/oleObject" Target="../embeddings/oleObject26.bin"/><Relationship Id="rId4" Type="http://schemas.openxmlformats.org/officeDocument/2006/relationships/image" Target="../media/image13.emf"/><Relationship Id="rId9" Type="http://schemas.openxmlformats.org/officeDocument/2006/relationships/slide" Target="slide7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7.bin"/><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4.emf"/><Relationship Id="rId5" Type="http://schemas.openxmlformats.org/officeDocument/2006/relationships/oleObject" Target="../embeddings/oleObject28.bin"/><Relationship Id="rId4" Type="http://schemas.openxmlformats.org/officeDocument/2006/relationships/image" Target="../media/image13.emf"/><Relationship Id="rId9" Type="http://schemas.openxmlformats.org/officeDocument/2006/relationships/image" Target="../media/image15.emf"/></Relationships>
</file>

<file path=ppt/slides/_rels/slide73.xml.rels><?xml version="1.0" encoding="UTF-8" standalone="yes"?>
<Relationships xmlns="http://schemas.openxmlformats.org/package/2006/relationships"><Relationship Id="rId8" Type="http://schemas.openxmlformats.org/officeDocument/2006/relationships/slide" Target="slide78.xml"/><Relationship Id="rId3" Type="http://schemas.openxmlformats.org/officeDocument/2006/relationships/slide" Target="slide14.xml"/><Relationship Id="rId7" Type="http://schemas.openxmlformats.org/officeDocument/2006/relationships/slide" Target="slide77.xml"/><Relationship Id="rId12"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slide" Target="slide76.xml"/><Relationship Id="rId11" Type="http://schemas.openxmlformats.org/officeDocument/2006/relationships/oleObject" Target="../embeddings/oleObject30.bin"/><Relationship Id="rId5" Type="http://schemas.openxmlformats.org/officeDocument/2006/relationships/slide" Target="slide75.xml"/><Relationship Id="rId10" Type="http://schemas.openxmlformats.org/officeDocument/2006/relationships/slide" Target="slide80.xml"/><Relationship Id="rId4" Type="http://schemas.openxmlformats.org/officeDocument/2006/relationships/slide" Target="slide74.xml"/><Relationship Id="rId9" Type="http://schemas.openxmlformats.org/officeDocument/2006/relationships/slide" Target="slide79.xml"/></Relationships>
</file>

<file path=ppt/slides/_rels/slide7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6.emf"/><Relationship Id="rId4" Type="http://schemas.openxmlformats.org/officeDocument/2006/relationships/oleObject" Target="../embeddings/oleObject31.bin"/></Relationships>
</file>

<file path=ppt/slides/_rels/slide7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7.emf"/><Relationship Id="rId4" Type="http://schemas.openxmlformats.org/officeDocument/2006/relationships/oleObject" Target="../embeddings/oleObject32.bin"/></Relationships>
</file>

<file path=ppt/slides/_rels/slide7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8.emf"/><Relationship Id="rId4" Type="http://schemas.openxmlformats.org/officeDocument/2006/relationships/oleObject" Target="../embeddings/oleObject33.bin"/></Relationships>
</file>

<file path=ppt/slides/_rels/slide77.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9.emf"/><Relationship Id="rId4" Type="http://schemas.openxmlformats.org/officeDocument/2006/relationships/oleObject" Target="../embeddings/oleObject34.bin"/></Relationships>
</file>

<file path=ppt/slides/_rels/slide78.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0.emf"/><Relationship Id="rId4" Type="http://schemas.openxmlformats.org/officeDocument/2006/relationships/oleObject" Target="../embeddings/oleObject35.bin"/></Relationships>
</file>

<file path=ppt/slides/_rels/slide79.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1.emf"/><Relationship Id="rId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22.emf"/><Relationship Id="rId4" Type="http://schemas.openxmlformats.org/officeDocument/2006/relationships/oleObject" Target="../embeddings/oleObject37.bin"/></Relationships>
</file>

<file path=ppt/slides/_rels/slide8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23.emf"/><Relationship Id="rId4" Type="http://schemas.openxmlformats.org/officeDocument/2006/relationships/oleObject" Target="../embeddings/oleObject38.bin"/></Relationships>
</file>

<file path=ppt/slides/_rels/slide8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24.emf"/><Relationship Id="rId4" Type="http://schemas.openxmlformats.org/officeDocument/2006/relationships/oleObject" Target="../embeddings/oleObject39.bin"/></Relationships>
</file>

<file path=ppt/slides/_rels/slide8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25.emf"/><Relationship Id="rId4" Type="http://schemas.openxmlformats.org/officeDocument/2006/relationships/oleObject" Target="../embeddings/oleObject40.bin"/></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1C8049B8-CA7E-4B43-A921-556280FE8D5D}"/>
              </a:ext>
            </a:extLst>
          </p:cNvPr>
          <p:cNvSpPr>
            <a:spLocks noGrp="1" noChangeArrowheads="1"/>
          </p:cNvSpPr>
          <p:nvPr>
            <p:ph type="subTitle" idx="1"/>
          </p:nvPr>
        </p:nvSpPr>
        <p:spPr>
          <a:xfrm>
            <a:off x="2095500" y="2362200"/>
            <a:ext cx="4953000" cy="1752600"/>
          </a:xfrm>
          <a:ln w="38100" cmpd="dbl">
            <a:solidFill>
              <a:srgbClr val="FFFFFF"/>
            </a:solidFill>
            <a:miter lim="800000"/>
            <a:headEnd/>
            <a:tailEnd/>
          </a:ln>
        </p:spPr>
        <p:txBody>
          <a:bodyPr/>
          <a:lstStyle/>
          <a:p>
            <a:pPr algn="ctr" eaLnBrk="1" hangingPunct="1"/>
            <a:r>
              <a:rPr lang="fr-FR" altLang="fr-FR" b="1"/>
              <a:t>Initiation à l’analyse comptable</a:t>
            </a:r>
          </a:p>
          <a:p>
            <a:pPr algn="ctr" eaLnBrk="1" hangingPunct="1"/>
            <a:endParaRPr lang="fr-FR" altLang="fr-FR" sz="1200"/>
          </a:p>
          <a:p>
            <a:pPr algn="ctr" eaLnBrk="1" hangingPunct="1"/>
            <a:r>
              <a:rPr lang="fr-FR" altLang="fr-FR" sz="1200"/>
              <a:t>Philippe DUQUENNE, novembre 2003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115D3D7-3E08-4B43-95B8-F9678ABB27FD}"/>
              </a:ext>
            </a:extLst>
          </p:cNvPr>
          <p:cNvSpPr>
            <a:spLocks noGrp="1" noChangeArrowheads="1"/>
          </p:cNvSpPr>
          <p:nvPr>
            <p:ph type="title"/>
          </p:nvPr>
        </p:nvSpPr>
        <p:spPr/>
        <p:txBody>
          <a:bodyPr/>
          <a:lstStyle/>
          <a:p>
            <a:pPr eaLnBrk="1" hangingPunct="1"/>
            <a:r>
              <a:rPr lang="fr-FR" altLang="fr-FR"/>
              <a:t>Limites du cours </a:t>
            </a:r>
          </a:p>
        </p:txBody>
      </p:sp>
      <p:sp>
        <p:nvSpPr>
          <p:cNvPr id="24579" name="Rectangle 3">
            <a:extLst>
              <a:ext uri="{FF2B5EF4-FFF2-40B4-BE49-F238E27FC236}">
                <a16:creationId xmlns:a16="http://schemas.microsoft.com/office/drawing/2014/main" id="{757C7AA0-EA04-4E91-8594-2CF910119E6B}"/>
              </a:ext>
            </a:extLst>
          </p:cNvPr>
          <p:cNvSpPr>
            <a:spLocks noGrp="1" noChangeArrowheads="1"/>
          </p:cNvSpPr>
          <p:nvPr>
            <p:ph idx="1"/>
          </p:nvPr>
        </p:nvSpPr>
        <p:spPr/>
        <p:txBody>
          <a:bodyPr/>
          <a:lstStyle/>
          <a:p>
            <a:pPr eaLnBrk="1" hangingPunct="1"/>
            <a:r>
              <a:rPr lang="fr-FR" altLang="fr-FR"/>
              <a:t>A l’issue de ce rapide aperçu, vous ne serez pas capable de :</a:t>
            </a:r>
          </a:p>
          <a:p>
            <a:pPr eaLnBrk="1" hangingPunct="1"/>
            <a:endParaRPr lang="fr-FR" altLang="fr-FR"/>
          </a:p>
          <a:p>
            <a:pPr lvl="1" eaLnBrk="1" hangingPunct="1"/>
            <a:r>
              <a:rPr lang="fr-FR" altLang="fr-FR"/>
              <a:t>Devenir expert – comptable,</a:t>
            </a:r>
          </a:p>
          <a:p>
            <a:pPr lvl="1" eaLnBrk="1" hangingPunct="1"/>
            <a:r>
              <a:rPr lang="fr-FR" altLang="fr-FR"/>
              <a:t>ni même comptable,</a:t>
            </a:r>
          </a:p>
          <a:p>
            <a:pPr lvl="1" eaLnBrk="1" hangingPunct="1"/>
            <a:endParaRPr lang="fr-FR" altLang="fr-FR"/>
          </a:p>
          <a:p>
            <a:pPr lvl="1" eaLnBrk="1" hangingPunct="1"/>
            <a:r>
              <a:rPr lang="fr-FR" altLang="fr-FR"/>
              <a:t>... mais vous pourrez discuter avec eux et les comprendre ...</a:t>
            </a:r>
          </a:p>
        </p:txBody>
      </p:sp>
      <p:sp>
        <p:nvSpPr>
          <p:cNvPr id="24580" name="Espace réservé du numéro de diapositive 3">
            <a:extLst>
              <a:ext uri="{FF2B5EF4-FFF2-40B4-BE49-F238E27FC236}">
                <a16:creationId xmlns:a16="http://schemas.microsoft.com/office/drawing/2014/main" id="{40521842-2719-4109-AEEE-D68C76C9ED07}"/>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CA8F92E7-1483-400A-A29B-6923BE8BB50B}" type="slidenum">
              <a:rPr kumimoji="0" lang="fr-FR" altLang="fr-FR">
                <a:solidFill>
                  <a:schemeClr val="tx2"/>
                </a:solidFill>
              </a:rPr>
              <a:pPr algn="r"/>
              <a:t>10</a:t>
            </a:fld>
            <a:endParaRPr kumimoji="0" lang="fr-FR" altLang="fr-FR">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50C0B21-FA9C-4677-A701-4AAD6B383EB4}"/>
              </a:ext>
            </a:extLst>
          </p:cNvPr>
          <p:cNvSpPr>
            <a:spLocks noGrp="1" noChangeArrowheads="1"/>
          </p:cNvSpPr>
          <p:nvPr>
            <p:ph type="title"/>
          </p:nvPr>
        </p:nvSpPr>
        <p:spPr/>
        <p:txBody>
          <a:bodyPr/>
          <a:lstStyle/>
          <a:p>
            <a:pPr eaLnBrk="1" hangingPunct="1"/>
            <a:r>
              <a:rPr lang="fr-FR" altLang="fr-FR"/>
              <a:t>Avertissement déontologique</a:t>
            </a:r>
          </a:p>
        </p:txBody>
      </p:sp>
      <p:sp>
        <p:nvSpPr>
          <p:cNvPr id="25603" name="Rectangle 3">
            <a:extLst>
              <a:ext uri="{FF2B5EF4-FFF2-40B4-BE49-F238E27FC236}">
                <a16:creationId xmlns:a16="http://schemas.microsoft.com/office/drawing/2014/main" id="{902C93BA-82CE-4628-B231-C37EEE667A47}"/>
              </a:ext>
            </a:extLst>
          </p:cNvPr>
          <p:cNvSpPr>
            <a:spLocks noGrp="1" noChangeArrowheads="1"/>
          </p:cNvSpPr>
          <p:nvPr>
            <p:ph idx="1"/>
          </p:nvPr>
        </p:nvSpPr>
        <p:spPr/>
        <p:txBody>
          <a:bodyPr/>
          <a:lstStyle/>
          <a:p>
            <a:pPr eaLnBrk="1" hangingPunct="1"/>
            <a:r>
              <a:rPr lang="fr-FR" altLang="fr-FR"/>
              <a:t>Renvoie à l’existence d’une stratégie d’entreprise :</a:t>
            </a:r>
          </a:p>
          <a:p>
            <a:pPr eaLnBrk="1" hangingPunct="1"/>
            <a:endParaRPr lang="fr-FR" altLang="fr-FR"/>
          </a:p>
          <a:p>
            <a:pPr lvl="1" eaLnBrk="1" hangingPunct="1"/>
            <a:r>
              <a:rPr lang="fr-FR" altLang="fr-FR"/>
              <a:t>L’activité normale d’une entreprise est d’être rentable</a:t>
            </a:r>
          </a:p>
          <a:p>
            <a:pPr lvl="1" algn="ctr" eaLnBrk="1" hangingPunct="1">
              <a:buFont typeface="Wingdings" panose="05000000000000000000" pitchFamily="2" charset="2"/>
              <a:buNone/>
            </a:pPr>
            <a:r>
              <a:rPr lang="fr-FR" altLang="fr-FR" i="1"/>
              <a:t>(en termes plus crus, de dégager des bénéfices)</a:t>
            </a:r>
          </a:p>
          <a:p>
            <a:pPr lvl="1" eaLnBrk="1" hangingPunct="1"/>
            <a:endParaRPr lang="fr-FR" altLang="fr-FR" i="1"/>
          </a:p>
          <a:p>
            <a:pPr lvl="1" eaLnBrk="1" hangingPunct="1"/>
            <a:r>
              <a:rPr lang="fr-FR" altLang="fr-FR"/>
              <a:t>On ne portera pas de jugement moral sur ces bénéfices</a:t>
            </a:r>
          </a:p>
          <a:p>
            <a:pPr lvl="1" algn="ctr" eaLnBrk="1" hangingPunct="1">
              <a:buFont typeface="Wingdings" panose="05000000000000000000" pitchFamily="2" charset="2"/>
              <a:buNone/>
            </a:pPr>
            <a:r>
              <a:rPr lang="fr-FR" altLang="fr-FR" i="1"/>
              <a:t>(ils sont nécessaires)</a:t>
            </a:r>
          </a:p>
          <a:p>
            <a:pPr lvl="1" eaLnBrk="1" hangingPunct="1"/>
            <a:endParaRPr lang="fr-FR" altLang="fr-FR" i="1"/>
          </a:p>
          <a:p>
            <a:pPr eaLnBrk="1" hangingPunct="1"/>
            <a:r>
              <a:rPr lang="fr-FR" altLang="fr-FR"/>
              <a:t>Tout jugement d ’ordre moral ne pourra concerner que l’usage que fait l’entreprise (</a:t>
            </a:r>
            <a:r>
              <a:rPr lang="fr-FR" altLang="fr-FR" i="1"/>
              <a:t>ou que font les actionnaires</a:t>
            </a:r>
            <a:r>
              <a:rPr lang="fr-FR" altLang="fr-FR"/>
              <a:t>) des bénéfices dégagés.</a:t>
            </a:r>
          </a:p>
        </p:txBody>
      </p:sp>
      <p:sp>
        <p:nvSpPr>
          <p:cNvPr id="25604" name="Espace réservé du numéro de diapositive 3">
            <a:extLst>
              <a:ext uri="{FF2B5EF4-FFF2-40B4-BE49-F238E27FC236}">
                <a16:creationId xmlns:a16="http://schemas.microsoft.com/office/drawing/2014/main" id="{AB93A7C2-C7BF-4F4A-9467-1C157E16EB21}"/>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A685BFB9-B3F1-4A35-B090-B93CDEEFA5D4}" type="slidenum">
              <a:rPr kumimoji="0" lang="fr-FR" altLang="fr-FR">
                <a:solidFill>
                  <a:schemeClr val="tx2"/>
                </a:solidFill>
              </a:rPr>
              <a:pPr algn="r"/>
              <a:t>11</a:t>
            </a:fld>
            <a:endParaRPr kumimoji="0" lang="fr-FR" altLang="fr-FR">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359697CE-3BCA-4F1A-91C5-C4062CD1BA28}"/>
              </a:ext>
            </a:extLst>
          </p:cNvPr>
          <p:cNvSpPr>
            <a:spLocks noGrp="1" noChangeArrowheads="1"/>
          </p:cNvSpPr>
          <p:nvPr>
            <p:ph type="ctrTitle"/>
          </p:nvPr>
        </p:nvSpPr>
        <p:spPr/>
        <p:txBody>
          <a:bodyPr/>
          <a:lstStyle/>
          <a:p>
            <a:pPr eaLnBrk="1" hangingPunct="1"/>
            <a:r>
              <a:rPr lang="fr-FR" altLang="fr-FR"/>
              <a:t>Comptabilité générale</a:t>
            </a:r>
          </a:p>
        </p:txBody>
      </p:sp>
      <p:sp>
        <p:nvSpPr>
          <p:cNvPr id="26627" name="Rectangle 5">
            <a:extLst>
              <a:ext uri="{FF2B5EF4-FFF2-40B4-BE49-F238E27FC236}">
                <a16:creationId xmlns:a16="http://schemas.microsoft.com/office/drawing/2014/main" id="{20DD71BE-656F-4FB4-8F9F-F89F8B377A58}"/>
              </a:ext>
            </a:extLst>
          </p:cNvPr>
          <p:cNvSpPr>
            <a:spLocks noGrp="1" noChangeArrowheads="1"/>
          </p:cNvSpPr>
          <p:nvPr>
            <p:ph type="subTitle" idx="1"/>
          </p:nvPr>
        </p:nvSpPr>
        <p:spPr/>
        <p:txBody>
          <a:bodyPr/>
          <a:lstStyle/>
          <a:p>
            <a:pPr algn="ctr" eaLnBrk="1" hangingPunct="1"/>
            <a:r>
              <a:rPr lang="fr-FR" altLang="fr-FR" i="1"/>
              <a:t>Comptabilité générale</a:t>
            </a:r>
          </a:p>
          <a:p>
            <a:pPr algn="ctr" eaLnBrk="1" hangingPunct="1"/>
            <a:r>
              <a:rPr lang="fr-FR" altLang="fr-FR" i="1"/>
              <a:t>à titre de culture du même ordre,</a:t>
            </a:r>
          </a:p>
          <a:p>
            <a:pPr algn="ctr" eaLnBrk="1" hangingPunct="1"/>
            <a:r>
              <a:rPr lang="fr-FR" altLang="fr-FR" i="1"/>
              <a:t>pour gens du monde.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4">
            <a:extLst>
              <a:ext uri="{FF2B5EF4-FFF2-40B4-BE49-F238E27FC236}">
                <a16:creationId xmlns:a16="http://schemas.microsoft.com/office/drawing/2014/main" id="{5F2845FE-7155-445D-888E-36EFDEE3D3CD}"/>
              </a:ext>
            </a:extLst>
          </p:cNvPr>
          <p:cNvSpPr>
            <a:spLocks noGrp="1" noChangeArrowheads="1"/>
          </p:cNvSpPr>
          <p:nvPr>
            <p:ph type="title"/>
          </p:nvPr>
        </p:nvSpPr>
        <p:spPr/>
        <p:txBody>
          <a:bodyPr/>
          <a:lstStyle/>
          <a:p>
            <a:pPr eaLnBrk="1" hangingPunct="1"/>
            <a:r>
              <a:rPr lang="fr-FR" altLang="fr-FR"/>
              <a:t>Recueil des données</a:t>
            </a:r>
          </a:p>
        </p:txBody>
      </p:sp>
      <p:sp>
        <p:nvSpPr>
          <p:cNvPr id="27651" name="Espace réservé du numéro de diapositive 3">
            <a:extLst>
              <a:ext uri="{FF2B5EF4-FFF2-40B4-BE49-F238E27FC236}">
                <a16:creationId xmlns:a16="http://schemas.microsoft.com/office/drawing/2014/main" id="{34CC1F9C-AD61-4585-B67F-5E4A2934260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D61DAF7-59C5-457C-8CFA-B6EB0DB8C1D4}" type="slidenum">
              <a:rPr kumimoji="0" lang="fr-FR" altLang="fr-FR">
                <a:solidFill>
                  <a:schemeClr val="tx2"/>
                </a:solidFill>
              </a:rPr>
              <a:pPr algn="r"/>
              <a:t>13</a:t>
            </a:fld>
            <a:endParaRPr kumimoji="0" lang="fr-FR" altLang="fr-FR">
              <a:solidFill>
                <a:schemeClr val="tx2"/>
              </a:solidFill>
            </a:endParaRPr>
          </a:p>
        </p:txBody>
      </p:sp>
      <p:sp>
        <p:nvSpPr>
          <p:cNvPr id="27652" name="Rectangle 3">
            <a:extLst>
              <a:ext uri="{FF2B5EF4-FFF2-40B4-BE49-F238E27FC236}">
                <a16:creationId xmlns:a16="http://schemas.microsoft.com/office/drawing/2014/main" id="{5F516E01-319A-4F0D-9CA0-2BDECE8B73EF}"/>
              </a:ext>
            </a:extLst>
          </p:cNvPr>
          <p:cNvSpPr>
            <a:spLocks noChangeArrowheads="1"/>
          </p:cNvSpPr>
          <p:nvPr/>
        </p:nvSpPr>
        <p:spPr bwMode="auto">
          <a:xfrm>
            <a:off x="3733800" y="1447800"/>
            <a:ext cx="43799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OBJECTIF : enregistrer et classer.</a:t>
            </a:r>
          </a:p>
          <a:p>
            <a:pPr algn="ctr">
              <a:lnSpc>
                <a:spcPct val="90000"/>
              </a:lnSpc>
              <a:spcBef>
                <a:spcPct val="0"/>
              </a:spcBef>
              <a:buClrTx/>
              <a:buSzTx/>
              <a:buFontTx/>
              <a:buNone/>
            </a:pPr>
            <a:r>
              <a:rPr kumimoji="0" lang="fr-FR" altLang="fr-FR" b="1"/>
              <a:t>Mise en évidence des forces et faiblesses de l'entreprise.</a:t>
            </a:r>
          </a:p>
        </p:txBody>
      </p:sp>
      <p:grpSp>
        <p:nvGrpSpPr>
          <p:cNvPr id="27653" name="Group 4">
            <a:extLst>
              <a:ext uri="{FF2B5EF4-FFF2-40B4-BE49-F238E27FC236}">
                <a16:creationId xmlns:a16="http://schemas.microsoft.com/office/drawing/2014/main" id="{79DF0F1E-B7F5-49EE-B89B-04842908B239}"/>
              </a:ext>
            </a:extLst>
          </p:cNvPr>
          <p:cNvGrpSpPr>
            <a:grpSpLocks/>
          </p:cNvGrpSpPr>
          <p:nvPr/>
        </p:nvGrpSpPr>
        <p:grpSpPr bwMode="auto">
          <a:xfrm>
            <a:off x="3200400" y="2133600"/>
            <a:ext cx="5629275" cy="892175"/>
            <a:chOff x="213" y="1518"/>
            <a:chExt cx="5835" cy="562"/>
          </a:xfrm>
        </p:grpSpPr>
        <p:sp>
          <p:nvSpPr>
            <p:cNvPr id="27661" name="Rectangle 5">
              <a:extLst>
                <a:ext uri="{FF2B5EF4-FFF2-40B4-BE49-F238E27FC236}">
                  <a16:creationId xmlns:a16="http://schemas.microsoft.com/office/drawing/2014/main" id="{38110730-C590-4A4E-A73B-833A3C8EAA86}"/>
                </a:ext>
              </a:extLst>
            </p:cNvPr>
            <p:cNvSpPr>
              <a:spLocks noChangeArrowheads="1"/>
            </p:cNvSpPr>
            <p:nvPr/>
          </p:nvSpPr>
          <p:spPr bwMode="auto">
            <a:xfrm>
              <a:off x="1776" y="1540"/>
              <a:ext cx="4272"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r">
                <a:lnSpc>
                  <a:spcPct val="90000"/>
                </a:lnSpc>
                <a:spcBef>
                  <a:spcPct val="0"/>
                </a:spcBef>
                <a:buClrTx/>
                <a:buSzTx/>
                <a:buFontTx/>
                <a:buChar char="•"/>
              </a:pPr>
              <a:r>
                <a:rPr kumimoji="0" lang="fr-FR" altLang="fr-FR" b="1"/>
                <a:t> de recueillir des informations sur l'entreprise,</a:t>
              </a:r>
            </a:p>
            <a:p>
              <a:pPr algn="r">
                <a:lnSpc>
                  <a:spcPct val="90000"/>
                </a:lnSpc>
                <a:spcBef>
                  <a:spcPct val="0"/>
                </a:spcBef>
                <a:buClrTx/>
                <a:buSzTx/>
                <a:buFontTx/>
                <a:buChar char="•"/>
              </a:pPr>
              <a:r>
                <a:rPr kumimoji="0" lang="fr-FR" altLang="fr-FR" b="1"/>
                <a:t> de définir une façon de quantifier ces informations</a:t>
              </a:r>
            </a:p>
            <a:p>
              <a:pPr algn="r">
                <a:lnSpc>
                  <a:spcPct val="90000"/>
                </a:lnSpc>
                <a:spcBef>
                  <a:spcPct val="0"/>
                </a:spcBef>
                <a:buClrTx/>
                <a:buSzTx/>
                <a:buFontTx/>
                <a:buChar char="•"/>
              </a:pPr>
              <a:r>
                <a:rPr kumimoji="0" lang="fr-FR" altLang="fr-FR" b="1"/>
                <a:t> de présenter ces informations</a:t>
              </a:r>
            </a:p>
            <a:p>
              <a:pPr algn="r">
                <a:lnSpc>
                  <a:spcPct val="90000"/>
                </a:lnSpc>
                <a:spcBef>
                  <a:spcPct val="0"/>
                </a:spcBef>
                <a:buClrTx/>
                <a:buSzTx/>
                <a:buFontTx/>
                <a:buChar char="•"/>
              </a:pPr>
              <a:r>
                <a:rPr kumimoji="0" lang="fr-FR" altLang="fr-FR" b="1"/>
                <a:t> d'analyser ces informations</a:t>
              </a:r>
            </a:p>
          </p:txBody>
        </p:sp>
        <p:sp>
          <p:nvSpPr>
            <p:cNvPr id="27662" name="Rectangle 6">
              <a:extLst>
                <a:ext uri="{FF2B5EF4-FFF2-40B4-BE49-F238E27FC236}">
                  <a16:creationId xmlns:a16="http://schemas.microsoft.com/office/drawing/2014/main" id="{6A27A4B7-3B9E-4952-BD31-AEFFBDD418FF}"/>
                </a:ext>
              </a:extLst>
            </p:cNvPr>
            <p:cNvSpPr>
              <a:spLocks noChangeArrowheads="1"/>
            </p:cNvSpPr>
            <p:nvPr/>
          </p:nvSpPr>
          <p:spPr bwMode="auto">
            <a:xfrm>
              <a:off x="213" y="1518"/>
              <a:ext cx="983"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nécessité</a:t>
              </a:r>
              <a:r>
                <a:rPr kumimoji="0" lang="fr-FR" altLang="fr-FR" b="1"/>
                <a:t> :</a:t>
              </a:r>
            </a:p>
          </p:txBody>
        </p:sp>
      </p:grpSp>
      <p:grpSp>
        <p:nvGrpSpPr>
          <p:cNvPr id="27654" name="Group 7">
            <a:extLst>
              <a:ext uri="{FF2B5EF4-FFF2-40B4-BE49-F238E27FC236}">
                <a16:creationId xmlns:a16="http://schemas.microsoft.com/office/drawing/2014/main" id="{63A156D7-CBB9-47A2-966B-AB322AF8E04B}"/>
              </a:ext>
            </a:extLst>
          </p:cNvPr>
          <p:cNvGrpSpPr>
            <a:grpSpLocks/>
          </p:cNvGrpSpPr>
          <p:nvPr/>
        </p:nvGrpSpPr>
        <p:grpSpPr bwMode="auto">
          <a:xfrm>
            <a:off x="1219200" y="3276600"/>
            <a:ext cx="7532688" cy="1241425"/>
            <a:chOff x="302" y="2425"/>
            <a:chExt cx="5670" cy="782"/>
          </a:xfrm>
        </p:grpSpPr>
        <p:sp>
          <p:nvSpPr>
            <p:cNvPr id="27658" name="Rectangle 8">
              <a:extLst>
                <a:ext uri="{FF2B5EF4-FFF2-40B4-BE49-F238E27FC236}">
                  <a16:creationId xmlns:a16="http://schemas.microsoft.com/office/drawing/2014/main" id="{0DF8468C-6C7B-438B-9865-D4CB08578DE6}"/>
                </a:ext>
              </a:extLst>
            </p:cNvPr>
            <p:cNvSpPr>
              <a:spLocks noChangeArrowheads="1"/>
            </p:cNvSpPr>
            <p:nvPr/>
          </p:nvSpPr>
          <p:spPr bwMode="auto">
            <a:xfrm>
              <a:off x="431" y="2425"/>
              <a:ext cx="5541"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r">
                <a:lnSpc>
                  <a:spcPct val="90000"/>
                </a:lnSpc>
                <a:spcBef>
                  <a:spcPct val="0"/>
                </a:spcBef>
                <a:buClrTx/>
                <a:buSzTx/>
                <a:buFontTx/>
                <a:buNone/>
              </a:pPr>
              <a:r>
                <a:rPr kumimoji="0" lang="fr-FR" altLang="fr-FR" b="1" i="1"/>
                <a:t>Technique d'enregistrement des flux économiques</a:t>
              </a:r>
            </a:p>
            <a:p>
              <a:pPr algn="r">
                <a:lnSpc>
                  <a:spcPct val="90000"/>
                </a:lnSpc>
                <a:spcBef>
                  <a:spcPct val="0"/>
                </a:spcBef>
                <a:buClrTx/>
                <a:buSzTx/>
                <a:buFontTx/>
                <a:buNone/>
              </a:pPr>
              <a:r>
                <a:rPr kumimoji="0" lang="fr-FR" altLang="fr-FR" b="1" i="1"/>
                <a:t>chiffrés que provoque l'activité d'une entreprise</a:t>
              </a:r>
            </a:p>
            <a:p>
              <a:pPr algn="r">
                <a:lnSpc>
                  <a:spcPct val="90000"/>
                </a:lnSpc>
                <a:spcBef>
                  <a:spcPct val="0"/>
                </a:spcBef>
                <a:buClrTx/>
                <a:buSzTx/>
                <a:buFontTx/>
                <a:buNone/>
              </a:pPr>
              <a:endParaRPr kumimoji="0" lang="fr-FR" altLang="fr-FR" b="1" i="1"/>
            </a:p>
            <a:p>
              <a:pPr algn="r">
                <a:lnSpc>
                  <a:spcPct val="90000"/>
                </a:lnSpc>
                <a:spcBef>
                  <a:spcPct val="0"/>
                </a:spcBef>
                <a:buClrTx/>
                <a:buSzTx/>
                <a:buFontTx/>
                <a:buNone/>
              </a:pPr>
              <a:r>
                <a:rPr kumimoji="0" lang="fr-FR" altLang="fr-FR" b="1"/>
                <a:t>Flux économiques : parti pris de négliger les aspects techniques, sociaux, environnementaux, ...</a:t>
              </a:r>
            </a:p>
            <a:p>
              <a:pPr algn="r">
                <a:lnSpc>
                  <a:spcPct val="90000"/>
                </a:lnSpc>
                <a:spcBef>
                  <a:spcPct val="0"/>
                </a:spcBef>
                <a:buClrTx/>
                <a:buSzTx/>
                <a:buFontTx/>
                <a:buNone/>
              </a:pPr>
              <a:r>
                <a:rPr kumimoji="0" lang="fr-FR" altLang="fr-FR" b="1"/>
                <a:t>Chiffrés : une seule unité de mesure, l’unité monétaire légale</a:t>
              </a:r>
            </a:p>
            <a:p>
              <a:pPr algn="r">
                <a:lnSpc>
                  <a:spcPct val="90000"/>
                </a:lnSpc>
                <a:spcBef>
                  <a:spcPct val="0"/>
                </a:spcBef>
                <a:buClrTx/>
                <a:buSzTx/>
                <a:buFontTx/>
                <a:buNone/>
              </a:pPr>
              <a:r>
                <a:rPr kumimoji="0" lang="fr-FR" altLang="fr-FR" b="1"/>
                <a:t>(pour une entreprise française : euro ... quels que soient les lieux d’activités)</a:t>
              </a:r>
            </a:p>
          </p:txBody>
        </p:sp>
        <p:sp>
          <p:nvSpPr>
            <p:cNvPr id="27659" name="Rectangle 9">
              <a:extLst>
                <a:ext uri="{FF2B5EF4-FFF2-40B4-BE49-F238E27FC236}">
                  <a16:creationId xmlns:a16="http://schemas.microsoft.com/office/drawing/2014/main" id="{C64EA0D1-E48D-45B0-AA61-AB6103B2D5C8}"/>
                </a:ext>
              </a:extLst>
            </p:cNvPr>
            <p:cNvSpPr>
              <a:spLocks noChangeArrowheads="1"/>
            </p:cNvSpPr>
            <p:nvPr/>
          </p:nvSpPr>
          <p:spPr bwMode="auto">
            <a:xfrm>
              <a:off x="1029" y="2443"/>
              <a:ext cx="963"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Comptabilité</a:t>
              </a:r>
              <a:r>
                <a:rPr kumimoji="0" lang="fr-FR" altLang="fr-FR" b="1"/>
                <a:t> :</a:t>
              </a:r>
            </a:p>
          </p:txBody>
        </p:sp>
        <p:sp>
          <p:nvSpPr>
            <p:cNvPr id="27660" name="Line 10">
              <a:extLst>
                <a:ext uri="{FF2B5EF4-FFF2-40B4-BE49-F238E27FC236}">
                  <a16:creationId xmlns:a16="http://schemas.microsoft.com/office/drawing/2014/main" id="{0F3546DB-4D96-4338-B365-C1CBE2C2AC84}"/>
                </a:ext>
              </a:extLst>
            </p:cNvPr>
            <p:cNvSpPr>
              <a:spLocks noChangeShapeType="1"/>
            </p:cNvSpPr>
            <p:nvPr/>
          </p:nvSpPr>
          <p:spPr bwMode="auto">
            <a:xfrm>
              <a:off x="302" y="2538"/>
              <a:ext cx="52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7655" name="Rectangle 11">
            <a:extLst>
              <a:ext uri="{FF2B5EF4-FFF2-40B4-BE49-F238E27FC236}">
                <a16:creationId xmlns:a16="http://schemas.microsoft.com/office/drawing/2014/main" id="{675A3B5A-713C-4DA4-A218-07FC2E6BCAB8}"/>
              </a:ext>
            </a:extLst>
          </p:cNvPr>
          <p:cNvSpPr>
            <a:spLocks noChangeArrowheads="1"/>
          </p:cNvSpPr>
          <p:nvPr/>
        </p:nvSpPr>
        <p:spPr bwMode="auto">
          <a:xfrm>
            <a:off x="1371600" y="4724400"/>
            <a:ext cx="20621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enregistrement des flux</a:t>
            </a:r>
            <a:r>
              <a:rPr kumimoji="0" lang="fr-FR" altLang="fr-FR" b="1"/>
              <a:t> :</a:t>
            </a:r>
          </a:p>
        </p:txBody>
      </p:sp>
      <p:sp>
        <p:nvSpPr>
          <p:cNvPr id="27656" name="Rectangle 12">
            <a:extLst>
              <a:ext uri="{FF2B5EF4-FFF2-40B4-BE49-F238E27FC236}">
                <a16:creationId xmlns:a16="http://schemas.microsoft.com/office/drawing/2014/main" id="{109BFBE7-C988-4517-BE9F-6BDDBDCF2009}"/>
              </a:ext>
            </a:extLst>
          </p:cNvPr>
          <p:cNvSpPr>
            <a:spLocks noChangeArrowheads="1"/>
          </p:cNvSpPr>
          <p:nvPr/>
        </p:nvSpPr>
        <p:spPr bwMode="auto">
          <a:xfrm>
            <a:off x="2773363" y="5105400"/>
            <a:ext cx="35972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r">
              <a:lnSpc>
                <a:spcPct val="90000"/>
              </a:lnSpc>
              <a:spcBef>
                <a:spcPct val="0"/>
              </a:spcBef>
              <a:buClrTx/>
              <a:buSzTx/>
              <a:buFontTx/>
              <a:buNone/>
            </a:pPr>
            <a:r>
              <a:rPr kumimoji="0" lang="fr-FR" altLang="fr-FR" b="1"/>
              <a:t>flux réels : à la date des documents (factures)</a:t>
            </a:r>
          </a:p>
          <a:p>
            <a:pPr algn="r">
              <a:lnSpc>
                <a:spcPct val="90000"/>
              </a:lnSpc>
              <a:spcBef>
                <a:spcPct val="0"/>
              </a:spcBef>
              <a:buClrTx/>
              <a:buSzTx/>
              <a:buFontTx/>
              <a:buNone/>
            </a:pPr>
            <a:r>
              <a:rPr kumimoji="0" lang="fr-FR" altLang="fr-FR" b="1"/>
              <a:t>flux monétaires : à la date du paiement</a:t>
            </a:r>
          </a:p>
          <a:p>
            <a:pPr algn="r">
              <a:lnSpc>
                <a:spcPct val="90000"/>
              </a:lnSpc>
              <a:spcBef>
                <a:spcPct val="0"/>
              </a:spcBef>
              <a:buClrTx/>
              <a:buSzTx/>
              <a:buFontTx/>
              <a:buNone/>
            </a:pPr>
            <a:r>
              <a:rPr kumimoji="0" lang="fr-FR" altLang="fr-FR" b="1"/>
              <a:t>(comptes de régularisation pour coordonner)</a:t>
            </a:r>
          </a:p>
        </p:txBody>
      </p:sp>
      <p:pic>
        <p:nvPicPr>
          <p:cNvPr id="27657" name="Picture 13">
            <a:extLst>
              <a:ext uri="{FF2B5EF4-FFF2-40B4-BE49-F238E27FC236}">
                <a16:creationId xmlns:a16="http://schemas.microsoft.com/office/drawing/2014/main" id="{CF7E5E37-A0A7-4D77-AC81-B5FCCF090DC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2071688"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E76253DE-A618-488A-BC69-CF1E69CCAA35}"/>
              </a:ext>
            </a:extLst>
          </p:cNvPr>
          <p:cNvSpPr>
            <a:spLocks noGrp="1" noChangeArrowheads="1"/>
          </p:cNvSpPr>
          <p:nvPr>
            <p:ph type="title"/>
          </p:nvPr>
        </p:nvSpPr>
        <p:spPr/>
        <p:txBody>
          <a:bodyPr/>
          <a:lstStyle/>
          <a:p>
            <a:pPr eaLnBrk="1" hangingPunct="1"/>
            <a:r>
              <a:rPr lang="fr-FR" altLang="fr-FR"/>
              <a:t>Présentation des données</a:t>
            </a:r>
          </a:p>
        </p:txBody>
      </p:sp>
      <p:sp>
        <p:nvSpPr>
          <p:cNvPr id="28675" name="Rectangle 5">
            <a:extLst>
              <a:ext uri="{FF2B5EF4-FFF2-40B4-BE49-F238E27FC236}">
                <a16:creationId xmlns:a16="http://schemas.microsoft.com/office/drawing/2014/main" id="{5536B80A-9453-4AAA-A4C2-EBE8EE4CE894}"/>
              </a:ext>
            </a:extLst>
          </p:cNvPr>
          <p:cNvSpPr>
            <a:spLocks noGrp="1" noChangeArrowheads="1"/>
          </p:cNvSpPr>
          <p:nvPr>
            <p:ph idx="1"/>
          </p:nvPr>
        </p:nvSpPr>
        <p:spPr/>
        <p:txBody>
          <a:bodyPr/>
          <a:lstStyle/>
          <a:p>
            <a:pPr eaLnBrk="1" hangingPunct="1">
              <a:lnSpc>
                <a:spcPct val="90000"/>
              </a:lnSpc>
            </a:pPr>
            <a:r>
              <a:rPr lang="fr-FR" altLang="fr-FR"/>
              <a:t>Principe de la partie double :</a:t>
            </a:r>
          </a:p>
          <a:p>
            <a:pPr lvl="2" eaLnBrk="1" hangingPunct="1">
              <a:lnSpc>
                <a:spcPct val="90000"/>
              </a:lnSpc>
            </a:pPr>
            <a:r>
              <a:rPr lang="fr-FR" altLang="fr-FR"/>
              <a:t>Au point de vue comptable, un flux (opération) est défini par une quantité,et deux comptes élémentaires dont l'un est l'origine du flux (il est débité), et l'autre sa destination (il est crédité).</a:t>
            </a:r>
          </a:p>
          <a:p>
            <a:pPr lvl="2" eaLnBrk="1" hangingPunct="1">
              <a:lnSpc>
                <a:spcPct val="90000"/>
              </a:lnSpc>
            </a:pPr>
            <a:r>
              <a:rPr lang="fr-FR" altLang="fr-FR"/>
              <a:t>Objectif : vérification aisée (sur tous les comptes, et sur une période donnée, somme des crédits = somme des débits)</a:t>
            </a:r>
          </a:p>
          <a:p>
            <a:pPr lvl="2" eaLnBrk="1" hangingPunct="1">
              <a:lnSpc>
                <a:spcPct val="90000"/>
              </a:lnSpc>
            </a:pPr>
            <a:r>
              <a:rPr lang="fr-FR" altLang="fr-FR"/>
              <a:t>Liste des comptes : imposée par le « </a:t>
            </a:r>
            <a:r>
              <a:rPr lang="fr-FR" altLang="fr-FR">
                <a:hlinkClick r:id="rId3" action="ppaction://hlinksldjump"/>
              </a:rPr>
              <a:t>Plan comptable général</a:t>
            </a:r>
            <a:r>
              <a:rPr lang="fr-FR" altLang="fr-FR"/>
              <a:t> » (ministère des finances)</a:t>
            </a:r>
          </a:p>
          <a:p>
            <a:pPr lvl="2" eaLnBrk="1" hangingPunct="1">
              <a:lnSpc>
                <a:spcPct val="90000"/>
              </a:lnSpc>
            </a:pPr>
            <a:endParaRPr lang="fr-FR" altLang="fr-FR"/>
          </a:p>
          <a:p>
            <a:pPr eaLnBrk="1" hangingPunct="1">
              <a:lnSpc>
                <a:spcPct val="90000"/>
              </a:lnSpc>
            </a:pPr>
            <a:r>
              <a:rPr lang="fr-FR" altLang="fr-FR"/>
              <a:t>Chronologie de l'enregistrement :</a:t>
            </a:r>
          </a:p>
          <a:p>
            <a:pPr lvl="2" eaLnBrk="1" hangingPunct="1">
              <a:lnSpc>
                <a:spcPct val="90000"/>
              </a:lnSpc>
            </a:pPr>
            <a:r>
              <a:rPr lang="fr-FR" altLang="fr-FR"/>
              <a:t>1 - au fur et à mesure, enregistrement par ordre chronologique dans le JOURNAL,</a:t>
            </a:r>
          </a:p>
          <a:p>
            <a:pPr lvl="2" eaLnBrk="1" hangingPunct="1">
              <a:lnSpc>
                <a:spcPct val="90000"/>
              </a:lnSpc>
            </a:pPr>
            <a:r>
              <a:rPr lang="fr-FR" altLang="fr-FR"/>
              <a:t>2 - classement par catégories ou comptes dans un GRAND LIVRE, (quotidien)</a:t>
            </a:r>
          </a:p>
          <a:p>
            <a:pPr lvl="2" eaLnBrk="1" hangingPunct="1">
              <a:lnSpc>
                <a:spcPct val="90000"/>
              </a:lnSpc>
            </a:pPr>
            <a:r>
              <a:rPr lang="fr-FR" altLang="fr-FR"/>
              <a:t>3 - contrôle des opérations précédentes par la BALANCE. (mensuel)</a:t>
            </a:r>
          </a:p>
          <a:p>
            <a:pPr lvl="2" algn="ctr" eaLnBrk="1" hangingPunct="1">
              <a:lnSpc>
                <a:spcPct val="90000"/>
              </a:lnSpc>
              <a:buFont typeface="Wingdings" panose="05000000000000000000" pitchFamily="2" charset="2"/>
              <a:buNone/>
            </a:pPr>
            <a:r>
              <a:rPr lang="fr-FR" altLang="fr-FR" i="1"/>
              <a:t>Cette balance fournit périodiquement le résultat (bénéfice ou perte),</a:t>
            </a:r>
          </a:p>
          <a:p>
            <a:pPr lvl="2" algn="ctr" eaLnBrk="1" hangingPunct="1">
              <a:lnSpc>
                <a:spcPct val="90000"/>
              </a:lnSpc>
              <a:buFont typeface="Wingdings" panose="05000000000000000000" pitchFamily="2" charset="2"/>
              <a:buNone/>
            </a:pPr>
            <a:r>
              <a:rPr lang="fr-FR" altLang="fr-FR" i="1"/>
              <a:t>au moins une fois par an ... pour des raisons fiscales!</a:t>
            </a:r>
          </a:p>
        </p:txBody>
      </p:sp>
      <p:sp>
        <p:nvSpPr>
          <p:cNvPr id="28676" name="Espace réservé du numéro de diapositive 3">
            <a:extLst>
              <a:ext uri="{FF2B5EF4-FFF2-40B4-BE49-F238E27FC236}">
                <a16:creationId xmlns:a16="http://schemas.microsoft.com/office/drawing/2014/main" id="{18E8309B-65ED-458B-8BEA-87BAA6582D3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E8397641-3609-4A7F-AC8D-EECA23086EC0}" type="slidenum">
              <a:rPr kumimoji="0" lang="fr-FR" altLang="fr-FR">
                <a:solidFill>
                  <a:schemeClr val="tx2"/>
                </a:solidFill>
              </a:rPr>
              <a:pPr algn="r"/>
              <a:t>14</a:t>
            </a:fld>
            <a:endParaRPr kumimoji="0" lang="fr-FR" altLang="fr-FR">
              <a:solidFill>
                <a:schemeClr val="tx2"/>
              </a:solidFill>
            </a:endParaRPr>
          </a:p>
        </p:txBody>
      </p:sp>
      <p:pic>
        <p:nvPicPr>
          <p:cNvPr id="28677" name="Picture 6">
            <a:extLst>
              <a:ext uri="{FF2B5EF4-FFF2-40B4-BE49-F238E27FC236}">
                <a16:creationId xmlns:a16="http://schemas.microsoft.com/office/drawing/2014/main" id="{6BD79D9A-4756-4C4B-8D67-67BCDB5EF5F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1676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678" name="Group 7">
            <a:extLst>
              <a:ext uri="{FF2B5EF4-FFF2-40B4-BE49-F238E27FC236}">
                <a16:creationId xmlns:a16="http://schemas.microsoft.com/office/drawing/2014/main" id="{C7E28C64-AA96-4AAB-94E5-67AE37F0BF5C}"/>
              </a:ext>
            </a:extLst>
          </p:cNvPr>
          <p:cNvGrpSpPr>
            <a:grpSpLocks/>
          </p:cNvGrpSpPr>
          <p:nvPr/>
        </p:nvGrpSpPr>
        <p:grpSpPr bwMode="auto">
          <a:xfrm>
            <a:off x="47625" y="1516063"/>
            <a:ext cx="692150" cy="1009650"/>
            <a:chOff x="2787" y="2016"/>
            <a:chExt cx="532" cy="828"/>
          </a:xfrm>
        </p:grpSpPr>
        <p:graphicFrame>
          <p:nvGraphicFramePr>
            <p:cNvPr id="28679" name="Object 8">
              <a:extLst>
                <a:ext uri="{FF2B5EF4-FFF2-40B4-BE49-F238E27FC236}">
                  <a16:creationId xmlns:a16="http://schemas.microsoft.com/office/drawing/2014/main" id="{62A742C3-F986-4885-A61F-3680184C5B12}"/>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28681" name="Clip" r:id="rId5" imgW="1396289" imgH="2171700" progId="MS_ClipArt_Gallery.2">
                    <p:embed/>
                  </p:oleObj>
                </mc:Choice>
                <mc:Fallback>
                  <p:oleObj name="Clip" r:id="rId5" imgW="1396289" imgH="2171700" progId="MS_ClipArt_Gallery.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9">
              <a:extLst>
                <a:ext uri="{FF2B5EF4-FFF2-40B4-BE49-F238E27FC236}">
                  <a16:creationId xmlns:a16="http://schemas.microsoft.com/office/drawing/2014/main" id="{390B0177-5A16-4A18-BDEE-E665287F2E37}"/>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FCCB7E57-25E6-414E-824D-71A3E94FBFF2}"/>
              </a:ext>
            </a:extLst>
          </p:cNvPr>
          <p:cNvSpPr>
            <a:spLocks noGrp="1" noChangeArrowheads="1"/>
          </p:cNvSpPr>
          <p:nvPr>
            <p:ph type="title"/>
          </p:nvPr>
        </p:nvSpPr>
        <p:spPr/>
        <p:txBody>
          <a:bodyPr/>
          <a:lstStyle/>
          <a:p>
            <a:pPr eaLnBrk="1" hangingPunct="1"/>
            <a:r>
              <a:rPr lang="fr-FR" altLang="fr-FR"/>
              <a:t>Expression du résultat de l’entreprise</a:t>
            </a:r>
          </a:p>
        </p:txBody>
      </p:sp>
      <p:sp>
        <p:nvSpPr>
          <p:cNvPr id="29699" name="Rectangle 5">
            <a:extLst>
              <a:ext uri="{FF2B5EF4-FFF2-40B4-BE49-F238E27FC236}">
                <a16:creationId xmlns:a16="http://schemas.microsoft.com/office/drawing/2014/main" id="{44908B26-A772-45CA-8782-926D67B68AD5}"/>
              </a:ext>
            </a:extLst>
          </p:cNvPr>
          <p:cNvSpPr>
            <a:spLocks noGrp="1" noChangeArrowheads="1"/>
          </p:cNvSpPr>
          <p:nvPr>
            <p:ph idx="1"/>
          </p:nvPr>
        </p:nvSpPr>
        <p:spPr/>
        <p:txBody>
          <a:bodyPr/>
          <a:lstStyle/>
          <a:p>
            <a:pPr eaLnBrk="1" hangingPunct="1">
              <a:lnSpc>
                <a:spcPct val="90000"/>
              </a:lnSpc>
            </a:pPr>
            <a:r>
              <a:rPr lang="fr-FR" altLang="fr-FR"/>
              <a:t>Notion de résultat :</a:t>
            </a:r>
          </a:p>
          <a:p>
            <a:pPr lvl="2" eaLnBrk="1" hangingPunct="1">
              <a:lnSpc>
                <a:spcPct val="90000"/>
              </a:lnSpc>
            </a:pPr>
            <a:r>
              <a:rPr lang="fr-FR" altLang="fr-FR"/>
              <a:t>Correspond au constat d’un enrichissement (résultat positif = bénéfice) ou d’un appauvrissement (résultat négatif = perte) sur une période donnée (</a:t>
            </a:r>
            <a:r>
              <a:rPr lang="fr-FR" altLang="fr-FR" b="1" u="sng"/>
              <a:t>exercice</a:t>
            </a:r>
            <a:r>
              <a:rPr lang="fr-FR" altLang="fr-FR"/>
              <a:t>)</a:t>
            </a:r>
          </a:p>
          <a:p>
            <a:pPr eaLnBrk="1" hangingPunct="1">
              <a:lnSpc>
                <a:spcPct val="90000"/>
              </a:lnSpc>
            </a:pPr>
            <a:endParaRPr lang="fr-FR" altLang="fr-FR"/>
          </a:p>
          <a:p>
            <a:pPr eaLnBrk="1" hangingPunct="1">
              <a:lnSpc>
                <a:spcPct val="90000"/>
              </a:lnSpc>
            </a:pPr>
            <a:r>
              <a:rPr lang="fr-FR" altLang="fr-FR"/>
              <a:t>Deux déterminations du résultat :</a:t>
            </a:r>
          </a:p>
          <a:p>
            <a:pPr eaLnBrk="1" hangingPunct="1">
              <a:lnSpc>
                <a:spcPct val="90000"/>
              </a:lnSpc>
            </a:pPr>
            <a:endParaRPr lang="fr-FR" altLang="fr-FR"/>
          </a:p>
          <a:p>
            <a:pPr lvl="1" eaLnBrk="1" hangingPunct="1">
              <a:lnSpc>
                <a:spcPct val="90000"/>
              </a:lnSpc>
            </a:pPr>
            <a:r>
              <a:rPr lang="fr-FR" altLang="fr-FR"/>
              <a:t>RESULTAT CONSTATE :</a:t>
            </a:r>
          </a:p>
          <a:p>
            <a:pPr lvl="2" eaLnBrk="1" hangingPunct="1">
              <a:lnSpc>
                <a:spcPct val="90000"/>
              </a:lnSpc>
            </a:pPr>
            <a:r>
              <a:rPr lang="fr-FR" altLang="fr-FR"/>
              <a:t>variation sur l'exercice du patrimoine de l'entreprise :</a:t>
            </a:r>
          </a:p>
          <a:p>
            <a:pPr lvl="2" eaLnBrk="1" hangingPunct="1">
              <a:lnSpc>
                <a:spcPct val="90000"/>
              </a:lnSpc>
            </a:pPr>
            <a:r>
              <a:rPr lang="fr-FR" altLang="fr-FR"/>
              <a:t>examen de l’évolution de la situation nette (capitaux propres)</a:t>
            </a:r>
          </a:p>
          <a:p>
            <a:pPr lvl="2" eaLnBrk="1" hangingPunct="1">
              <a:lnSpc>
                <a:spcPct val="90000"/>
              </a:lnSpc>
            </a:pPr>
            <a:endParaRPr lang="fr-FR" altLang="fr-FR"/>
          </a:p>
          <a:p>
            <a:pPr lvl="1" eaLnBrk="1" hangingPunct="1">
              <a:lnSpc>
                <a:spcPct val="90000"/>
              </a:lnSpc>
            </a:pPr>
            <a:r>
              <a:rPr lang="fr-FR" altLang="fr-FR"/>
              <a:t>RESULTAT EXPLIQUE :</a:t>
            </a:r>
          </a:p>
          <a:p>
            <a:pPr lvl="2" eaLnBrk="1" hangingPunct="1">
              <a:lnSpc>
                <a:spcPct val="90000"/>
              </a:lnSpc>
            </a:pPr>
            <a:r>
              <a:rPr lang="fr-FR" altLang="fr-FR"/>
              <a:t>différence, sur un exercice donné, entre :</a:t>
            </a:r>
          </a:p>
          <a:p>
            <a:pPr lvl="3" eaLnBrk="1" hangingPunct="1">
              <a:lnSpc>
                <a:spcPct val="90000"/>
              </a:lnSpc>
            </a:pPr>
            <a:r>
              <a:rPr lang="fr-FR" altLang="fr-FR"/>
              <a:t>les créations de valeur pour l’entreprise (produits)</a:t>
            </a:r>
          </a:p>
          <a:p>
            <a:pPr lvl="3" eaLnBrk="1" hangingPunct="1">
              <a:lnSpc>
                <a:spcPct val="90000"/>
              </a:lnSpc>
            </a:pPr>
            <a:r>
              <a:rPr lang="fr-FR" altLang="fr-FR"/>
              <a:t>et les valeurs consommées (charges). </a:t>
            </a:r>
          </a:p>
        </p:txBody>
      </p:sp>
      <p:sp>
        <p:nvSpPr>
          <p:cNvPr id="29700" name="Espace réservé du numéro de diapositive 3">
            <a:extLst>
              <a:ext uri="{FF2B5EF4-FFF2-40B4-BE49-F238E27FC236}">
                <a16:creationId xmlns:a16="http://schemas.microsoft.com/office/drawing/2014/main" id="{BF495DC5-BA3D-426A-AA39-879FFD1140E7}"/>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9765A7E-1839-47C0-A4C4-BADB79C6CF50}" type="slidenum">
              <a:rPr kumimoji="0" lang="fr-FR" altLang="fr-FR">
                <a:solidFill>
                  <a:schemeClr val="tx2"/>
                </a:solidFill>
              </a:rPr>
              <a:pPr algn="r"/>
              <a:t>15</a:t>
            </a:fld>
            <a:endParaRPr kumimoji="0" lang="fr-FR" altLang="fr-FR">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99EA3365-A3AA-4041-9D97-2F30D7443213}"/>
              </a:ext>
            </a:extLst>
          </p:cNvPr>
          <p:cNvSpPr>
            <a:spLocks noGrp="1" noChangeArrowheads="1"/>
          </p:cNvSpPr>
          <p:nvPr>
            <p:ph type="title"/>
          </p:nvPr>
        </p:nvSpPr>
        <p:spPr/>
        <p:txBody>
          <a:bodyPr/>
          <a:lstStyle/>
          <a:p>
            <a:pPr eaLnBrk="1" hangingPunct="1"/>
            <a:r>
              <a:rPr lang="fr-FR" altLang="fr-FR"/>
              <a:t>Résultat constaté : BILAN</a:t>
            </a:r>
          </a:p>
        </p:txBody>
      </p:sp>
      <p:sp>
        <p:nvSpPr>
          <p:cNvPr id="30723" name="Rectangle 5">
            <a:extLst>
              <a:ext uri="{FF2B5EF4-FFF2-40B4-BE49-F238E27FC236}">
                <a16:creationId xmlns:a16="http://schemas.microsoft.com/office/drawing/2014/main" id="{05447F63-A3E2-494F-AD12-DEBE34B854BE}"/>
              </a:ext>
            </a:extLst>
          </p:cNvPr>
          <p:cNvSpPr>
            <a:spLocks noGrp="1" noChangeArrowheads="1"/>
          </p:cNvSpPr>
          <p:nvPr>
            <p:ph idx="1"/>
          </p:nvPr>
        </p:nvSpPr>
        <p:spPr/>
        <p:txBody>
          <a:bodyPr/>
          <a:lstStyle/>
          <a:p>
            <a:pPr eaLnBrk="1" hangingPunct="1"/>
            <a:r>
              <a:rPr lang="fr-FR" altLang="fr-FR"/>
              <a:t>Détermination du résultat sur une période donnée par l’évolution du patrimoine de l’entreprise, appelé sa </a:t>
            </a:r>
            <a:r>
              <a:rPr lang="fr-FR" altLang="fr-FR" b="1" u="sng"/>
              <a:t>situation nette</a:t>
            </a:r>
            <a:r>
              <a:rPr lang="fr-FR" altLang="fr-FR"/>
              <a:t>.</a:t>
            </a:r>
          </a:p>
          <a:p>
            <a:pPr eaLnBrk="1" hangingPunct="1"/>
            <a:r>
              <a:rPr lang="fr-FR" altLang="fr-FR"/>
              <a:t>Ce patrimoine est exprimé dans un document comptable : </a:t>
            </a:r>
            <a:r>
              <a:rPr lang="fr-FR" altLang="fr-FR" b="1"/>
              <a:t>le </a:t>
            </a:r>
            <a:r>
              <a:rPr lang="fr-FR" altLang="fr-FR" b="1" u="sng"/>
              <a:t>bilan</a:t>
            </a:r>
          </a:p>
          <a:p>
            <a:pPr eaLnBrk="1" hangingPunct="1"/>
            <a:r>
              <a:rPr lang="fr-FR" altLang="fr-FR"/>
              <a:t>Du coup, l’examen d’un seul bilan n’est pas pertinent en soi : besoin du recours à deux bilans consécutifs, encadrant l’exercice en question.</a:t>
            </a:r>
          </a:p>
          <a:p>
            <a:pPr eaLnBrk="1" hangingPunct="1"/>
            <a:endParaRPr lang="fr-FR" altLang="fr-FR"/>
          </a:p>
          <a:p>
            <a:pPr eaLnBrk="1" hangingPunct="1"/>
            <a:endParaRPr lang="fr-FR" altLang="fr-FR"/>
          </a:p>
          <a:p>
            <a:pPr algn="ctr" eaLnBrk="1" hangingPunct="1">
              <a:buFont typeface="Wingdings" panose="05000000000000000000" pitchFamily="2" charset="2"/>
              <a:buNone/>
            </a:pPr>
            <a:r>
              <a:rPr lang="fr-FR" altLang="fr-FR" b="1" u="sng"/>
              <a:t>Retenir</a:t>
            </a:r>
            <a:r>
              <a:rPr lang="fr-FR" altLang="fr-FR" b="1"/>
              <a:t> : BILAN = INVENTAIRE DU PATRIMOINE</a:t>
            </a:r>
            <a:r>
              <a:rPr lang="fr-FR" altLang="fr-FR"/>
              <a:t>,</a:t>
            </a:r>
          </a:p>
          <a:p>
            <a:pPr algn="ctr" eaLnBrk="1" hangingPunct="1">
              <a:buFont typeface="Wingdings" panose="05000000000000000000" pitchFamily="2" charset="2"/>
              <a:buNone/>
            </a:pPr>
            <a:r>
              <a:rPr lang="fr-FR" altLang="fr-FR"/>
              <a:t>réalisé à un instant donné</a:t>
            </a:r>
          </a:p>
          <a:p>
            <a:pPr algn="ctr" eaLnBrk="1" hangingPunct="1">
              <a:buFont typeface="Wingdings" panose="05000000000000000000" pitchFamily="2" charset="2"/>
              <a:buNone/>
            </a:pPr>
            <a:r>
              <a:rPr lang="fr-FR" altLang="fr-FR"/>
              <a:t>Notion d’instantané</a:t>
            </a:r>
          </a:p>
          <a:p>
            <a:pPr eaLnBrk="1" hangingPunct="1"/>
            <a:endParaRPr lang="fr-FR" altLang="fr-FR"/>
          </a:p>
        </p:txBody>
      </p:sp>
      <p:sp>
        <p:nvSpPr>
          <p:cNvPr id="30724" name="Espace réservé du numéro de diapositive 3">
            <a:extLst>
              <a:ext uri="{FF2B5EF4-FFF2-40B4-BE49-F238E27FC236}">
                <a16:creationId xmlns:a16="http://schemas.microsoft.com/office/drawing/2014/main" id="{2F753E18-F952-48F9-AEB0-93CCE5FF892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9ADA967-ADED-4DDD-92EE-B2E36E1ABED9}" type="slidenum">
              <a:rPr kumimoji="0" lang="fr-FR" altLang="fr-FR">
                <a:solidFill>
                  <a:schemeClr val="tx2"/>
                </a:solidFill>
              </a:rPr>
              <a:pPr algn="r"/>
              <a:t>16</a:t>
            </a:fld>
            <a:endParaRPr kumimoji="0" lang="fr-FR" altLang="fr-FR">
              <a:solidFill>
                <a:schemeClr val="tx2"/>
              </a:solidFill>
            </a:endParaRPr>
          </a:p>
        </p:txBody>
      </p:sp>
      <p:pic>
        <p:nvPicPr>
          <p:cNvPr id="30725" name="Picture 6">
            <a:extLst>
              <a:ext uri="{FF2B5EF4-FFF2-40B4-BE49-F238E27FC236}">
                <a16:creationId xmlns:a16="http://schemas.microsoft.com/office/drawing/2014/main" id="{568969B5-C428-49C6-A44D-7E912F8CD1A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572000"/>
            <a:ext cx="9318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ADC71D16-A2D5-4F16-A58A-95B47AD607CD}"/>
              </a:ext>
            </a:extLst>
          </p:cNvPr>
          <p:cNvSpPr>
            <a:spLocks noGrp="1" noChangeArrowheads="1"/>
          </p:cNvSpPr>
          <p:nvPr>
            <p:ph type="title"/>
          </p:nvPr>
        </p:nvSpPr>
        <p:spPr/>
        <p:txBody>
          <a:bodyPr/>
          <a:lstStyle/>
          <a:p>
            <a:pPr eaLnBrk="1" hangingPunct="1"/>
            <a:r>
              <a:rPr lang="fr-FR" altLang="fr-FR"/>
              <a:t>Bilan (1)</a:t>
            </a:r>
          </a:p>
        </p:txBody>
      </p:sp>
      <p:sp>
        <p:nvSpPr>
          <p:cNvPr id="31747" name="Espace réservé du numéro de diapositive 3">
            <a:extLst>
              <a:ext uri="{FF2B5EF4-FFF2-40B4-BE49-F238E27FC236}">
                <a16:creationId xmlns:a16="http://schemas.microsoft.com/office/drawing/2014/main" id="{DE49F39C-99FD-4AB6-9A35-21DAE2C4600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B088B13-435C-47F7-B624-408B2CB41271}" type="slidenum">
              <a:rPr kumimoji="0" lang="fr-FR" altLang="fr-FR">
                <a:solidFill>
                  <a:schemeClr val="tx2"/>
                </a:solidFill>
              </a:rPr>
              <a:pPr algn="r"/>
              <a:t>17</a:t>
            </a:fld>
            <a:endParaRPr kumimoji="0" lang="fr-FR" altLang="fr-FR">
              <a:solidFill>
                <a:schemeClr val="tx2"/>
              </a:solidFill>
            </a:endParaRPr>
          </a:p>
        </p:txBody>
      </p:sp>
      <p:sp>
        <p:nvSpPr>
          <p:cNvPr id="194564" name="Rectangle 4">
            <a:extLst>
              <a:ext uri="{FF2B5EF4-FFF2-40B4-BE49-F238E27FC236}">
                <a16:creationId xmlns:a16="http://schemas.microsoft.com/office/drawing/2014/main" id="{02E5800F-F77B-42F7-923A-9F5A285525E9}"/>
              </a:ext>
            </a:extLst>
          </p:cNvPr>
          <p:cNvSpPr>
            <a:spLocks noChangeArrowheads="1"/>
          </p:cNvSpPr>
          <p:nvPr/>
        </p:nvSpPr>
        <p:spPr bwMode="auto">
          <a:xfrm>
            <a:off x="1066800" y="1295400"/>
            <a:ext cx="7772400" cy="472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94565" name="Rectangle 5">
            <a:extLst>
              <a:ext uri="{FF2B5EF4-FFF2-40B4-BE49-F238E27FC236}">
                <a16:creationId xmlns:a16="http://schemas.microsoft.com/office/drawing/2014/main" id="{40596CAD-4EDF-4A02-9613-4EB1B1F12273}"/>
              </a:ext>
            </a:extLst>
          </p:cNvPr>
          <p:cNvSpPr>
            <a:spLocks noChangeArrowheads="1"/>
          </p:cNvSpPr>
          <p:nvPr/>
        </p:nvSpPr>
        <p:spPr bwMode="auto">
          <a:xfrm>
            <a:off x="1143000" y="1371600"/>
            <a:ext cx="7543800" cy="5334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t>BILAN</a:t>
            </a:r>
          </a:p>
        </p:txBody>
      </p:sp>
      <p:sp>
        <p:nvSpPr>
          <p:cNvPr id="194567" name="Rectangle 7">
            <a:extLst>
              <a:ext uri="{FF2B5EF4-FFF2-40B4-BE49-F238E27FC236}">
                <a16:creationId xmlns:a16="http://schemas.microsoft.com/office/drawing/2014/main" id="{059BAF2E-0C20-4A22-93A4-95AC05273E1B}"/>
              </a:ext>
            </a:extLst>
          </p:cNvPr>
          <p:cNvSpPr>
            <a:spLocks noChangeArrowheads="1"/>
          </p:cNvSpPr>
          <p:nvPr/>
        </p:nvSpPr>
        <p:spPr bwMode="auto">
          <a:xfrm>
            <a:off x="1143000" y="1981200"/>
            <a:ext cx="7543800" cy="39624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BILAN</a:t>
            </a:r>
            <a:r>
              <a:rPr lang="fr-FR" altLang="fr-FR" b="1">
                <a:solidFill>
                  <a:srgbClr val="FFFF00"/>
                </a:solidFill>
              </a:rPr>
              <a:t> :</a:t>
            </a:r>
            <a:r>
              <a:rPr lang="fr-FR" altLang="fr-FR"/>
              <a:t> inventaire du patrimoine de l’entreprise.</a:t>
            </a:r>
          </a:p>
          <a:p>
            <a:pPr eaLnBrk="1" hangingPunct="1"/>
            <a:r>
              <a:rPr lang="fr-FR" altLang="fr-FR"/>
              <a:t>Habitude comptable : toujours faire les calculs deux fois (par souci de vérification). Cet inventaire est donc réalisé sous deux formes différentes :</a:t>
            </a:r>
          </a:p>
          <a:p>
            <a:pPr eaLnBrk="1" hangingPunct="1"/>
            <a:endParaRPr lang="fr-FR" altLang="fr-FR"/>
          </a:p>
          <a:p>
            <a:pPr eaLnBrk="1" hangingPunct="1"/>
            <a:r>
              <a:rPr lang="fr-FR" altLang="fr-FR" b="1">
                <a:solidFill>
                  <a:srgbClr val="FFFF00"/>
                </a:solidFill>
              </a:rPr>
              <a:t>1 –</a:t>
            </a:r>
            <a:r>
              <a:rPr lang="fr-FR" altLang="fr-FR"/>
              <a:t> L’entreprise vue comme une boîte noire : inventaire historique, depuis la naissance de l’entreprise, de toutes les valeurs qui sont entrées sous une forme ou sous une autre, et n’en sont pas ressorties.</a:t>
            </a:r>
          </a:p>
          <a:p>
            <a:pPr eaLnBrk="1" hangingPunct="1"/>
            <a:r>
              <a:rPr lang="fr-FR" altLang="fr-FR"/>
              <a:t>Revient à dresser l’énumération de ce que doit l’entreprise au monde extérieur (les actionnaires font partie du monde extérieur) : cette recherche des </a:t>
            </a:r>
            <a:r>
              <a:rPr lang="fr-FR" altLang="fr-FR" b="1">
                <a:solidFill>
                  <a:srgbClr val="FFFF00"/>
                </a:solidFill>
              </a:rPr>
              <a:t>origines des ressources</a:t>
            </a:r>
            <a:r>
              <a:rPr lang="fr-FR" altLang="fr-FR"/>
              <a:t> de l’entreprise constitue </a:t>
            </a:r>
            <a:r>
              <a:rPr lang="fr-FR" altLang="fr-FR" b="1">
                <a:solidFill>
                  <a:srgbClr val="FFFF00"/>
                </a:solidFill>
              </a:rPr>
              <a:t>le </a:t>
            </a:r>
            <a:r>
              <a:rPr lang="fr-FR" altLang="fr-FR" b="1" u="sng">
                <a:solidFill>
                  <a:srgbClr val="FFFF00"/>
                </a:solidFill>
              </a:rPr>
              <a:t>passif</a:t>
            </a:r>
            <a:r>
              <a:rPr lang="fr-FR" altLang="fr-FR"/>
              <a:t> du bilan.</a:t>
            </a:r>
          </a:p>
          <a:p>
            <a:pPr eaLnBrk="1" hangingPunct="1"/>
            <a:endParaRPr lang="fr-FR" altLang="fr-FR"/>
          </a:p>
          <a:p>
            <a:pPr eaLnBrk="1" hangingPunct="1"/>
            <a:r>
              <a:rPr lang="fr-FR" altLang="fr-FR" b="1">
                <a:solidFill>
                  <a:srgbClr val="FFFF00"/>
                </a:solidFill>
              </a:rPr>
              <a:t>2 –</a:t>
            </a:r>
            <a:r>
              <a:rPr lang="fr-FR" altLang="fr-FR"/>
              <a:t> On ouvre la boîte noire, et on procède à l’inventaire (valorisé) de ce qu’on trouve dedans : cette inventaire de </a:t>
            </a:r>
            <a:r>
              <a:rPr lang="fr-FR" altLang="fr-FR" b="1">
                <a:solidFill>
                  <a:srgbClr val="FFFF00"/>
                </a:solidFill>
              </a:rPr>
              <a:t>l’emploi des ressources</a:t>
            </a:r>
            <a:r>
              <a:rPr lang="fr-FR" altLang="fr-FR"/>
              <a:t> de l’entreprise est ce qu’on appelle</a:t>
            </a:r>
            <a:r>
              <a:rPr lang="fr-FR" altLang="fr-FR" b="1">
                <a:solidFill>
                  <a:srgbClr val="FFFF00"/>
                </a:solidFill>
              </a:rPr>
              <a:t> l’</a:t>
            </a:r>
            <a:r>
              <a:rPr lang="fr-FR" altLang="fr-FR" b="1" u="sng">
                <a:solidFill>
                  <a:srgbClr val="FFFF00"/>
                </a:solidFill>
              </a:rPr>
              <a:t>actif</a:t>
            </a:r>
            <a:r>
              <a:rPr lang="fr-FR" altLang="fr-FR" b="1">
                <a:solidFill>
                  <a:srgbClr val="FFFF00"/>
                </a:solidFill>
              </a:rPr>
              <a:t> </a:t>
            </a:r>
            <a:r>
              <a:rPr lang="fr-FR" altLang="fr-FR"/>
              <a:t>du bilan.</a:t>
            </a:r>
          </a:p>
          <a:p>
            <a:pPr eaLnBrk="1" hangingPunct="1"/>
            <a:endParaRPr lang="fr-FR" altLang="fr-FR"/>
          </a:p>
          <a:p>
            <a:pPr eaLnBrk="1" hangingPunct="1"/>
            <a:r>
              <a:rPr lang="fr-FR" altLang="fr-FR"/>
              <a:t>Ces deux façons de procéder doivent correspondre de toute façon au même inventaire,</a:t>
            </a:r>
          </a:p>
          <a:p>
            <a:pPr eaLnBrk="1" hangingPunct="1"/>
            <a:r>
              <a:rPr lang="fr-FR" altLang="fr-FR"/>
              <a:t>donc par principe :</a:t>
            </a:r>
          </a:p>
          <a:p>
            <a:pPr eaLnBrk="1" hangingPunct="1"/>
            <a:endParaRPr lang="fr-FR" altLang="fr-FR"/>
          </a:p>
          <a:p>
            <a:pPr eaLnBrk="1" hangingPunct="1"/>
            <a:r>
              <a:rPr lang="fr-FR" altLang="fr-FR" b="1">
                <a:solidFill>
                  <a:srgbClr val="FFFF00"/>
                </a:solidFill>
              </a:rPr>
              <a:t>ACTIF = PASSIF</a:t>
            </a:r>
            <a:endParaRPr lang="fr-FR" altLang="fr-FR" b="1">
              <a:solidFill>
                <a:srgbClr val="FF0000"/>
              </a:solidFill>
            </a:endParaRPr>
          </a:p>
          <a:p>
            <a:pPr eaLnBrk="1" hangingPunct="1"/>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5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9456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456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1000"/>
                                  </p:stCondLst>
                                  <p:childTnLst>
                                    <p:set>
                                      <p:cBhvr>
                                        <p:cTn id="15" dur="1" fill="hold">
                                          <p:stCondLst>
                                            <p:cond delay="499"/>
                                          </p:stCondLst>
                                        </p:cTn>
                                        <p:tgtEl>
                                          <p:spTgt spid="194567"/>
                                        </p:tgtEl>
                                        <p:attrNameLst>
                                          <p:attrName>style.visibility</p:attrName>
                                        </p:attrNameLst>
                                      </p:cBhvr>
                                      <p:to>
                                        <p:strVal val="visible"/>
                                      </p:to>
                                    </p:set>
                                  </p:childTnLst>
                                  <p:subTnLst>
                                    <p:set>
                                      <p:cBhvr override="childStyle">
                                        <p:cTn dur="1" fill="hold" display="0" masterRel="nextClick" afterEffect="1"/>
                                        <p:tgtEl>
                                          <p:spTgt spid="19456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autoUpdateAnimBg="0"/>
      <p:bldP spid="194565" grpId="0" animBg="1" autoUpdateAnimBg="0"/>
      <p:bldP spid="19456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B86C22E-1952-4EB7-80A9-0349E7AF6997}"/>
              </a:ext>
            </a:extLst>
          </p:cNvPr>
          <p:cNvSpPr>
            <a:spLocks noGrp="1" noChangeArrowheads="1"/>
          </p:cNvSpPr>
          <p:nvPr>
            <p:ph type="title"/>
          </p:nvPr>
        </p:nvSpPr>
        <p:spPr/>
        <p:txBody>
          <a:bodyPr/>
          <a:lstStyle/>
          <a:p>
            <a:pPr eaLnBrk="1" hangingPunct="1"/>
            <a:r>
              <a:rPr lang="fr-FR" altLang="fr-FR"/>
              <a:t>Bilan (2)</a:t>
            </a:r>
          </a:p>
        </p:txBody>
      </p:sp>
      <p:sp>
        <p:nvSpPr>
          <p:cNvPr id="32771" name="Espace réservé du numéro de diapositive 3">
            <a:extLst>
              <a:ext uri="{FF2B5EF4-FFF2-40B4-BE49-F238E27FC236}">
                <a16:creationId xmlns:a16="http://schemas.microsoft.com/office/drawing/2014/main" id="{5AA98C62-44E3-4622-94C5-9F8C13C228F2}"/>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199263B6-707A-4C5F-851F-5669DEC78507}" type="slidenum">
              <a:rPr kumimoji="0" lang="fr-FR" altLang="fr-FR">
                <a:solidFill>
                  <a:schemeClr val="tx2"/>
                </a:solidFill>
              </a:rPr>
              <a:pPr algn="r"/>
              <a:t>18</a:t>
            </a:fld>
            <a:endParaRPr kumimoji="0" lang="fr-FR" altLang="fr-FR">
              <a:solidFill>
                <a:schemeClr val="tx2"/>
              </a:solidFill>
            </a:endParaRPr>
          </a:p>
        </p:txBody>
      </p:sp>
      <p:sp>
        <p:nvSpPr>
          <p:cNvPr id="202756" name="Rectangle 4">
            <a:extLst>
              <a:ext uri="{FF2B5EF4-FFF2-40B4-BE49-F238E27FC236}">
                <a16:creationId xmlns:a16="http://schemas.microsoft.com/office/drawing/2014/main" id="{16E09740-0C17-4BA0-8261-A506F659060E}"/>
              </a:ext>
            </a:extLst>
          </p:cNvPr>
          <p:cNvSpPr>
            <a:spLocks noChangeArrowheads="1"/>
          </p:cNvSpPr>
          <p:nvPr/>
        </p:nvSpPr>
        <p:spPr bwMode="auto">
          <a:xfrm>
            <a:off x="1066800" y="1295400"/>
            <a:ext cx="7772400" cy="472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202757" name="Rectangle 5">
            <a:extLst>
              <a:ext uri="{FF2B5EF4-FFF2-40B4-BE49-F238E27FC236}">
                <a16:creationId xmlns:a16="http://schemas.microsoft.com/office/drawing/2014/main" id="{9A4D815B-C535-420A-A683-AD22E77F8B34}"/>
              </a:ext>
            </a:extLst>
          </p:cNvPr>
          <p:cNvSpPr>
            <a:spLocks noChangeArrowheads="1"/>
          </p:cNvSpPr>
          <p:nvPr/>
        </p:nvSpPr>
        <p:spPr bwMode="auto">
          <a:xfrm>
            <a:off x="1143000" y="1371600"/>
            <a:ext cx="7543800" cy="5334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t>BILAN</a:t>
            </a:r>
          </a:p>
        </p:txBody>
      </p:sp>
      <p:grpSp>
        <p:nvGrpSpPr>
          <p:cNvPr id="202759" name="Group 7">
            <a:extLst>
              <a:ext uri="{FF2B5EF4-FFF2-40B4-BE49-F238E27FC236}">
                <a16:creationId xmlns:a16="http://schemas.microsoft.com/office/drawing/2014/main" id="{EAB250A3-4DD0-46C5-952D-F6F4CA0238DD}"/>
              </a:ext>
            </a:extLst>
          </p:cNvPr>
          <p:cNvGrpSpPr>
            <a:grpSpLocks/>
          </p:cNvGrpSpPr>
          <p:nvPr/>
        </p:nvGrpSpPr>
        <p:grpSpPr bwMode="auto">
          <a:xfrm>
            <a:off x="1143000" y="1981200"/>
            <a:ext cx="7543800" cy="3962400"/>
            <a:chOff x="720" y="1248"/>
            <a:chExt cx="4752" cy="2496"/>
          </a:xfrm>
        </p:grpSpPr>
        <p:sp>
          <p:nvSpPr>
            <p:cNvPr id="32775" name="Rectangle 8">
              <a:extLst>
                <a:ext uri="{FF2B5EF4-FFF2-40B4-BE49-F238E27FC236}">
                  <a16:creationId xmlns:a16="http://schemas.microsoft.com/office/drawing/2014/main" id="{D16447F4-AC01-4100-95AD-FA7D8293BA81}"/>
                </a:ext>
              </a:extLst>
            </p:cNvPr>
            <p:cNvSpPr>
              <a:spLocks noChangeArrowheads="1"/>
            </p:cNvSpPr>
            <p:nvPr/>
          </p:nvSpPr>
          <p:spPr bwMode="auto">
            <a:xfrm>
              <a:off x="720" y="1248"/>
              <a:ext cx="2352" cy="2496"/>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ACTIF</a:t>
              </a:r>
              <a:r>
                <a:rPr lang="fr-FR" altLang="fr-FR" b="1">
                  <a:solidFill>
                    <a:srgbClr val="FFFF00"/>
                  </a:solidFill>
                </a:rPr>
                <a:t> :</a:t>
              </a:r>
            </a:p>
            <a:p>
              <a:pPr eaLnBrk="1" hangingPunct="1"/>
              <a:endParaRPr lang="fr-FR" altLang="fr-FR">
                <a:solidFill>
                  <a:srgbClr val="FF0000"/>
                </a:solidFill>
              </a:endParaRPr>
            </a:p>
            <a:p>
              <a:pPr eaLnBrk="1" hangingPunct="1"/>
              <a:r>
                <a:rPr lang="fr-FR" altLang="fr-FR" i="1"/>
                <a:t>(généralement présenté à gauche quand le bilan est sous forme de tableau à deux colonnes).</a:t>
              </a:r>
            </a:p>
            <a:p>
              <a:pPr eaLnBrk="1" hangingPunct="1"/>
              <a:endParaRPr lang="fr-FR" altLang="fr-FR"/>
            </a:p>
            <a:p>
              <a:pPr eaLnBrk="1" hangingPunct="1"/>
              <a:r>
                <a:rPr lang="fr-FR" altLang="fr-FR"/>
                <a:t>Emploi des ressources dont dispose l’entreprise :</a:t>
              </a:r>
            </a:p>
            <a:p>
              <a:pPr eaLnBrk="1" hangingPunct="1"/>
              <a:endParaRPr lang="fr-FR" altLang="fr-FR"/>
            </a:p>
            <a:p>
              <a:pPr eaLnBrk="1" hangingPunct="1"/>
              <a:r>
                <a:rPr lang="fr-FR" altLang="fr-FR"/>
                <a:t>on fait la part des choses entre les ressources durablement immobilisées (</a:t>
              </a:r>
              <a:r>
                <a:rPr lang="fr-FR" altLang="fr-FR" b="1" u="sng">
                  <a:solidFill>
                    <a:srgbClr val="FFFF00"/>
                  </a:solidFill>
                </a:rPr>
                <a:t>actif immobilisé</a:t>
              </a:r>
              <a:r>
                <a:rPr lang="fr-FR" altLang="fr-FR"/>
                <a:t>) et les affectations provisoires (</a:t>
              </a:r>
              <a:r>
                <a:rPr lang="fr-FR" altLang="fr-FR" b="1" u="sng">
                  <a:solidFill>
                    <a:srgbClr val="FFFF00"/>
                  </a:solidFill>
                </a:rPr>
                <a:t>actif circulant</a:t>
              </a:r>
              <a:r>
                <a:rPr lang="fr-FR" altLang="fr-FR"/>
                <a:t>).</a:t>
              </a:r>
            </a:p>
            <a:p>
              <a:pPr eaLnBrk="1" hangingPunct="1"/>
              <a:endParaRPr lang="fr-FR" altLang="fr-FR"/>
            </a:p>
            <a:p>
              <a:pPr eaLnBrk="1" hangingPunct="1"/>
              <a:r>
                <a:rPr lang="fr-FR" altLang="fr-FR"/>
                <a:t>Séparation entre le « durablement » et le « provisoire » : la durée de l’exercice fiscal</a:t>
              </a:r>
            </a:p>
            <a:p>
              <a:pPr eaLnBrk="1" hangingPunct="1"/>
              <a:r>
                <a:rPr lang="fr-FR" altLang="fr-FR"/>
                <a:t>(1an) </a:t>
              </a:r>
            </a:p>
          </p:txBody>
        </p:sp>
        <p:sp>
          <p:nvSpPr>
            <p:cNvPr id="32776" name="Rectangle 9">
              <a:extLst>
                <a:ext uri="{FF2B5EF4-FFF2-40B4-BE49-F238E27FC236}">
                  <a16:creationId xmlns:a16="http://schemas.microsoft.com/office/drawing/2014/main" id="{98FB6CFC-7D07-419E-B524-3668379F9E57}"/>
                </a:ext>
              </a:extLst>
            </p:cNvPr>
            <p:cNvSpPr>
              <a:spLocks noChangeArrowheads="1"/>
            </p:cNvSpPr>
            <p:nvPr/>
          </p:nvSpPr>
          <p:spPr bwMode="auto">
            <a:xfrm>
              <a:off x="3120" y="1248"/>
              <a:ext cx="2352" cy="2496"/>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PASSIF</a:t>
              </a:r>
              <a:r>
                <a:rPr lang="fr-FR" altLang="fr-FR" b="1">
                  <a:solidFill>
                    <a:srgbClr val="FFFF00"/>
                  </a:solidFill>
                </a:rPr>
                <a:t> :</a:t>
              </a:r>
            </a:p>
            <a:p>
              <a:pPr eaLnBrk="1" hangingPunct="1"/>
              <a:endParaRPr lang="fr-FR" altLang="fr-FR"/>
            </a:p>
            <a:p>
              <a:pPr eaLnBrk="1" hangingPunct="1"/>
              <a:r>
                <a:rPr lang="fr-FR" altLang="fr-FR" i="1"/>
                <a:t>(généralement présenté à droite quand le bilan est sous forme de tableau à deux colonnes).</a:t>
              </a:r>
            </a:p>
            <a:p>
              <a:pPr eaLnBrk="1" hangingPunct="1"/>
              <a:endParaRPr lang="fr-FR" altLang="fr-FR"/>
            </a:p>
            <a:p>
              <a:pPr eaLnBrk="1" hangingPunct="1"/>
              <a:r>
                <a:rPr lang="fr-FR" altLang="fr-FR"/>
                <a:t>Origine des ressources dont dispose l’entreprise :</a:t>
              </a:r>
            </a:p>
            <a:p>
              <a:pPr eaLnBrk="1" hangingPunct="1"/>
              <a:endParaRPr lang="fr-FR" altLang="fr-FR"/>
            </a:p>
            <a:p>
              <a:pPr eaLnBrk="1" hangingPunct="1"/>
              <a:r>
                <a:rPr lang="fr-FR" altLang="fr-FR"/>
                <a:t>On fait la part des choses entre les moyens dont elle dispose en propre (</a:t>
              </a:r>
              <a:r>
                <a:rPr lang="fr-FR" altLang="fr-FR" b="1" u="sng">
                  <a:solidFill>
                    <a:srgbClr val="FFFF00"/>
                  </a:solidFill>
                </a:rPr>
                <a:t>capitaux propres</a:t>
              </a:r>
              <a:r>
                <a:rPr lang="fr-FR" altLang="fr-FR"/>
                <a:t>, ou </a:t>
              </a:r>
              <a:r>
                <a:rPr lang="fr-FR" altLang="fr-FR" b="1" u="sng">
                  <a:solidFill>
                    <a:srgbClr val="FFFF00"/>
                  </a:solidFill>
                </a:rPr>
                <a:t>situation nette</a:t>
              </a:r>
              <a:r>
                <a:rPr lang="fr-FR" altLang="fr-FR"/>
                <a:t>), et les moyens qu’elle devra restituer à plus ou moins long terme (</a:t>
              </a:r>
              <a:r>
                <a:rPr lang="fr-FR" altLang="fr-FR" b="1" u="sng">
                  <a:solidFill>
                    <a:srgbClr val="FFFF00"/>
                  </a:solidFill>
                </a:rPr>
                <a:t>dettes</a:t>
              </a:r>
              <a:r>
                <a:rPr lang="fr-FR" altLang="fr-F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275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275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2759"/>
                                        </p:tgtEl>
                                        <p:attrNameLst>
                                          <p:attrName>style.visibility</p:attrName>
                                        </p:attrNameLst>
                                      </p:cBhvr>
                                      <p:to>
                                        <p:strVal val="visible"/>
                                      </p:to>
                                    </p:set>
                                  </p:childTnLst>
                                  <p:subTnLst>
                                    <p:set>
                                      <p:cBhvr override="childStyle">
                                        <p:cTn dur="1" fill="hold" display="0" masterRel="nextClick" afterEffect="1"/>
                                        <p:tgtEl>
                                          <p:spTgt spid="2027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BBEED46-FAEF-4FC5-8BA3-AB7A9E9CCAF5}"/>
              </a:ext>
            </a:extLst>
          </p:cNvPr>
          <p:cNvSpPr>
            <a:spLocks noGrp="1" noChangeArrowheads="1"/>
          </p:cNvSpPr>
          <p:nvPr>
            <p:ph type="title"/>
          </p:nvPr>
        </p:nvSpPr>
        <p:spPr/>
        <p:txBody>
          <a:bodyPr/>
          <a:lstStyle/>
          <a:p>
            <a:pPr eaLnBrk="1" hangingPunct="1"/>
            <a:r>
              <a:rPr lang="fr-FR" altLang="fr-FR"/>
              <a:t>Bilan (3)</a:t>
            </a:r>
          </a:p>
        </p:txBody>
      </p:sp>
      <p:sp>
        <p:nvSpPr>
          <p:cNvPr id="33795" name="Espace réservé du numéro de diapositive 3">
            <a:extLst>
              <a:ext uri="{FF2B5EF4-FFF2-40B4-BE49-F238E27FC236}">
                <a16:creationId xmlns:a16="http://schemas.microsoft.com/office/drawing/2014/main" id="{DA917009-A379-4C96-BF3A-8DA007EEAB3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57F0F2B5-0B76-4967-90AE-5E9AF6318BC4}" type="slidenum">
              <a:rPr kumimoji="0" lang="fr-FR" altLang="fr-FR">
                <a:solidFill>
                  <a:schemeClr val="tx2"/>
                </a:solidFill>
              </a:rPr>
              <a:pPr algn="r"/>
              <a:t>19</a:t>
            </a:fld>
            <a:endParaRPr kumimoji="0" lang="fr-FR" altLang="fr-FR">
              <a:solidFill>
                <a:schemeClr val="tx2"/>
              </a:solidFill>
            </a:endParaRPr>
          </a:p>
        </p:txBody>
      </p:sp>
      <p:sp>
        <p:nvSpPr>
          <p:cNvPr id="33796" name="Rectangle 4">
            <a:extLst>
              <a:ext uri="{FF2B5EF4-FFF2-40B4-BE49-F238E27FC236}">
                <a16:creationId xmlns:a16="http://schemas.microsoft.com/office/drawing/2014/main" id="{2C151141-AD87-4ECD-889D-0BAD184F2BDA}"/>
              </a:ext>
            </a:extLst>
          </p:cNvPr>
          <p:cNvSpPr>
            <a:spLocks noChangeArrowheads="1"/>
          </p:cNvSpPr>
          <p:nvPr/>
        </p:nvSpPr>
        <p:spPr bwMode="auto">
          <a:xfrm>
            <a:off x="1066800" y="1295400"/>
            <a:ext cx="7772400" cy="472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33797" name="Rectangle 5">
            <a:extLst>
              <a:ext uri="{FF2B5EF4-FFF2-40B4-BE49-F238E27FC236}">
                <a16:creationId xmlns:a16="http://schemas.microsoft.com/office/drawing/2014/main" id="{1EB4EFA5-D9B1-4800-9E2D-9120B79EF32B}"/>
              </a:ext>
            </a:extLst>
          </p:cNvPr>
          <p:cNvSpPr>
            <a:spLocks noChangeArrowheads="1"/>
          </p:cNvSpPr>
          <p:nvPr/>
        </p:nvSpPr>
        <p:spPr bwMode="auto">
          <a:xfrm>
            <a:off x="1143000" y="1371600"/>
            <a:ext cx="7543800" cy="5334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t>BILAN</a:t>
            </a:r>
          </a:p>
        </p:txBody>
      </p:sp>
      <p:sp>
        <p:nvSpPr>
          <p:cNvPr id="33798" name="Rectangle 11">
            <a:extLst>
              <a:ext uri="{FF2B5EF4-FFF2-40B4-BE49-F238E27FC236}">
                <a16:creationId xmlns:a16="http://schemas.microsoft.com/office/drawing/2014/main" id="{8C1BE4C0-807F-4737-9885-B3D39029DE8E}"/>
              </a:ext>
            </a:extLst>
          </p:cNvPr>
          <p:cNvSpPr>
            <a:spLocks noChangeArrowheads="1"/>
          </p:cNvSpPr>
          <p:nvPr/>
        </p:nvSpPr>
        <p:spPr bwMode="auto">
          <a:xfrm>
            <a:off x="1143000" y="1981200"/>
            <a:ext cx="3733800" cy="19431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ACTIF IMMOBILISE</a:t>
            </a:r>
            <a:r>
              <a:rPr lang="fr-FR" altLang="fr-FR" b="1">
                <a:solidFill>
                  <a:srgbClr val="FFFF00"/>
                </a:solidFill>
              </a:rPr>
              <a:t> :</a:t>
            </a:r>
            <a:endParaRPr lang="fr-FR" altLang="fr-FR" b="1">
              <a:solidFill>
                <a:srgbClr val="FF0000"/>
              </a:solidFill>
            </a:endParaRPr>
          </a:p>
          <a:p>
            <a:pPr eaLnBrk="1" hangingPunct="1"/>
            <a:endParaRPr lang="fr-FR" altLang="fr-FR">
              <a:solidFill>
                <a:srgbClr val="FF0000"/>
              </a:solidFill>
            </a:endParaRPr>
          </a:p>
          <a:p>
            <a:pPr eaLnBrk="1" hangingPunct="1"/>
            <a:r>
              <a:rPr lang="fr-FR" altLang="fr-FR"/>
              <a:t>Comprend :</a:t>
            </a:r>
          </a:p>
          <a:p>
            <a:pPr eaLnBrk="1" hangingPunct="1"/>
            <a:endParaRPr lang="fr-FR" altLang="fr-FR"/>
          </a:p>
          <a:p>
            <a:pPr eaLnBrk="1" hangingPunct="1"/>
            <a:endParaRPr lang="fr-FR" altLang="fr-FR"/>
          </a:p>
          <a:p>
            <a:pPr eaLnBrk="1" hangingPunct="1"/>
            <a:endParaRPr lang="fr-FR" altLang="fr-FR"/>
          </a:p>
          <a:p>
            <a:pPr eaLnBrk="1" hangingPunct="1"/>
            <a:endParaRPr lang="fr-FR" altLang="fr-FR"/>
          </a:p>
          <a:p>
            <a:pPr eaLnBrk="1" hangingPunct="1"/>
            <a:endParaRPr lang="fr-FR" altLang="fr-FR"/>
          </a:p>
        </p:txBody>
      </p:sp>
      <p:sp>
        <p:nvSpPr>
          <p:cNvPr id="33799" name="Rectangle 12">
            <a:extLst>
              <a:ext uri="{FF2B5EF4-FFF2-40B4-BE49-F238E27FC236}">
                <a16:creationId xmlns:a16="http://schemas.microsoft.com/office/drawing/2014/main" id="{A42574D9-58A8-4F79-950E-08159ADA72BC}"/>
              </a:ext>
            </a:extLst>
          </p:cNvPr>
          <p:cNvSpPr>
            <a:spLocks noChangeArrowheads="1"/>
          </p:cNvSpPr>
          <p:nvPr/>
        </p:nvSpPr>
        <p:spPr bwMode="auto">
          <a:xfrm>
            <a:off x="1152525" y="3990975"/>
            <a:ext cx="3733800" cy="19431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ACTIF CIRCULANT</a:t>
            </a:r>
            <a:r>
              <a:rPr lang="fr-FR" altLang="fr-FR" b="1">
                <a:solidFill>
                  <a:srgbClr val="FFFF00"/>
                </a:solidFill>
              </a:rPr>
              <a:t> :</a:t>
            </a:r>
          </a:p>
          <a:p>
            <a:pPr eaLnBrk="1" hangingPunct="1"/>
            <a:endParaRPr lang="fr-FR" altLang="fr-FR" i="1"/>
          </a:p>
          <a:p>
            <a:pPr eaLnBrk="1" hangingPunct="1"/>
            <a:r>
              <a:rPr lang="fr-FR" altLang="fr-FR"/>
              <a:t>Comprend (de haut en bas, du plus immobilisé au plus volatil) :</a:t>
            </a:r>
          </a:p>
          <a:p>
            <a:pPr eaLnBrk="1" hangingPunct="1"/>
            <a:endParaRPr lang="fr-FR" altLang="fr-FR"/>
          </a:p>
          <a:p>
            <a:pPr eaLnBrk="1" hangingPunct="1"/>
            <a:endParaRPr lang="fr-FR" altLang="fr-FR"/>
          </a:p>
          <a:p>
            <a:pPr eaLnBrk="1" hangingPunct="1"/>
            <a:endParaRPr lang="fr-FR" altLang="fr-FR"/>
          </a:p>
          <a:p>
            <a:pPr eaLnBrk="1" hangingPunct="1"/>
            <a:endParaRPr lang="fr-FR" altLang="fr-FR"/>
          </a:p>
        </p:txBody>
      </p:sp>
      <p:sp>
        <p:nvSpPr>
          <p:cNvPr id="33800" name="Rectangle 13">
            <a:extLst>
              <a:ext uri="{FF2B5EF4-FFF2-40B4-BE49-F238E27FC236}">
                <a16:creationId xmlns:a16="http://schemas.microsoft.com/office/drawing/2014/main" id="{ECDAC4F6-0A3C-49CD-944D-B59400A9D4EA}"/>
              </a:ext>
            </a:extLst>
          </p:cNvPr>
          <p:cNvSpPr>
            <a:spLocks noChangeArrowheads="1"/>
          </p:cNvSpPr>
          <p:nvPr/>
        </p:nvSpPr>
        <p:spPr bwMode="auto">
          <a:xfrm>
            <a:off x="4953000" y="1981200"/>
            <a:ext cx="3733800" cy="16002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CAPITAUX PROPRES</a:t>
            </a:r>
            <a:r>
              <a:rPr lang="fr-FR" altLang="fr-FR" b="1">
                <a:solidFill>
                  <a:srgbClr val="FFFF00"/>
                </a:solidFill>
              </a:rPr>
              <a:t> :</a:t>
            </a:r>
          </a:p>
          <a:p>
            <a:pPr eaLnBrk="1" hangingPunct="1"/>
            <a:r>
              <a:rPr lang="fr-FR" altLang="fr-FR"/>
              <a:t>Comprennent :</a:t>
            </a:r>
          </a:p>
          <a:p>
            <a:pPr eaLnBrk="1" hangingPunct="1"/>
            <a:endParaRPr lang="fr-FR" altLang="fr-FR"/>
          </a:p>
          <a:p>
            <a:pPr eaLnBrk="1" hangingPunct="1"/>
            <a:endParaRPr lang="fr-FR" altLang="fr-FR"/>
          </a:p>
          <a:p>
            <a:pPr eaLnBrk="1" hangingPunct="1"/>
            <a:endParaRPr lang="fr-FR" altLang="fr-FR"/>
          </a:p>
          <a:p>
            <a:pPr eaLnBrk="1" hangingPunct="1"/>
            <a:endParaRPr lang="fr-FR" altLang="fr-FR"/>
          </a:p>
        </p:txBody>
      </p:sp>
      <p:sp>
        <p:nvSpPr>
          <p:cNvPr id="33801" name="Rectangle 14">
            <a:extLst>
              <a:ext uri="{FF2B5EF4-FFF2-40B4-BE49-F238E27FC236}">
                <a16:creationId xmlns:a16="http://schemas.microsoft.com/office/drawing/2014/main" id="{669AADB2-93A3-4F89-A3A2-7305587F24BB}"/>
              </a:ext>
            </a:extLst>
          </p:cNvPr>
          <p:cNvSpPr>
            <a:spLocks noChangeArrowheads="1"/>
          </p:cNvSpPr>
          <p:nvPr/>
        </p:nvSpPr>
        <p:spPr bwMode="auto">
          <a:xfrm>
            <a:off x="4962525" y="4191000"/>
            <a:ext cx="3733800" cy="1743075"/>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DETTES</a:t>
            </a:r>
            <a:r>
              <a:rPr lang="fr-FR" altLang="fr-FR" b="1">
                <a:solidFill>
                  <a:srgbClr val="FFFF00"/>
                </a:solidFill>
              </a:rPr>
              <a:t> :</a:t>
            </a:r>
          </a:p>
          <a:p>
            <a:pPr algn="l" eaLnBrk="1" hangingPunct="1"/>
            <a:endParaRPr lang="fr-FR" altLang="fr-FR"/>
          </a:p>
          <a:p>
            <a:pPr algn="l" eaLnBrk="1" hangingPunct="1"/>
            <a:endParaRPr lang="fr-FR" altLang="fr-FR"/>
          </a:p>
          <a:p>
            <a:pPr algn="l" eaLnBrk="1" hangingPunct="1"/>
            <a:endParaRPr lang="fr-FR" altLang="fr-FR"/>
          </a:p>
          <a:p>
            <a:pPr algn="l" eaLnBrk="1" hangingPunct="1"/>
            <a:endParaRPr lang="fr-FR" altLang="fr-FR"/>
          </a:p>
          <a:p>
            <a:pPr eaLnBrk="1" hangingPunct="1"/>
            <a:endParaRPr lang="fr-FR" altLang="fr-FR"/>
          </a:p>
        </p:txBody>
      </p:sp>
      <p:sp>
        <p:nvSpPr>
          <p:cNvPr id="33802" name="Rectangle 15">
            <a:extLst>
              <a:ext uri="{FF2B5EF4-FFF2-40B4-BE49-F238E27FC236}">
                <a16:creationId xmlns:a16="http://schemas.microsoft.com/office/drawing/2014/main" id="{ED7799FC-AF54-4B2C-9811-4D90BB4B392F}"/>
              </a:ext>
            </a:extLst>
          </p:cNvPr>
          <p:cNvSpPr>
            <a:spLocks noChangeArrowheads="1"/>
          </p:cNvSpPr>
          <p:nvPr/>
        </p:nvSpPr>
        <p:spPr bwMode="auto">
          <a:xfrm>
            <a:off x="4953000" y="3657600"/>
            <a:ext cx="3733800" cy="4572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FFFF00"/>
                </a:solidFill>
              </a:rPr>
              <a:t>... </a:t>
            </a:r>
            <a:r>
              <a:rPr lang="fr-FR" altLang="fr-FR" b="1" u="sng">
                <a:solidFill>
                  <a:srgbClr val="FFFF00"/>
                </a:solidFill>
              </a:rPr>
              <a:t>entre les deux</a:t>
            </a:r>
            <a:r>
              <a:rPr lang="fr-FR" altLang="fr-FR" b="1">
                <a:solidFill>
                  <a:srgbClr val="FFFF00"/>
                </a:solidFill>
              </a:rPr>
              <a:t> ...</a:t>
            </a:r>
          </a:p>
        </p:txBody>
      </p:sp>
      <p:sp>
        <p:nvSpPr>
          <p:cNvPr id="33803" name="AutoShape 16">
            <a:hlinkClick r:id="rId3" action="ppaction://hlinksldjump" highlightClick="1"/>
            <a:extLst>
              <a:ext uri="{FF2B5EF4-FFF2-40B4-BE49-F238E27FC236}">
                <a16:creationId xmlns:a16="http://schemas.microsoft.com/office/drawing/2014/main" id="{BD10DE4F-CFAF-4367-AA20-C36FA6EBD621}"/>
              </a:ext>
            </a:extLst>
          </p:cNvPr>
          <p:cNvSpPr>
            <a:spLocks noChangeArrowheads="1"/>
          </p:cNvSpPr>
          <p:nvPr/>
        </p:nvSpPr>
        <p:spPr bwMode="auto">
          <a:xfrm>
            <a:off x="1752600" y="28194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Les immobilisations incorporelles</a:t>
            </a:r>
          </a:p>
        </p:txBody>
      </p:sp>
      <p:sp>
        <p:nvSpPr>
          <p:cNvPr id="33804" name="AutoShape 17">
            <a:hlinkClick r:id="rId4" action="ppaction://hlinksldjump" highlightClick="1"/>
            <a:extLst>
              <a:ext uri="{FF2B5EF4-FFF2-40B4-BE49-F238E27FC236}">
                <a16:creationId xmlns:a16="http://schemas.microsoft.com/office/drawing/2014/main" id="{6031D769-8F31-458D-9022-C93D7E1A53CD}"/>
              </a:ext>
            </a:extLst>
          </p:cNvPr>
          <p:cNvSpPr>
            <a:spLocks noChangeArrowheads="1"/>
          </p:cNvSpPr>
          <p:nvPr/>
        </p:nvSpPr>
        <p:spPr bwMode="auto">
          <a:xfrm>
            <a:off x="1752600" y="31242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Les immobilisations financières</a:t>
            </a:r>
          </a:p>
        </p:txBody>
      </p:sp>
      <p:sp>
        <p:nvSpPr>
          <p:cNvPr id="33805" name="AutoShape 18">
            <a:hlinkClick r:id="rId5" action="ppaction://hlinksldjump" highlightClick="1"/>
            <a:extLst>
              <a:ext uri="{FF2B5EF4-FFF2-40B4-BE49-F238E27FC236}">
                <a16:creationId xmlns:a16="http://schemas.microsoft.com/office/drawing/2014/main" id="{BC1BDBB2-5070-4A9E-96D3-F01D00A02FAE}"/>
              </a:ext>
            </a:extLst>
          </p:cNvPr>
          <p:cNvSpPr>
            <a:spLocks noChangeArrowheads="1"/>
          </p:cNvSpPr>
          <p:nvPr/>
        </p:nvSpPr>
        <p:spPr bwMode="auto">
          <a:xfrm>
            <a:off x="1752600" y="34290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Les immobilisations matérielles</a:t>
            </a:r>
          </a:p>
        </p:txBody>
      </p:sp>
      <p:sp>
        <p:nvSpPr>
          <p:cNvPr id="33806" name="AutoShape 19">
            <a:hlinkClick r:id="rId6" action="ppaction://hlinksldjump" highlightClick="1"/>
            <a:extLst>
              <a:ext uri="{FF2B5EF4-FFF2-40B4-BE49-F238E27FC236}">
                <a16:creationId xmlns:a16="http://schemas.microsoft.com/office/drawing/2014/main" id="{ECA00792-DBCA-4CD8-B79F-1E2A33698989}"/>
              </a:ext>
            </a:extLst>
          </p:cNvPr>
          <p:cNvSpPr>
            <a:spLocks noChangeArrowheads="1"/>
          </p:cNvSpPr>
          <p:nvPr/>
        </p:nvSpPr>
        <p:spPr bwMode="auto">
          <a:xfrm>
            <a:off x="1752600" y="50292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Les stocks</a:t>
            </a:r>
          </a:p>
        </p:txBody>
      </p:sp>
      <p:sp>
        <p:nvSpPr>
          <p:cNvPr id="33807" name="AutoShape 20">
            <a:hlinkClick r:id="rId7" action="ppaction://hlinksldjump" highlightClick="1"/>
            <a:extLst>
              <a:ext uri="{FF2B5EF4-FFF2-40B4-BE49-F238E27FC236}">
                <a16:creationId xmlns:a16="http://schemas.microsoft.com/office/drawing/2014/main" id="{EB836895-0229-46C2-950E-8BB34D7D41D8}"/>
              </a:ext>
            </a:extLst>
          </p:cNvPr>
          <p:cNvSpPr>
            <a:spLocks noChangeArrowheads="1"/>
          </p:cNvSpPr>
          <p:nvPr/>
        </p:nvSpPr>
        <p:spPr bwMode="auto">
          <a:xfrm>
            <a:off x="1752600" y="53340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Les créances</a:t>
            </a:r>
          </a:p>
        </p:txBody>
      </p:sp>
      <p:sp>
        <p:nvSpPr>
          <p:cNvPr id="33808" name="AutoShape 21">
            <a:hlinkClick r:id="rId8" action="ppaction://hlinksldjump" highlightClick="1"/>
            <a:extLst>
              <a:ext uri="{FF2B5EF4-FFF2-40B4-BE49-F238E27FC236}">
                <a16:creationId xmlns:a16="http://schemas.microsoft.com/office/drawing/2014/main" id="{A322DB18-93F8-438A-ACEB-B866A969C2AF}"/>
              </a:ext>
            </a:extLst>
          </p:cNvPr>
          <p:cNvSpPr>
            <a:spLocks noChangeArrowheads="1"/>
          </p:cNvSpPr>
          <p:nvPr/>
        </p:nvSpPr>
        <p:spPr bwMode="auto">
          <a:xfrm>
            <a:off x="1752600" y="56388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La trésorerie</a:t>
            </a:r>
          </a:p>
        </p:txBody>
      </p:sp>
      <p:sp>
        <p:nvSpPr>
          <p:cNvPr id="33809" name="AutoShape 22">
            <a:hlinkClick r:id="rId9" action="ppaction://hlinksldjump" highlightClick="1"/>
            <a:extLst>
              <a:ext uri="{FF2B5EF4-FFF2-40B4-BE49-F238E27FC236}">
                <a16:creationId xmlns:a16="http://schemas.microsoft.com/office/drawing/2014/main" id="{36DAE2C1-863A-4FB4-A844-02EE67CD7AD1}"/>
              </a:ext>
            </a:extLst>
          </p:cNvPr>
          <p:cNvSpPr>
            <a:spLocks noChangeArrowheads="1"/>
          </p:cNvSpPr>
          <p:nvPr/>
        </p:nvSpPr>
        <p:spPr bwMode="auto">
          <a:xfrm>
            <a:off x="5416550" y="2644775"/>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 capital social</a:t>
            </a:r>
          </a:p>
        </p:txBody>
      </p:sp>
      <p:sp>
        <p:nvSpPr>
          <p:cNvPr id="33810" name="AutoShape 23">
            <a:hlinkClick r:id="rId10" action="ppaction://hlinksldjump" highlightClick="1"/>
            <a:extLst>
              <a:ext uri="{FF2B5EF4-FFF2-40B4-BE49-F238E27FC236}">
                <a16:creationId xmlns:a16="http://schemas.microsoft.com/office/drawing/2014/main" id="{F04B23B0-E364-435F-A3F2-1A11DD166826}"/>
              </a:ext>
            </a:extLst>
          </p:cNvPr>
          <p:cNvSpPr>
            <a:spLocks noChangeArrowheads="1"/>
          </p:cNvSpPr>
          <p:nvPr/>
        </p:nvSpPr>
        <p:spPr bwMode="auto">
          <a:xfrm>
            <a:off x="5416550" y="2949575"/>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Les réserves</a:t>
            </a:r>
          </a:p>
        </p:txBody>
      </p:sp>
      <p:sp>
        <p:nvSpPr>
          <p:cNvPr id="33811" name="AutoShape 24">
            <a:hlinkClick r:id="rId11" action="ppaction://hlinksldjump" highlightClick="1"/>
            <a:extLst>
              <a:ext uri="{FF2B5EF4-FFF2-40B4-BE49-F238E27FC236}">
                <a16:creationId xmlns:a16="http://schemas.microsoft.com/office/drawing/2014/main" id="{9BD5B78A-6CEC-42B3-B545-D0A24E6D8D76}"/>
              </a:ext>
            </a:extLst>
          </p:cNvPr>
          <p:cNvSpPr>
            <a:spLocks noChangeArrowheads="1"/>
          </p:cNvSpPr>
          <p:nvPr/>
        </p:nvSpPr>
        <p:spPr bwMode="auto">
          <a:xfrm>
            <a:off x="5416550" y="3254375"/>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Le résultat (et le report)</a:t>
            </a:r>
          </a:p>
        </p:txBody>
      </p:sp>
      <p:sp>
        <p:nvSpPr>
          <p:cNvPr id="33812" name="AutoShape 25">
            <a:hlinkClick r:id="rId12" action="ppaction://hlinksldjump" highlightClick="1"/>
            <a:extLst>
              <a:ext uri="{FF2B5EF4-FFF2-40B4-BE49-F238E27FC236}">
                <a16:creationId xmlns:a16="http://schemas.microsoft.com/office/drawing/2014/main" id="{3FFAA6E1-924E-43C2-8EE6-140BABBA5851}"/>
              </a:ext>
            </a:extLst>
          </p:cNvPr>
          <p:cNvSpPr>
            <a:spLocks noChangeArrowheads="1"/>
          </p:cNvSpPr>
          <p:nvPr/>
        </p:nvSpPr>
        <p:spPr bwMode="auto">
          <a:xfrm>
            <a:off x="5486400" y="48006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Dettes financières</a:t>
            </a:r>
          </a:p>
        </p:txBody>
      </p:sp>
      <p:sp>
        <p:nvSpPr>
          <p:cNvPr id="33813" name="AutoShape 26">
            <a:hlinkClick r:id="rId13" action="ppaction://hlinksldjump" highlightClick="1"/>
            <a:extLst>
              <a:ext uri="{FF2B5EF4-FFF2-40B4-BE49-F238E27FC236}">
                <a16:creationId xmlns:a16="http://schemas.microsoft.com/office/drawing/2014/main" id="{94411B36-3F2F-4471-AD75-8C85C7055A98}"/>
              </a:ext>
            </a:extLst>
          </p:cNvPr>
          <p:cNvSpPr>
            <a:spLocks noChangeArrowheads="1"/>
          </p:cNvSpPr>
          <p:nvPr/>
        </p:nvSpPr>
        <p:spPr bwMode="auto">
          <a:xfrm>
            <a:off x="5486400" y="5181600"/>
            <a:ext cx="25908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Dettes d ’exploitation</a:t>
            </a:r>
          </a:p>
        </p:txBody>
      </p:sp>
      <p:sp>
        <p:nvSpPr>
          <p:cNvPr id="33814" name="AutoShape 27">
            <a:hlinkClick r:id="rId14" action="ppaction://hlinksldjump" highlightClick="1"/>
            <a:extLst>
              <a:ext uri="{FF2B5EF4-FFF2-40B4-BE49-F238E27FC236}">
                <a16:creationId xmlns:a16="http://schemas.microsoft.com/office/drawing/2014/main" id="{98045E3E-A73D-46B3-8776-1F393DD76CA2}"/>
              </a:ext>
            </a:extLst>
          </p:cNvPr>
          <p:cNvSpPr>
            <a:spLocks noChangeArrowheads="1"/>
          </p:cNvSpPr>
          <p:nvPr/>
        </p:nvSpPr>
        <p:spPr bwMode="auto">
          <a:xfrm>
            <a:off x="5049838" y="3771900"/>
            <a:ext cx="9906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Subventions</a:t>
            </a:r>
          </a:p>
        </p:txBody>
      </p:sp>
      <p:sp>
        <p:nvSpPr>
          <p:cNvPr id="33815" name="AutoShape 28">
            <a:hlinkClick r:id="rId15" action="ppaction://hlinksldjump" highlightClick="1"/>
            <a:extLst>
              <a:ext uri="{FF2B5EF4-FFF2-40B4-BE49-F238E27FC236}">
                <a16:creationId xmlns:a16="http://schemas.microsoft.com/office/drawing/2014/main" id="{1FE7795B-6AC3-45CB-9C80-B9F22FC42470}"/>
              </a:ext>
            </a:extLst>
          </p:cNvPr>
          <p:cNvSpPr>
            <a:spLocks noChangeArrowheads="1"/>
          </p:cNvSpPr>
          <p:nvPr/>
        </p:nvSpPr>
        <p:spPr bwMode="auto">
          <a:xfrm>
            <a:off x="7640638" y="3771900"/>
            <a:ext cx="990600" cy="228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chemeClr val="bg2"/>
                </a:solidFill>
              </a:rPr>
              <a:t>Provisions</a:t>
            </a:r>
          </a:p>
        </p:txBody>
      </p:sp>
      <p:grpSp>
        <p:nvGrpSpPr>
          <p:cNvPr id="33816" name="Group 29">
            <a:extLst>
              <a:ext uri="{FF2B5EF4-FFF2-40B4-BE49-F238E27FC236}">
                <a16:creationId xmlns:a16="http://schemas.microsoft.com/office/drawing/2014/main" id="{AE22BB9C-8C63-46F9-A7E1-1B86340EE031}"/>
              </a:ext>
            </a:extLst>
          </p:cNvPr>
          <p:cNvGrpSpPr>
            <a:grpSpLocks/>
          </p:cNvGrpSpPr>
          <p:nvPr/>
        </p:nvGrpSpPr>
        <p:grpSpPr bwMode="auto">
          <a:xfrm>
            <a:off x="47625" y="1516063"/>
            <a:ext cx="692150" cy="1009650"/>
            <a:chOff x="2787" y="2016"/>
            <a:chExt cx="532" cy="828"/>
          </a:xfrm>
        </p:grpSpPr>
        <p:graphicFrame>
          <p:nvGraphicFramePr>
            <p:cNvPr id="33817" name="Object 30">
              <a:extLst>
                <a:ext uri="{FF2B5EF4-FFF2-40B4-BE49-F238E27FC236}">
                  <a16:creationId xmlns:a16="http://schemas.microsoft.com/office/drawing/2014/main" id="{0B3BB587-CE2E-4B7E-BA54-31D7C2BC1EB3}"/>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33819" name="Clip" r:id="rId16" imgW="1396289" imgH="2171700" progId="MS_ClipArt_Gallery.2">
                    <p:embed/>
                  </p:oleObj>
                </mc:Choice>
                <mc:Fallback>
                  <p:oleObj name="Clip" r:id="rId16" imgW="1396289" imgH="2171700" progId="MS_ClipArt_Gallery.2">
                    <p:embed/>
                    <p:pic>
                      <p:nvPicPr>
                        <p:cNvPr id="0"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18" name="Text Box 31">
              <a:extLst>
                <a:ext uri="{FF2B5EF4-FFF2-40B4-BE49-F238E27FC236}">
                  <a16:creationId xmlns:a16="http://schemas.microsoft.com/office/drawing/2014/main" id="{764AFB3B-F42A-4EE3-9ADA-4445ED581BFA}"/>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2">
            <a:extLst>
              <a:ext uri="{FF2B5EF4-FFF2-40B4-BE49-F238E27FC236}">
                <a16:creationId xmlns:a16="http://schemas.microsoft.com/office/drawing/2014/main" id="{6EC8FC83-36EA-4FAC-9C13-F3F567624128}"/>
              </a:ext>
            </a:extLst>
          </p:cNvPr>
          <p:cNvSpPr>
            <a:spLocks noGrp="1" noChangeArrowheads="1"/>
          </p:cNvSpPr>
          <p:nvPr>
            <p:ph type="title"/>
          </p:nvPr>
        </p:nvSpPr>
        <p:spPr/>
        <p:txBody>
          <a:bodyPr/>
          <a:lstStyle/>
          <a:p>
            <a:pPr eaLnBrk="1" hangingPunct="1"/>
            <a:r>
              <a:rPr lang="fr-FR" altLang="fr-FR"/>
              <a:t>Mode d ’emploi</a:t>
            </a:r>
          </a:p>
        </p:txBody>
      </p:sp>
      <p:sp>
        <p:nvSpPr>
          <p:cNvPr id="16387" name="Rectangle 13">
            <a:extLst>
              <a:ext uri="{FF2B5EF4-FFF2-40B4-BE49-F238E27FC236}">
                <a16:creationId xmlns:a16="http://schemas.microsoft.com/office/drawing/2014/main" id="{A3B4A655-9BE2-4E94-BB3E-BBC1022C6723}"/>
              </a:ext>
            </a:extLst>
          </p:cNvPr>
          <p:cNvSpPr>
            <a:spLocks noGrp="1" noChangeArrowheads="1"/>
          </p:cNvSpPr>
          <p:nvPr>
            <p:ph idx="1"/>
          </p:nvPr>
        </p:nvSpPr>
        <p:spPr/>
        <p:txBody>
          <a:bodyPr/>
          <a:lstStyle/>
          <a:p>
            <a:pPr lvl="1" eaLnBrk="1" hangingPunct="1"/>
            <a:r>
              <a:rPr lang="fr-FR" altLang="fr-FR"/>
              <a:t>Déplacement dans la présentation :</a:t>
            </a:r>
          </a:p>
          <a:p>
            <a:pPr lvl="2" eaLnBrk="1" hangingPunct="1"/>
            <a:r>
              <a:rPr lang="fr-FR" altLang="fr-FR"/>
              <a:t>La souris peut servir à faire défiler les planches dans l ’ordre normal de la présentation (en cliquant)</a:t>
            </a:r>
          </a:p>
          <a:p>
            <a:pPr lvl="2" eaLnBrk="1" hangingPunct="1"/>
            <a:r>
              <a:rPr lang="fr-FR" altLang="fr-FR"/>
              <a:t>Vous pouvez également utiliser les touches « page suivante » (ordre normal) et « page précédente (vous permet de revenir en arrière) du clavier.</a:t>
            </a:r>
          </a:p>
          <a:p>
            <a:pPr marL="1562100" lvl="3" eaLnBrk="1" hangingPunct="1"/>
            <a:r>
              <a:rPr lang="fr-FR" altLang="fr-FR"/>
              <a:t>Si vous êtes perdu(e), cliquer à coups de mulot sur le bouton « retour au plan » en bas à gauche de l ’écran vous renvoie au sommaire (sauf dans les planches d ’en-tête de chapitre, mais là, vous savez où vous êtes)</a:t>
            </a:r>
          </a:p>
          <a:p>
            <a:pPr lvl="2" eaLnBrk="1" hangingPunct="1"/>
            <a:r>
              <a:rPr lang="fr-FR" altLang="fr-FR"/>
              <a:t>Certaines zones de l ’écran peuvent, quand vous cliquez dessus, renvoyer à des explications plus détaillées :</a:t>
            </a:r>
          </a:p>
          <a:p>
            <a:pPr marL="1562100" lvl="3" eaLnBrk="1" hangingPunct="1"/>
            <a:r>
              <a:rPr lang="fr-FR" altLang="fr-FR"/>
              <a:t>L’existence de telles zones dans la planche est signalée par la présence de ce mulot dans la marge,</a:t>
            </a:r>
          </a:p>
          <a:p>
            <a:pPr marL="1562100" lvl="3" eaLnBrk="1" hangingPunct="1"/>
            <a:r>
              <a:rPr lang="fr-FR" altLang="fr-FR"/>
              <a:t>Ces zones peuvent être du texte en ligne : </a:t>
            </a:r>
            <a:r>
              <a:rPr lang="fr-FR" altLang="fr-FR">
                <a:hlinkClick r:id="rId3" action="ppaction://hlinksldjump"/>
              </a:rPr>
              <a:t>ce texte apparaît alors en orange souligné</a:t>
            </a:r>
            <a:r>
              <a:rPr lang="fr-FR" altLang="fr-FR"/>
              <a:t> ;</a:t>
            </a:r>
          </a:p>
          <a:p>
            <a:pPr marL="1562100" lvl="3" eaLnBrk="1" hangingPunct="1"/>
            <a:r>
              <a:rPr lang="fr-FR" altLang="fr-FR"/>
              <a:t>Elles peuvent également prendre la forme de boutons à cliquer : </a:t>
            </a:r>
          </a:p>
          <a:p>
            <a:pPr marL="1562100" lvl="3" eaLnBrk="1" hangingPunct="1"/>
            <a:endParaRPr lang="fr-FR" altLang="fr-FR"/>
          </a:p>
          <a:p>
            <a:pPr marL="1562100" lvl="3" eaLnBrk="1" hangingPunct="1"/>
            <a:endParaRPr lang="fr-FR" altLang="fr-FR"/>
          </a:p>
          <a:p>
            <a:pPr lvl="2" eaLnBrk="1" hangingPunct="1"/>
            <a:endParaRPr lang="fr-FR" altLang="fr-FR"/>
          </a:p>
        </p:txBody>
      </p:sp>
      <p:sp>
        <p:nvSpPr>
          <p:cNvPr id="16388" name="Espace réservé du numéro de diapositive 3">
            <a:extLst>
              <a:ext uri="{FF2B5EF4-FFF2-40B4-BE49-F238E27FC236}">
                <a16:creationId xmlns:a16="http://schemas.microsoft.com/office/drawing/2014/main" id="{ED7834B2-B3B5-4ABB-91D9-E9C9FB797357}"/>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17D96693-4343-4374-8071-517B03D2B744}" type="slidenum">
              <a:rPr kumimoji="0" lang="fr-FR" altLang="fr-FR">
                <a:solidFill>
                  <a:schemeClr val="tx2"/>
                </a:solidFill>
              </a:rPr>
              <a:pPr algn="r"/>
              <a:t>2</a:t>
            </a:fld>
            <a:endParaRPr kumimoji="0" lang="fr-FR" altLang="fr-FR">
              <a:solidFill>
                <a:schemeClr val="tx2"/>
              </a:solidFill>
            </a:endParaRPr>
          </a:p>
        </p:txBody>
      </p:sp>
      <p:grpSp>
        <p:nvGrpSpPr>
          <p:cNvPr id="16389" name="Group 11">
            <a:extLst>
              <a:ext uri="{FF2B5EF4-FFF2-40B4-BE49-F238E27FC236}">
                <a16:creationId xmlns:a16="http://schemas.microsoft.com/office/drawing/2014/main" id="{B5F68C03-F92A-4DBC-9A9B-137CA81F086D}"/>
              </a:ext>
            </a:extLst>
          </p:cNvPr>
          <p:cNvGrpSpPr>
            <a:grpSpLocks/>
          </p:cNvGrpSpPr>
          <p:nvPr/>
        </p:nvGrpSpPr>
        <p:grpSpPr bwMode="auto">
          <a:xfrm>
            <a:off x="0" y="1828800"/>
            <a:ext cx="692150" cy="1009650"/>
            <a:chOff x="2787" y="2016"/>
            <a:chExt cx="532" cy="828"/>
          </a:xfrm>
        </p:grpSpPr>
        <p:graphicFrame>
          <p:nvGraphicFramePr>
            <p:cNvPr id="16396" name="Object 9">
              <a:extLst>
                <a:ext uri="{FF2B5EF4-FFF2-40B4-BE49-F238E27FC236}">
                  <a16:creationId xmlns:a16="http://schemas.microsoft.com/office/drawing/2014/main" id="{5D962889-FAD2-4914-A8BE-CB6E97BB5F2D}"/>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16398" name="Clip" r:id="rId4" imgW="1396289" imgH="2171700" progId="MS_ClipArt_Gallery.2">
                    <p:embed/>
                  </p:oleObj>
                </mc:Choice>
                <mc:Fallback>
                  <p:oleObj name="Clip" r:id="rId4" imgW="1396289" imgH="217170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7" name="Text Box 10">
              <a:extLst>
                <a:ext uri="{FF2B5EF4-FFF2-40B4-BE49-F238E27FC236}">
                  <a16:creationId xmlns:a16="http://schemas.microsoft.com/office/drawing/2014/main" id="{6D567EF8-D788-40D2-A40B-34B67F87D270}"/>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
        <p:nvSpPr>
          <p:cNvPr id="16390" name="AutoShape 14">
            <a:hlinkClick r:id="rId3" action="ppaction://hlinksldjump"/>
            <a:extLst>
              <a:ext uri="{FF2B5EF4-FFF2-40B4-BE49-F238E27FC236}">
                <a16:creationId xmlns:a16="http://schemas.microsoft.com/office/drawing/2014/main" id="{23CBB097-1ACA-452C-94EE-928FF5E9F385}"/>
              </a:ext>
            </a:extLst>
          </p:cNvPr>
          <p:cNvSpPr>
            <a:spLocks noChangeArrowheads="1"/>
          </p:cNvSpPr>
          <p:nvPr/>
        </p:nvSpPr>
        <p:spPr bwMode="auto">
          <a:xfrm>
            <a:off x="6781800" y="4648200"/>
            <a:ext cx="1981200" cy="304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Comme ceci</a:t>
            </a:r>
          </a:p>
        </p:txBody>
      </p:sp>
      <p:grpSp>
        <p:nvGrpSpPr>
          <p:cNvPr id="16391" name="Group 16">
            <a:extLst>
              <a:ext uri="{FF2B5EF4-FFF2-40B4-BE49-F238E27FC236}">
                <a16:creationId xmlns:a16="http://schemas.microsoft.com/office/drawing/2014/main" id="{51A8F35A-F5A4-4C90-B234-382EB38876EE}"/>
              </a:ext>
            </a:extLst>
          </p:cNvPr>
          <p:cNvGrpSpPr>
            <a:grpSpLocks/>
          </p:cNvGrpSpPr>
          <p:nvPr/>
        </p:nvGrpSpPr>
        <p:grpSpPr bwMode="auto">
          <a:xfrm rot="-5400000">
            <a:off x="571500" y="2476500"/>
            <a:ext cx="1447800" cy="2286000"/>
            <a:chOff x="1632" y="1728"/>
            <a:chExt cx="1056" cy="673"/>
          </a:xfrm>
        </p:grpSpPr>
        <p:sp>
          <p:nvSpPr>
            <p:cNvPr id="16392" name="Freeform 17">
              <a:extLst>
                <a:ext uri="{FF2B5EF4-FFF2-40B4-BE49-F238E27FC236}">
                  <a16:creationId xmlns:a16="http://schemas.microsoft.com/office/drawing/2014/main" id="{B835D832-5045-4F32-A34E-5C2F5D351BAD}"/>
                </a:ext>
              </a:extLst>
            </p:cNvPr>
            <p:cNvSpPr>
              <a:spLocks/>
            </p:cNvSpPr>
            <p:nvPr/>
          </p:nvSpPr>
          <p:spPr bwMode="auto">
            <a:xfrm>
              <a:off x="1638" y="2013"/>
              <a:ext cx="688" cy="387"/>
            </a:xfrm>
            <a:custGeom>
              <a:avLst/>
              <a:gdLst>
                <a:gd name="T0" fmla="*/ 0 w 438"/>
                <a:gd name="T1" fmla="*/ 386 h 387"/>
                <a:gd name="T2" fmla="*/ 50 w 438"/>
                <a:gd name="T3" fmla="*/ 386 h 387"/>
                <a:gd name="T4" fmla="*/ 61 w 438"/>
                <a:gd name="T5" fmla="*/ 359 h 387"/>
                <a:gd name="T6" fmla="*/ 79 w 438"/>
                <a:gd name="T7" fmla="*/ 333 h 387"/>
                <a:gd name="T8" fmla="*/ 101 w 438"/>
                <a:gd name="T9" fmla="*/ 310 h 387"/>
                <a:gd name="T10" fmla="*/ 121 w 438"/>
                <a:gd name="T11" fmla="*/ 286 h 387"/>
                <a:gd name="T12" fmla="*/ 141 w 438"/>
                <a:gd name="T13" fmla="*/ 266 h 387"/>
                <a:gd name="T14" fmla="*/ 160 w 438"/>
                <a:gd name="T15" fmla="*/ 249 h 387"/>
                <a:gd name="T16" fmla="*/ 181 w 438"/>
                <a:gd name="T17" fmla="*/ 232 h 387"/>
                <a:gd name="T18" fmla="*/ 206 w 438"/>
                <a:gd name="T19" fmla="*/ 214 h 387"/>
                <a:gd name="T20" fmla="*/ 231 w 438"/>
                <a:gd name="T21" fmla="*/ 199 h 387"/>
                <a:gd name="T22" fmla="*/ 264 w 438"/>
                <a:gd name="T23" fmla="*/ 181 h 387"/>
                <a:gd name="T24" fmla="*/ 295 w 438"/>
                <a:gd name="T25" fmla="*/ 166 h 387"/>
                <a:gd name="T26" fmla="*/ 327 w 438"/>
                <a:gd name="T27" fmla="*/ 152 h 387"/>
                <a:gd name="T28" fmla="*/ 360 w 438"/>
                <a:gd name="T29" fmla="*/ 138 h 387"/>
                <a:gd name="T30" fmla="*/ 399 w 438"/>
                <a:gd name="T31" fmla="*/ 121 h 387"/>
                <a:gd name="T32" fmla="*/ 448 w 438"/>
                <a:gd name="T33" fmla="*/ 103 h 387"/>
                <a:gd name="T34" fmla="*/ 481 w 438"/>
                <a:gd name="T35" fmla="*/ 92 h 387"/>
                <a:gd name="T36" fmla="*/ 518 w 438"/>
                <a:gd name="T37" fmla="*/ 81 h 387"/>
                <a:gd name="T38" fmla="*/ 551 w 438"/>
                <a:gd name="T39" fmla="*/ 71 h 387"/>
                <a:gd name="T40" fmla="*/ 587 w 438"/>
                <a:gd name="T41" fmla="*/ 61 h 387"/>
                <a:gd name="T42" fmla="*/ 644 w 438"/>
                <a:gd name="T43" fmla="*/ 49 h 387"/>
                <a:gd name="T44" fmla="*/ 686 w 438"/>
                <a:gd name="T45" fmla="*/ 41 h 387"/>
                <a:gd name="T46" fmla="*/ 672 w 438"/>
                <a:gd name="T47" fmla="*/ 0 h 387"/>
                <a:gd name="T48" fmla="*/ 598 w 438"/>
                <a:gd name="T49" fmla="*/ 14 h 387"/>
                <a:gd name="T50" fmla="*/ 518 w 438"/>
                <a:gd name="T51" fmla="*/ 34 h 387"/>
                <a:gd name="T52" fmla="*/ 451 w 438"/>
                <a:gd name="T53" fmla="*/ 55 h 387"/>
                <a:gd name="T54" fmla="*/ 380 w 438"/>
                <a:gd name="T55" fmla="*/ 81 h 387"/>
                <a:gd name="T56" fmla="*/ 278 w 438"/>
                <a:gd name="T57" fmla="*/ 117 h 387"/>
                <a:gd name="T58" fmla="*/ 195 w 438"/>
                <a:gd name="T59" fmla="*/ 158 h 387"/>
                <a:gd name="T60" fmla="*/ 121 w 438"/>
                <a:gd name="T61" fmla="*/ 200 h 387"/>
                <a:gd name="T62" fmla="*/ 75 w 438"/>
                <a:gd name="T63" fmla="*/ 237 h 387"/>
                <a:gd name="T64" fmla="*/ 33 w 438"/>
                <a:gd name="T65" fmla="*/ 285 h 387"/>
                <a:gd name="T66" fmla="*/ 17 w 438"/>
                <a:gd name="T67" fmla="*/ 323 h 387"/>
                <a:gd name="T68" fmla="*/ 0 w 438"/>
                <a:gd name="T69" fmla="*/ 386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 h="387">
                  <a:moveTo>
                    <a:pt x="0" y="386"/>
                  </a:moveTo>
                  <a:lnTo>
                    <a:pt x="32" y="386"/>
                  </a:lnTo>
                  <a:lnTo>
                    <a:pt x="39" y="359"/>
                  </a:lnTo>
                  <a:lnTo>
                    <a:pt x="50" y="333"/>
                  </a:lnTo>
                  <a:lnTo>
                    <a:pt x="64" y="310"/>
                  </a:lnTo>
                  <a:lnTo>
                    <a:pt x="77" y="286"/>
                  </a:lnTo>
                  <a:lnTo>
                    <a:pt x="90" y="266"/>
                  </a:lnTo>
                  <a:lnTo>
                    <a:pt x="102" y="249"/>
                  </a:lnTo>
                  <a:lnTo>
                    <a:pt x="115" y="232"/>
                  </a:lnTo>
                  <a:lnTo>
                    <a:pt x="131" y="214"/>
                  </a:lnTo>
                  <a:lnTo>
                    <a:pt x="147" y="199"/>
                  </a:lnTo>
                  <a:lnTo>
                    <a:pt x="168" y="181"/>
                  </a:lnTo>
                  <a:lnTo>
                    <a:pt x="188" y="166"/>
                  </a:lnTo>
                  <a:lnTo>
                    <a:pt x="208" y="152"/>
                  </a:lnTo>
                  <a:lnTo>
                    <a:pt x="229" y="138"/>
                  </a:lnTo>
                  <a:lnTo>
                    <a:pt x="254" y="121"/>
                  </a:lnTo>
                  <a:lnTo>
                    <a:pt x="285" y="103"/>
                  </a:lnTo>
                  <a:lnTo>
                    <a:pt x="306" y="92"/>
                  </a:lnTo>
                  <a:lnTo>
                    <a:pt x="330" y="81"/>
                  </a:lnTo>
                  <a:lnTo>
                    <a:pt x="351" y="71"/>
                  </a:lnTo>
                  <a:lnTo>
                    <a:pt x="374" y="61"/>
                  </a:lnTo>
                  <a:lnTo>
                    <a:pt x="410" y="49"/>
                  </a:lnTo>
                  <a:lnTo>
                    <a:pt x="437" y="41"/>
                  </a:lnTo>
                  <a:lnTo>
                    <a:pt x="428" y="0"/>
                  </a:lnTo>
                  <a:lnTo>
                    <a:pt x="381" y="14"/>
                  </a:lnTo>
                  <a:lnTo>
                    <a:pt x="330" y="34"/>
                  </a:lnTo>
                  <a:lnTo>
                    <a:pt x="287" y="55"/>
                  </a:lnTo>
                  <a:lnTo>
                    <a:pt x="242" y="81"/>
                  </a:lnTo>
                  <a:lnTo>
                    <a:pt x="177" y="117"/>
                  </a:lnTo>
                  <a:lnTo>
                    <a:pt x="124" y="158"/>
                  </a:lnTo>
                  <a:lnTo>
                    <a:pt x="77" y="200"/>
                  </a:lnTo>
                  <a:lnTo>
                    <a:pt x="48" y="237"/>
                  </a:lnTo>
                  <a:lnTo>
                    <a:pt x="21" y="285"/>
                  </a:lnTo>
                  <a:lnTo>
                    <a:pt x="11" y="323"/>
                  </a:lnTo>
                  <a:lnTo>
                    <a:pt x="0" y="38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3" name="Freeform 18">
              <a:extLst>
                <a:ext uri="{FF2B5EF4-FFF2-40B4-BE49-F238E27FC236}">
                  <a16:creationId xmlns:a16="http://schemas.microsoft.com/office/drawing/2014/main" id="{4E748115-D8DF-4FEF-A704-83410606D939}"/>
                </a:ext>
              </a:extLst>
            </p:cNvPr>
            <p:cNvSpPr>
              <a:spLocks/>
            </p:cNvSpPr>
            <p:nvPr/>
          </p:nvSpPr>
          <p:spPr bwMode="auto">
            <a:xfrm>
              <a:off x="2197" y="1728"/>
              <a:ext cx="491" cy="199"/>
            </a:xfrm>
            <a:custGeom>
              <a:avLst/>
              <a:gdLst>
                <a:gd name="T0" fmla="*/ 381 w 313"/>
                <a:gd name="T1" fmla="*/ 198 h 199"/>
                <a:gd name="T2" fmla="*/ 489 w 313"/>
                <a:gd name="T3" fmla="*/ 198 h 199"/>
                <a:gd name="T4" fmla="*/ 461 w 313"/>
                <a:gd name="T5" fmla="*/ 190 h 199"/>
                <a:gd name="T6" fmla="*/ 435 w 313"/>
                <a:gd name="T7" fmla="*/ 181 h 199"/>
                <a:gd name="T8" fmla="*/ 403 w 313"/>
                <a:gd name="T9" fmla="*/ 169 h 199"/>
                <a:gd name="T10" fmla="*/ 367 w 313"/>
                <a:gd name="T11" fmla="*/ 155 h 199"/>
                <a:gd name="T12" fmla="*/ 328 w 313"/>
                <a:gd name="T13" fmla="*/ 140 h 199"/>
                <a:gd name="T14" fmla="*/ 292 w 313"/>
                <a:gd name="T15" fmla="*/ 126 h 199"/>
                <a:gd name="T16" fmla="*/ 264 w 313"/>
                <a:gd name="T17" fmla="*/ 113 h 199"/>
                <a:gd name="T18" fmla="*/ 237 w 313"/>
                <a:gd name="T19" fmla="*/ 101 h 199"/>
                <a:gd name="T20" fmla="*/ 212 w 313"/>
                <a:gd name="T21" fmla="*/ 89 h 199"/>
                <a:gd name="T22" fmla="*/ 187 w 313"/>
                <a:gd name="T23" fmla="*/ 75 h 199"/>
                <a:gd name="T24" fmla="*/ 162 w 313"/>
                <a:gd name="T25" fmla="*/ 59 h 199"/>
                <a:gd name="T26" fmla="*/ 141 w 313"/>
                <a:gd name="T27" fmla="*/ 43 h 199"/>
                <a:gd name="T28" fmla="*/ 122 w 313"/>
                <a:gd name="T29" fmla="*/ 28 h 199"/>
                <a:gd name="T30" fmla="*/ 104 w 313"/>
                <a:gd name="T31" fmla="*/ 12 h 199"/>
                <a:gd name="T32" fmla="*/ 89 w 313"/>
                <a:gd name="T33" fmla="*/ 0 h 199"/>
                <a:gd name="T34" fmla="*/ 0 w 313"/>
                <a:gd name="T35" fmla="*/ 0 h 199"/>
                <a:gd name="T36" fmla="*/ 19 w 313"/>
                <a:gd name="T37" fmla="*/ 22 h 199"/>
                <a:gd name="T38" fmla="*/ 58 w 313"/>
                <a:gd name="T39" fmla="*/ 54 h 199"/>
                <a:gd name="T40" fmla="*/ 105 w 313"/>
                <a:gd name="T41" fmla="*/ 95 h 199"/>
                <a:gd name="T42" fmla="*/ 158 w 313"/>
                <a:gd name="T43" fmla="*/ 123 h 199"/>
                <a:gd name="T44" fmla="*/ 231 w 313"/>
                <a:gd name="T45" fmla="*/ 151 h 199"/>
                <a:gd name="T46" fmla="*/ 292 w 313"/>
                <a:gd name="T47" fmla="*/ 178 h 199"/>
                <a:gd name="T48" fmla="*/ 353 w 313"/>
                <a:gd name="T49" fmla="*/ 198 h 199"/>
                <a:gd name="T50" fmla="*/ 489 w 313"/>
                <a:gd name="T51" fmla="*/ 198 h 199"/>
                <a:gd name="T52" fmla="*/ 486 w 313"/>
                <a:gd name="T53" fmla="*/ 198 h 199"/>
                <a:gd name="T54" fmla="*/ 381 w 313"/>
                <a:gd name="T55" fmla="*/ 198 h 1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3" h="199">
                  <a:moveTo>
                    <a:pt x="243" y="198"/>
                  </a:moveTo>
                  <a:lnTo>
                    <a:pt x="312" y="198"/>
                  </a:lnTo>
                  <a:lnTo>
                    <a:pt x="294" y="190"/>
                  </a:lnTo>
                  <a:lnTo>
                    <a:pt x="277" y="181"/>
                  </a:lnTo>
                  <a:lnTo>
                    <a:pt x="257" y="169"/>
                  </a:lnTo>
                  <a:lnTo>
                    <a:pt x="234" y="155"/>
                  </a:lnTo>
                  <a:lnTo>
                    <a:pt x="209" y="140"/>
                  </a:lnTo>
                  <a:lnTo>
                    <a:pt x="186" y="126"/>
                  </a:lnTo>
                  <a:lnTo>
                    <a:pt x="168" y="113"/>
                  </a:lnTo>
                  <a:lnTo>
                    <a:pt x="151" y="101"/>
                  </a:lnTo>
                  <a:lnTo>
                    <a:pt x="135" y="89"/>
                  </a:lnTo>
                  <a:lnTo>
                    <a:pt x="119" y="75"/>
                  </a:lnTo>
                  <a:lnTo>
                    <a:pt x="103" y="59"/>
                  </a:lnTo>
                  <a:lnTo>
                    <a:pt x="90" y="43"/>
                  </a:lnTo>
                  <a:lnTo>
                    <a:pt x="78" y="28"/>
                  </a:lnTo>
                  <a:lnTo>
                    <a:pt x="66" y="12"/>
                  </a:lnTo>
                  <a:lnTo>
                    <a:pt x="57" y="0"/>
                  </a:lnTo>
                  <a:lnTo>
                    <a:pt x="0" y="0"/>
                  </a:lnTo>
                  <a:lnTo>
                    <a:pt x="12" y="22"/>
                  </a:lnTo>
                  <a:lnTo>
                    <a:pt x="37" y="54"/>
                  </a:lnTo>
                  <a:lnTo>
                    <a:pt x="67" y="95"/>
                  </a:lnTo>
                  <a:lnTo>
                    <a:pt x="101" y="123"/>
                  </a:lnTo>
                  <a:lnTo>
                    <a:pt x="147" y="151"/>
                  </a:lnTo>
                  <a:lnTo>
                    <a:pt x="186" y="178"/>
                  </a:lnTo>
                  <a:lnTo>
                    <a:pt x="225" y="198"/>
                  </a:lnTo>
                  <a:lnTo>
                    <a:pt x="312" y="198"/>
                  </a:lnTo>
                  <a:lnTo>
                    <a:pt x="310" y="198"/>
                  </a:lnTo>
                  <a:lnTo>
                    <a:pt x="243" y="19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4" name="Freeform 19">
              <a:extLst>
                <a:ext uri="{FF2B5EF4-FFF2-40B4-BE49-F238E27FC236}">
                  <a16:creationId xmlns:a16="http://schemas.microsoft.com/office/drawing/2014/main" id="{E2D234F3-C518-422E-A890-A398F3FA2CB7}"/>
                </a:ext>
              </a:extLst>
            </p:cNvPr>
            <p:cNvSpPr>
              <a:spLocks/>
            </p:cNvSpPr>
            <p:nvPr/>
          </p:nvSpPr>
          <p:spPr bwMode="auto">
            <a:xfrm>
              <a:off x="2390" y="1932"/>
              <a:ext cx="298" cy="238"/>
            </a:xfrm>
            <a:custGeom>
              <a:avLst/>
              <a:gdLst>
                <a:gd name="T0" fmla="*/ 0 w 190"/>
                <a:gd name="T1" fmla="*/ 237 h 238"/>
                <a:gd name="T2" fmla="*/ 89 w 190"/>
                <a:gd name="T3" fmla="*/ 237 h 238"/>
                <a:gd name="T4" fmla="*/ 97 w 190"/>
                <a:gd name="T5" fmla="*/ 222 h 238"/>
                <a:gd name="T6" fmla="*/ 107 w 190"/>
                <a:gd name="T7" fmla="*/ 207 h 238"/>
                <a:gd name="T8" fmla="*/ 114 w 190"/>
                <a:gd name="T9" fmla="*/ 192 h 238"/>
                <a:gd name="T10" fmla="*/ 125 w 190"/>
                <a:gd name="T11" fmla="*/ 176 h 238"/>
                <a:gd name="T12" fmla="*/ 136 w 190"/>
                <a:gd name="T13" fmla="*/ 159 h 238"/>
                <a:gd name="T14" fmla="*/ 149 w 190"/>
                <a:gd name="T15" fmla="*/ 139 h 238"/>
                <a:gd name="T16" fmla="*/ 169 w 190"/>
                <a:gd name="T17" fmla="*/ 114 h 238"/>
                <a:gd name="T18" fmla="*/ 188 w 190"/>
                <a:gd name="T19" fmla="*/ 91 h 238"/>
                <a:gd name="T20" fmla="*/ 201 w 190"/>
                <a:gd name="T21" fmla="*/ 76 h 238"/>
                <a:gd name="T22" fmla="*/ 223 w 190"/>
                <a:gd name="T23" fmla="*/ 57 h 238"/>
                <a:gd name="T24" fmla="*/ 245 w 190"/>
                <a:gd name="T25" fmla="*/ 38 h 238"/>
                <a:gd name="T26" fmla="*/ 267 w 190"/>
                <a:gd name="T27" fmla="*/ 20 h 238"/>
                <a:gd name="T28" fmla="*/ 282 w 190"/>
                <a:gd name="T29" fmla="*/ 7 h 238"/>
                <a:gd name="T30" fmla="*/ 296 w 190"/>
                <a:gd name="T31" fmla="*/ 0 h 238"/>
                <a:gd name="T32" fmla="*/ 182 w 190"/>
                <a:gd name="T33" fmla="*/ 0 h 238"/>
                <a:gd name="T34" fmla="*/ 152 w 190"/>
                <a:gd name="T35" fmla="*/ 14 h 238"/>
                <a:gd name="T36" fmla="*/ 114 w 190"/>
                <a:gd name="T37" fmla="*/ 44 h 238"/>
                <a:gd name="T38" fmla="*/ 77 w 190"/>
                <a:gd name="T39" fmla="*/ 79 h 238"/>
                <a:gd name="T40" fmla="*/ 52 w 190"/>
                <a:gd name="T41" fmla="*/ 110 h 238"/>
                <a:gd name="T42" fmla="*/ 25 w 190"/>
                <a:gd name="T43" fmla="*/ 147 h 238"/>
                <a:gd name="T44" fmla="*/ 5 w 190"/>
                <a:gd name="T45" fmla="*/ 183 h 238"/>
                <a:gd name="T46" fmla="*/ 0 w 190"/>
                <a:gd name="T47" fmla="*/ 208 h 238"/>
                <a:gd name="T48" fmla="*/ 0 w 190"/>
                <a:gd name="T49" fmla="*/ 237 h 2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0" h="238">
                  <a:moveTo>
                    <a:pt x="0" y="237"/>
                  </a:moveTo>
                  <a:lnTo>
                    <a:pt x="57" y="237"/>
                  </a:lnTo>
                  <a:lnTo>
                    <a:pt x="62" y="222"/>
                  </a:lnTo>
                  <a:lnTo>
                    <a:pt x="68" y="207"/>
                  </a:lnTo>
                  <a:lnTo>
                    <a:pt x="73" y="192"/>
                  </a:lnTo>
                  <a:lnTo>
                    <a:pt x="80" y="176"/>
                  </a:lnTo>
                  <a:lnTo>
                    <a:pt x="87" y="159"/>
                  </a:lnTo>
                  <a:lnTo>
                    <a:pt x="95" y="139"/>
                  </a:lnTo>
                  <a:lnTo>
                    <a:pt x="108" y="114"/>
                  </a:lnTo>
                  <a:lnTo>
                    <a:pt x="120" y="91"/>
                  </a:lnTo>
                  <a:lnTo>
                    <a:pt x="128" y="76"/>
                  </a:lnTo>
                  <a:lnTo>
                    <a:pt x="142" y="57"/>
                  </a:lnTo>
                  <a:lnTo>
                    <a:pt x="156" y="38"/>
                  </a:lnTo>
                  <a:lnTo>
                    <a:pt x="170" y="20"/>
                  </a:lnTo>
                  <a:lnTo>
                    <a:pt x="180" y="7"/>
                  </a:lnTo>
                  <a:lnTo>
                    <a:pt x="189" y="0"/>
                  </a:lnTo>
                  <a:lnTo>
                    <a:pt x="116" y="0"/>
                  </a:lnTo>
                  <a:lnTo>
                    <a:pt x="97" y="14"/>
                  </a:lnTo>
                  <a:lnTo>
                    <a:pt x="73" y="44"/>
                  </a:lnTo>
                  <a:lnTo>
                    <a:pt x="49" y="79"/>
                  </a:lnTo>
                  <a:lnTo>
                    <a:pt x="33" y="110"/>
                  </a:lnTo>
                  <a:lnTo>
                    <a:pt x="16" y="147"/>
                  </a:lnTo>
                  <a:lnTo>
                    <a:pt x="3" y="183"/>
                  </a:lnTo>
                  <a:lnTo>
                    <a:pt x="0" y="208"/>
                  </a:lnTo>
                  <a:lnTo>
                    <a:pt x="0" y="23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5" name="Freeform 20">
              <a:extLst>
                <a:ext uri="{FF2B5EF4-FFF2-40B4-BE49-F238E27FC236}">
                  <a16:creationId xmlns:a16="http://schemas.microsoft.com/office/drawing/2014/main" id="{559DE0F0-AC63-4357-9531-59AA091262B1}"/>
                </a:ext>
              </a:extLst>
            </p:cNvPr>
            <p:cNvSpPr>
              <a:spLocks/>
            </p:cNvSpPr>
            <p:nvPr/>
          </p:nvSpPr>
          <p:spPr bwMode="auto">
            <a:xfrm>
              <a:off x="1632" y="1728"/>
              <a:ext cx="941" cy="673"/>
            </a:xfrm>
            <a:custGeom>
              <a:avLst/>
              <a:gdLst>
                <a:gd name="T0" fmla="*/ 0 w 600"/>
                <a:gd name="T1" fmla="*/ 635 h 673"/>
                <a:gd name="T2" fmla="*/ 0 w 600"/>
                <a:gd name="T3" fmla="*/ 596 h 673"/>
                <a:gd name="T4" fmla="*/ 8 w 600"/>
                <a:gd name="T5" fmla="*/ 554 h 673"/>
                <a:gd name="T6" fmla="*/ 25 w 600"/>
                <a:gd name="T7" fmla="*/ 514 h 673"/>
                <a:gd name="T8" fmla="*/ 50 w 600"/>
                <a:gd name="T9" fmla="*/ 469 h 673"/>
                <a:gd name="T10" fmla="*/ 91 w 600"/>
                <a:gd name="T11" fmla="*/ 427 h 673"/>
                <a:gd name="T12" fmla="*/ 141 w 600"/>
                <a:gd name="T13" fmla="*/ 382 h 673"/>
                <a:gd name="T14" fmla="*/ 194 w 600"/>
                <a:gd name="T15" fmla="*/ 341 h 673"/>
                <a:gd name="T16" fmla="*/ 249 w 600"/>
                <a:gd name="T17" fmla="*/ 302 h 673"/>
                <a:gd name="T18" fmla="*/ 311 w 600"/>
                <a:gd name="T19" fmla="*/ 264 h 673"/>
                <a:gd name="T20" fmla="*/ 380 w 600"/>
                <a:gd name="T21" fmla="*/ 227 h 673"/>
                <a:gd name="T22" fmla="*/ 455 w 600"/>
                <a:gd name="T23" fmla="*/ 191 h 673"/>
                <a:gd name="T24" fmla="*/ 535 w 600"/>
                <a:gd name="T25" fmla="*/ 162 h 673"/>
                <a:gd name="T26" fmla="*/ 609 w 600"/>
                <a:gd name="T27" fmla="*/ 143 h 673"/>
                <a:gd name="T28" fmla="*/ 585 w 600"/>
                <a:gd name="T29" fmla="*/ 20 h 673"/>
                <a:gd name="T30" fmla="*/ 637 w 600"/>
                <a:gd name="T31" fmla="*/ 62 h 673"/>
                <a:gd name="T32" fmla="*/ 676 w 600"/>
                <a:gd name="T33" fmla="*/ 91 h 673"/>
                <a:gd name="T34" fmla="*/ 718 w 600"/>
                <a:gd name="T35" fmla="*/ 115 h 673"/>
                <a:gd name="T36" fmla="*/ 773 w 600"/>
                <a:gd name="T37" fmla="*/ 138 h 673"/>
                <a:gd name="T38" fmla="*/ 841 w 600"/>
                <a:gd name="T39" fmla="*/ 166 h 673"/>
                <a:gd name="T40" fmla="*/ 905 w 600"/>
                <a:gd name="T41" fmla="*/ 192 h 673"/>
                <a:gd name="T42" fmla="*/ 925 w 600"/>
                <a:gd name="T43" fmla="*/ 213 h 673"/>
                <a:gd name="T44" fmla="*/ 891 w 600"/>
                <a:gd name="T45" fmla="*/ 236 h 673"/>
                <a:gd name="T46" fmla="*/ 859 w 600"/>
                <a:gd name="T47" fmla="*/ 264 h 673"/>
                <a:gd name="T48" fmla="*/ 837 w 600"/>
                <a:gd name="T49" fmla="*/ 290 h 673"/>
                <a:gd name="T50" fmla="*/ 816 w 600"/>
                <a:gd name="T51" fmla="*/ 320 h 673"/>
                <a:gd name="T52" fmla="*/ 795 w 600"/>
                <a:gd name="T53" fmla="*/ 349 h 673"/>
                <a:gd name="T54" fmla="*/ 778 w 600"/>
                <a:gd name="T55" fmla="*/ 378 h 673"/>
                <a:gd name="T56" fmla="*/ 761 w 600"/>
                <a:gd name="T57" fmla="*/ 406 h 673"/>
                <a:gd name="T58" fmla="*/ 745 w 600"/>
                <a:gd name="T59" fmla="*/ 443 h 673"/>
                <a:gd name="T60" fmla="*/ 619 w 600"/>
                <a:gd name="T61" fmla="*/ 306 h 673"/>
                <a:gd name="T62" fmla="*/ 500 w 600"/>
                <a:gd name="T63" fmla="*/ 339 h 673"/>
                <a:gd name="T64" fmla="*/ 433 w 600"/>
                <a:gd name="T65" fmla="*/ 363 h 673"/>
                <a:gd name="T66" fmla="*/ 340 w 600"/>
                <a:gd name="T67" fmla="*/ 398 h 673"/>
                <a:gd name="T68" fmla="*/ 268 w 600"/>
                <a:gd name="T69" fmla="*/ 429 h 673"/>
                <a:gd name="T70" fmla="*/ 215 w 600"/>
                <a:gd name="T71" fmla="*/ 453 h 673"/>
                <a:gd name="T72" fmla="*/ 162 w 600"/>
                <a:gd name="T73" fmla="*/ 484 h 673"/>
                <a:gd name="T74" fmla="*/ 116 w 600"/>
                <a:gd name="T75" fmla="*/ 516 h 673"/>
                <a:gd name="T76" fmla="*/ 80 w 600"/>
                <a:gd name="T77" fmla="*/ 554 h 673"/>
                <a:gd name="T78" fmla="*/ 50 w 600"/>
                <a:gd name="T79" fmla="*/ 594 h 673"/>
                <a:gd name="T80" fmla="*/ 28 w 600"/>
                <a:gd name="T81" fmla="*/ 636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0" h="673">
                  <a:moveTo>
                    <a:pt x="5" y="672"/>
                  </a:moveTo>
                  <a:lnTo>
                    <a:pt x="0" y="635"/>
                  </a:lnTo>
                  <a:lnTo>
                    <a:pt x="0" y="617"/>
                  </a:lnTo>
                  <a:lnTo>
                    <a:pt x="0" y="596"/>
                  </a:lnTo>
                  <a:lnTo>
                    <a:pt x="4" y="574"/>
                  </a:lnTo>
                  <a:lnTo>
                    <a:pt x="5" y="554"/>
                  </a:lnTo>
                  <a:lnTo>
                    <a:pt x="11" y="533"/>
                  </a:lnTo>
                  <a:lnTo>
                    <a:pt x="16" y="514"/>
                  </a:lnTo>
                  <a:lnTo>
                    <a:pt x="22" y="494"/>
                  </a:lnTo>
                  <a:lnTo>
                    <a:pt x="32" y="469"/>
                  </a:lnTo>
                  <a:lnTo>
                    <a:pt x="47" y="447"/>
                  </a:lnTo>
                  <a:lnTo>
                    <a:pt x="58" y="427"/>
                  </a:lnTo>
                  <a:lnTo>
                    <a:pt x="72" y="403"/>
                  </a:lnTo>
                  <a:lnTo>
                    <a:pt x="90" y="382"/>
                  </a:lnTo>
                  <a:lnTo>
                    <a:pt x="106" y="359"/>
                  </a:lnTo>
                  <a:lnTo>
                    <a:pt x="124" y="341"/>
                  </a:lnTo>
                  <a:lnTo>
                    <a:pt x="141" y="321"/>
                  </a:lnTo>
                  <a:lnTo>
                    <a:pt x="159" y="302"/>
                  </a:lnTo>
                  <a:lnTo>
                    <a:pt x="179" y="283"/>
                  </a:lnTo>
                  <a:lnTo>
                    <a:pt x="198" y="264"/>
                  </a:lnTo>
                  <a:lnTo>
                    <a:pt x="222" y="243"/>
                  </a:lnTo>
                  <a:lnTo>
                    <a:pt x="242" y="227"/>
                  </a:lnTo>
                  <a:lnTo>
                    <a:pt x="267" y="209"/>
                  </a:lnTo>
                  <a:lnTo>
                    <a:pt x="290" y="191"/>
                  </a:lnTo>
                  <a:lnTo>
                    <a:pt x="314" y="175"/>
                  </a:lnTo>
                  <a:lnTo>
                    <a:pt x="341" y="162"/>
                  </a:lnTo>
                  <a:lnTo>
                    <a:pt x="364" y="151"/>
                  </a:lnTo>
                  <a:lnTo>
                    <a:pt x="388" y="143"/>
                  </a:lnTo>
                  <a:lnTo>
                    <a:pt x="354" y="0"/>
                  </a:lnTo>
                  <a:lnTo>
                    <a:pt x="373" y="20"/>
                  </a:lnTo>
                  <a:lnTo>
                    <a:pt x="390" y="44"/>
                  </a:lnTo>
                  <a:lnTo>
                    <a:pt x="406" y="62"/>
                  </a:lnTo>
                  <a:lnTo>
                    <a:pt x="417" y="76"/>
                  </a:lnTo>
                  <a:lnTo>
                    <a:pt x="431" y="91"/>
                  </a:lnTo>
                  <a:lnTo>
                    <a:pt x="444" y="103"/>
                  </a:lnTo>
                  <a:lnTo>
                    <a:pt x="458" y="115"/>
                  </a:lnTo>
                  <a:lnTo>
                    <a:pt x="475" y="125"/>
                  </a:lnTo>
                  <a:lnTo>
                    <a:pt x="493" y="138"/>
                  </a:lnTo>
                  <a:lnTo>
                    <a:pt x="512" y="152"/>
                  </a:lnTo>
                  <a:lnTo>
                    <a:pt x="536" y="166"/>
                  </a:lnTo>
                  <a:lnTo>
                    <a:pt x="554" y="178"/>
                  </a:lnTo>
                  <a:lnTo>
                    <a:pt x="577" y="192"/>
                  </a:lnTo>
                  <a:lnTo>
                    <a:pt x="599" y="203"/>
                  </a:lnTo>
                  <a:lnTo>
                    <a:pt x="590" y="213"/>
                  </a:lnTo>
                  <a:lnTo>
                    <a:pt x="579" y="224"/>
                  </a:lnTo>
                  <a:lnTo>
                    <a:pt x="568" y="236"/>
                  </a:lnTo>
                  <a:lnTo>
                    <a:pt x="559" y="249"/>
                  </a:lnTo>
                  <a:lnTo>
                    <a:pt x="548" y="264"/>
                  </a:lnTo>
                  <a:lnTo>
                    <a:pt x="541" y="277"/>
                  </a:lnTo>
                  <a:lnTo>
                    <a:pt x="534" y="290"/>
                  </a:lnTo>
                  <a:lnTo>
                    <a:pt x="527" y="304"/>
                  </a:lnTo>
                  <a:lnTo>
                    <a:pt x="520" y="320"/>
                  </a:lnTo>
                  <a:lnTo>
                    <a:pt x="512" y="335"/>
                  </a:lnTo>
                  <a:lnTo>
                    <a:pt x="507" y="349"/>
                  </a:lnTo>
                  <a:lnTo>
                    <a:pt x="500" y="363"/>
                  </a:lnTo>
                  <a:lnTo>
                    <a:pt x="496" y="378"/>
                  </a:lnTo>
                  <a:lnTo>
                    <a:pt x="489" y="392"/>
                  </a:lnTo>
                  <a:lnTo>
                    <a:pt x="485" y="406"/>
                  </a:lnTo>
                  <a:lnTo>
                    <a:pt x="478" y="422"/>
                  </a:lnTo>
                  <a:lnTo>
                    <a:pt x="475" y="443"/>
                  </a:lnTo>
                  <a:lnTo>
                    <a:pt x="429" y="296"/>
                  </a:lnTo>
                  <a:lnTo>
                    <a:pt x="395" y="306"/>
                  </a:lnTo>
                  <a:lnTo>
                    <a:pt x="368" y="318"/>
                  </a:lnTo>
                  <a:lnTo>
                    <a:pt x="319" y="339"/>
                  </a:lnTo>
                  <a:lnTo>
                    <a:pt x="298" y="351"/>
                  </a:lnTo>
                  <a:lnTo>
                    <a:pt x="276" y="363"/>
                  </a:lnTo>
                  <a:lnTo>
                    <a:pt x="238" y="385"/>
                  </a:lnTo>
                  <a:lnTo>
                    <a:pt x="217" y="398"/>
                  </a:lnTo>
                  <a:lnTo>
                    <a:pt x="191" y="414"/>
                  </a:lnTo>
                  <a:lnTo>
                    <a:pt x="171" y="429"/>
                  </a:lnTo>
                  <a:lnTo>
                    <a:pt x="155" y="441"/>
                  </a:lnTo>
                  <a:lnTo>
                    <a:pt x="137" y="453"/>
                  </a:lnTo>
                  <a:lnTo>
                    <a:pt x="119" y="468"/>
                  </a:lnTo>
                  <a:lnTo>
                    <a:pt x="103" y="484"/>
                  </a:lnTo>
                  <a:lnTo>
                    <a:pt x="90" y="500"/>
                  </a:lnTo>
                  <a:lnTo>
                    <a:pt x="74" y="516"/>
                  </a:lnTo>
                  <a:lnTo>
                    <a:pt x="61" y="536"/>
                  </a:lnTo>
                  <a:lnTo>
                    <a:pt x="51" y="554"/>
                  </a:lnTo>
                  <a:lnTo>
                    <a:pt x="41" y="574"/>
                  </a:lnTo>
                  <a:lnTo>
                    <a:pt x="32" y="594"/>
                  </a:lnTo>
                  <a:lnTo>
                    <a:pt x="25" y="615"/>
                  </a:lnTo>
                  <a:lnTo>
                    <a:pt x="18" y="636"/>
                  </a:lnTo>
                  <a:lnTo>
                    <a:pt x="5" y="672"/>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0A22484-C123-4488-8C89-7B13B361B8EA}"/>
              </a:ext>
            </a:extLst>
          </p:cNvPr>
          <p:cNvSpPr>
            <a:spLocks noGrp="1" noChangeArrowheads="1"/>
          </p:cNvSpPr>
          <p:nvPr>
            <p:ph type="title"/>
          </p:nvPr>
        </p:nvSpPr>
        <p:spPr/>
        <p:txBody>
          <a:bodyPr/>
          <a:lstStyle/>
          <a:p>
            <a:pPr eaLnBrk="1" hangingPunct="1"/>
            <a:r>
              <a:rPr lang="fr-FR" altLang="fr-FR"/>
              <a:t>Bilan : récapitulatif</a:t>
            </a:r>
          </a:p>
        </p:txBody>
      </p:sp>
      <p:sp>
        <p:nvSpPr>
          <p:cNvPr id="34819" name="Espace réservé du numéro de diapositive 3">
            <a:extLst>
              <a:ext uri="{FF2B5EF4-FFF2-40B4-BE49-F238E27FC236}">
                <a16:creationId xmlns:a16="http://schemas.microsoft.com/office/drawing/2014/main" id="{CE49341D-FA5A-4F86-A690-11DCC8D6C146}"/>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B60DD8F0-DBC4-4953-AF8E-F228897FA8D7}" type="slidenum">
              <a:rPr kumimoji="0" lang="fr-FR" altLang="fr-FR">
                <a:solidFill>
                  <a:schemeClr val="tx2"/>
                </a:solidFill>
              </a:rPr>
              <a:pPr algn="r"/>
              <a:t>20</a:t>
            </a:fld>
            <a:endParaRPr kumimoji="0" lang="fr-FR" altLang="fr-FR">
              <a:solidFill>
                <a:schemeClr val="tx2"/>
              </a:solidFill>
            </a:endParaRPr>
          </a:p>
        </p:txBody>
      </p:sp>
      <p:sp>
        <p:nvSpPr>
          <p:cNvPr id="34820" name="AutoShape 4">
            <a:hlinkClick r:id="rId3" action="ppaction://hlinksldjump" highlightClick="1"/>
            <a:extLst>
              <a:ext uri="{FF2B5EF4-FFF2-40B4-BE49-F238E27FC236}">
                <a16:creationId xmlns:a16="http://schemas.microsoft.com/office/drawing/2014/main" id="{EB4E9AF2-1607-4404-BE8F-8F8E93A2F60F}"/>
              </a:ext>
            </a:extLst>
          </p:cNvPr>
          <p:cNvSpPr>
            <a:spLocks noChangeArrowheads="1"/>
          </p:cNvSpPr>
          <p:nvPr/>
        </p:nvSpPr>
        <p:spPr bwMode="auto">
          <a:xfrm>
            <a:off x="5181600" y="1447800"/>
            <a:ext cx="3238500" cy="32385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PASSIF</a:t>
            </a:r>
            <a:endParaRPr lang="fr-FR" altLang="fr-FR">
              <a:solidFill>
                <a:srgbClr val="000000"/>
              </a:solidFill>
            </a:endParaRPr>
          </a:p>
        </p:txBody>
      </p:sp>
      <p:sp>
        <p:nvSpPr>
          <p:cNvPr id="34821" name="AutoShape 5">
            <a:hlinkClick r:id="rId4" action="ppaction://hlinksldjump" highlightClick="1"/>
            <a:extLst>
              <a:ext uri="{FF2B5EF4-FFF2-40B4-BE49-F238E27FC236}">
                <a16:creationId xmlns:a16="http://schemas.microsoft.com/office/drawing/2014/main" id="{3DDE3822-937C-4346-9514-1772DCF70310}"/>
              </a:ext>
            </a:extLst>
          </p:cNvPr>
          <p:cNvSpPr>
            <a:spLocks noChangeArrowheads="1"/>
          </p:cNvSpPr>
          <p:nvPr/>
        </p:nvSpPr>
        <p:spPr bwMode="auto">
          <a:xfrm>
            <a:off x="1447800" y="1447800"/>
            <a:ext cx="3238500" cy="32385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ACTIF</a:t>
            </a:r>
          </a:p>
        </p:txBody>
      </p:sp>
      <p:grpSp>
        <p:nvGrpSpPr>
          <p:cNvPr id="34822" name="Group 6">
            <a:extLst>
              <a:ext uri="{FF2B5EF4-FFF2-40B4-BE49-F238E27FC236}">
                <a16:creationId xmlns:a16="http://schemas.microsoft.com/office/drawing/2014/main" id="{4E359A24-1140-4C19-B754-A2CAF739F1CE}"/>
              </a:ext>
            </a:extLst>
          </p:cNvPr>
          <p:cNvGrpSpPr>
            <a:grpSpLocks/>
          </p:cNvGrpSpPr>
          <p:nvPr/>
        </p:nvGrpSpPr>
        <p:grpSpPr bwMode="auto">
          <a:xfrm>
            <a:off x="47625" y="1516063"/>
            <a:ext cx="692150" cy="1009650"/>
            <a:chOff x="2787" y="2016"/>
            <a:chExt cx="532" cy="828"/>
          </a:xfrm>
        </p:grpSpPr>
        <p:graphicFrame>
          <p:nvGraphicFramePr>
            <p:cNvPr id="34824" name="Object 7">
              <a:extLst>
                <a:ext uri="{FF2B5EF4-FFF2-40B4-BE49-F238E27FC236}">
                  <a16:creationId xmlns:a16="http://schemas.microsoft.com/office/drawing/2014/main" id="{C9D36439-F586-4C6A-A962-77A916C20045}"/>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34826" name="Clip" r:id="rId5" imgW="1396289" imgH="2171700" progId="MS_ClipArt_Gallery.2">
                    <p:embed/>
                  </p:oleObj>
                </mc:Choice>
                <mc:Fallback>
                  <p:oleObj name="Clip" r:id="rId5" imgW="1396289" imgH="21717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5" name="Text Box 8">
              <a:extLst>
                <a:ext uri="{FF2B5EF4-FFF2-40B4-BE49-F238E27FC236}">
                  <a16:creationId xmlns:a16="http://schemas.microsoft.com/office/drawing/2014/main" id="{FF49D629-97D5-4BFC-A3F7-1E1211FEEEB7}"/>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
        <p:nvSpPr>
          <p:cNvPr id="34823" name="AutoShape 9">
            <a:hlinkClick r:id="rId7" action="ppaction://hlinksldjump" highlightClick="1"/>
            <a:extLst>
              <a:ext uri="{FF2B5EF4-FFF2-40B4-BE49-F238E27FC236}">
                <a16:creationId xmlns:a16="http://schemas.microsoft.com/office/drawing/2014/main" id="{55DDFAC2-F156-4310-BBF3-5B5ED203BC17}"/>
              </a:ext>
            </a:extLst>
          </p:cNvPr>
          <p:cNvSpPr>
            <a:spLocks noChangeArrowheads="1"/>
          </p:cNvSpPr>
          <p:nvPr/>
        </p:nvSpPr>
        <p:spPr bwMode="auto">
          <a:xfrm>
            <a:off x="1447800" y="4876800"/>
            <a:ext cx="7010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Exemple</a:t>
            </a:r>
            <a:endParaRPr lang="fr-FR" altLang="fr-F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2">
            <a:extLst>
              <a:ext uri="{FF2B5EF4-FFF2-40B4-BE49-F238E27FC236}">
                <a16:creationId xmlns:a16="http://schemas.microsoft.com/office/drawing/2014/main" id="{4C12F9DE-0637-47D6-AC83-E54EDBD51576}"/>
              </a:ext>
            </a:extLst>
          </p:cNvPr>
          <p:cNvSpPr>
            <a:spLocks noGrp="1" noChangeArrowheads="1"/>
          </p:cNvSpPr>
          <p:nvPr>
            <p:ph type="title"/>
          </p:nvPr>
        </p:nvSpPr>
        <p:spPr/>
        <p:txBody>
          <a:bodyPr/>
          <a:lstStyle/>
          <a:p>
            <a:pPr eaLnBrk="1" hangingPunct="1"/>
            <a:r>
              <a:rPr lang="fr-FR" altLang="fr-FR"/>
              <a:t>Résultat constaté : exemple</a:t>
            </a:r>
          </a:p>
        </p:txBody>
      </p:sp>
      <p:sp>
        <p:nvSpPr>
          <p:cNvPr id="35843" name="Espace réservé du numéro de diapositive 3">
            <a:extLst>
              <a:ext uri="{FF2B5EF4-FFF2-40B4-BE49-F238E27FC236}">
                <a16:creationId xmlns:a16="http://schemas.microsoft.com/office/drawing/2014/main" id="{A019920F-E10E-4ADC-B1E9-A985585F3A27}"/>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D479200B-2BDF-43A3-8CB1-08DFA0C8949F}" type="slidenum">
              <a:rPr kumimoji="0" lang="fr-FR" altLang="fr-FR">
                <a:solidFill>
                  <a:schemeClr val="tx2"/>
                </a:solidFill>
              </a:rPr>
              <a:pPr algn="r"/>
              <a:t>21</a:t>
            </a:fld>
            <a:endParaRPr kumimoji="0" lang="fr-FR" altLang="fr-FR">
              <a:solidFill>
                <a:schemeClr val="tx2"/>
              </a:solidFill>
            </a:endParaRPr>
          </a:p>
        </p:txBody>
      </p:sp>
      <p:grpSp>
        <p:nvGrpSpPr>
          <p:cNvPr id="35844" name="Group 44">
            <a:extLst>
              <a:ext uri="{FF2B5EF4-FFF2-40B4-BE49-F238E27FC236}">
                <a16:creationId xmlns:a16="http://schemas.microsoft.com/office/drawing/2014/main" id="{63D576CB-FC4C-49C9-973F-7FB6DDC72BE8}"/>
              </a:ext>
            </a:extLst>
          </p:cNvPr>
          <p:cNvGrpSpPr>
            <a:grpSpLocks/>
          </p:cNvGrpSpPr>
          <p:nvPr/>
        </p:nvGrpSpPr>
        <p:grpSpPr bwMode="auto">
          <a:xfrm>
            <a:off x="228600" y="1371600"/>
            <a:ext cx="4279900" cy="2733675"/>
            <a:chOff x="288" y="912"/>
            <a:chExt cx="2696" cy="1722"/>
          </a:xfrm>
        </p:grpSpPr>
        <p:sp>
          <p:nvSpPr>
            <p:cNvPr id="35867" name="Rectangle 6">
              <a:extLst>
                <a:ext uri="{FF2B5EF4-FFF2-40B4-BE49-F238E27FC236}">
                  <a16:creationId xmlns:a16="http://schemas.microsoft.com/office/drawing/2014/main" id="{F09E673B-942D-4703-BC9A-465B4DC3B978}"/>
                </a:ext>
              </a:extLst>
            </p:cNvPr>
            <p:cNvSpPr>
              <a:spLocks noChangeArrowheads="1"/>
            </p:cNvSpPr>
            <p:nvPr/>
          </p:nvSpPr>
          <p:spPr bwMode="auto">
            <a:xfrm>
              <a:off x="288" y="912"/>
              <a:ext cx="2687" cy="1722"/>
            </a:xfrm>
            <a:prstGeom prst="rect">
              <a:avLst/>
            </a:prstGeom>
            <a:solidFill>
              <a:srgbClr val="3366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35868" name="Line 7">
              <a:extLst>
                <a:ext uri="{FF2B5EF4-FFF2-40B4-BE49-F238E27FC236}">
                  <a16:creationId xmlns:a16="http://schemas.microsoft.com/office/drawing/2014/main" id="{39EDD70B-E8E5-45BE-8761-21D75D3D0AA9}"/>
                </a:ext>
              </a:extLst>
            </p:cNvPr>
            <p:cNvSpPr>
              <a:spLocks noChangeShapeType="1"/>
            </p:cNvSpPr>
            <p:nvPr/>
          </p:nvSpPr>
          <p:spPr bwMode="auto">
            <a:xfrm>
              <a:off x="288" y="1230"/>
              <a:ext cx="26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69" name="Line 8">
              <a:extLst>
                <a:ext uri="{FF2B5EF4-FFF2-40B4-BE49-F238E27FC236}">
                  <a16:creationId xmlns:a16="http://schemas.microsoft.com/office/drawing/2014/main" id="{93D4FEE8-7363-477C-BEED-CDD0F8BBA57D}"/>
                </a:ext>
              </a:extLst>
            </p:cNvPr>
            <p:cNvSpPr>
              <a:spLocks noChangeShapeType="1"/>
            </p:cNvSpPr>
            <p:nvPr/>
          </p:nvSpPr>
          <p:spPr bwMode="auto">
            <a:xfrm>
              <a:off x="294" y="2382"/>
              <a:ext cx="26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70" name="Line 9">
              <a:extLst>
                <a:ext uri="{FF2B5EF4-FFF2-40B4-BE49-F238E27FC236}">
                  <a16:creationId xmlns:a16="http://schemas.microsoft.com/office/drawing/2014/main" id="{39A435CF-ED2B-4EB3-862C-38FDB07F8409}"/>
                </a:ext>
              </a:extLst>
            </p:cNvPr>
            <p:cNvSpPr>
              <a:spLocks noChangeShapeType="1"/>
            </p:cNvSpPr>
            <p:nvPr/>
          </p:nvSpPr>
          <p:spPr bwMode="auto">
            <a:xfrm>
              <a:off x="1642" y="1234"/>
              <a:ext cx="0" cy="1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71" name="Rectangle 12">
              <a:extLst>
                <a:ext uri="{FF2B5EF4-FFF2-40B4-BE49-F238E27FC236}">
                  <a16:creationId xmlns:a16="http://schemas.microsoft.com/office/drawing/2014/main" id="{B9DCD048-DAC0-4E76-95B1-1EF112A63038}"/>
                </a:ext>
              </a:extLst>
            </p:cNvPr>
            <p:cNvSpPr>
              <a:spLocks noChangeArrowheads="1"/>
            </p:cNvSpPr>
            <p:nvPr/>
          </p:nvSpPr>
          <p:spPr bwMode="auto">
            <a:xfrm>
              <a:off x="1213" y="982"/>
              <a:ext cx="929" cy="185"/>
            </a:xfrm>
            <a:prstGeom prst="rect">
              <a:avLst/>
            </a:prstGeom>
            <a:solidFill>
              <a:srgbClr val="3366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EXERCICE   t-1</a:t>
              </a:r>
            </a:p>
          </p:txBody>
        </p:sp>
        <p:sp>
          <p:nvSpPr>
            <p:cNvPr id="35872" name="Rectangle 13">
              <a:extLst>
                <a:ext uri="{FF2B5EF4-FFF2-40B4-BE49-F238E27FC236}">
                  <a16:creationId xmlns:a16="http://schemas.microsoft.com/office/drawing/2014/main" id="{5AE96D4D-E643-4680-9E14-6CD42562C321}"/>
                </a:ext>
              </a:extLst>
            </p:cNvPr>
            <p:cNvSpPr>
              <a:spLocks noChangeArrowheads="1"/>
            </p:cNvSpPr>
            <p:nvPr/>
          </p:nvSpPr>
          <p:spPr bwMode="auto">
            <a:xfrm>
              <a:off x="483" y="990"/>
              <a:ext cx="463"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ACTIF</a:t>
              </a:r>
            </a:p>
          </p:txBody>
        </p:sp>
        <p:sp>
          <p:nvSpPr>
            <p:cNvPr id="35873" name="Rectangle 14">
              <a:extLst>
                <a:ext uri="{FF2B5EF4-FFF2-40B4-BE49-F238E27FC236}">
                  <a16:creationId xmlns:a16="http://schemas.microsoft.com/office/drawing/2014/main" id="{7F705893-3FF6-4C8D-957D-7BAF38B0312F}"/>
                </a:ext>
              </a:extLst>
            </p:cNvPr>
            <p:cNvSpPr>
              <a:spLocks noChangeArrowheads="1"/>
            </p:cNvSpPr>
            <p:nvPr/>
          </p:nvSpPr>
          <p:spPr bwMode="auto">
            <a:xfrm>
              <a:off x="2283" y="990"/>
              <a:ext cx="499"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PASSIF</a:t>
              </a:r>
            </a:p>
          </p:txBody>
        </p:sp>
        <p:sp>
          <p:nvSpPr>
            <p:cNvPr id="35874" name="Line 15">
              <a:extLst>
                <a:ext uri="{FF2B5EF4-FFF2-40B4-BE49-F238E27FC236}">
                  <a16:creationId xmlns:a16="http://schemas.microsoft.com/office/drawing/2014/main" id="{AEF8AF90-5AF6-4428-9DCD-93C074FCBFA8}"/>
                </a:ext>
              </a:extLst>
            </p:cNvPr>
            <p:cNvSpPr>
              <a:spLocks noChangeShapeType="1"/>
            </p:cNvSpPr>
            <p:nvPr/>
          </p:nvSpPr>
          <p:spPr bwMode="auto">
            <a:xfrm>
              <a:off x="1645" y="1590"/>
              <a:ext cx="13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75" name="Rectangle 16">
              <a:extLst>
                <a:ext uri="{FF2B5EF4-FFF2-40B4-BE49-F238E27FC236}">
                  <a16:creationId xmlns:a16="http://schemas.microsoft.com/office/drawing/2014/main" id="{D832D137-80FF-4B59-9318-20CD3964758E}"/>
                </a:ext>
              </a:extLst>
            </p:cNvPr>
            <p:cNvSpPr>
              <a:spLocks noChangeArrowheads="1"/>
            </p:cNvSpPr>
            <p:nvPr/>
          </p:nvSpPr>
          <p:spPr bwMode="auto">
            <a:xfrm>
              <a:off x="1674" y="1312"/>
              <a:ext cx="1256"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CAPITAUX PROPRES</a:t>
              </a:r>
            </a:p>
          </p:txBody>
        </p:sp>
        <p:sp>
          <p:nvSpPr>
            <p:cNvPr id="35876" name="Rectangle 17">
              <a:extLst>
                <a:ext uri="{FF2B5EF4-FFF2-40B4-BE49-F238E27FC236}">
                  <a16:creationId xmlns:a16="http://schemas.microsoft.com/office/drawing/2014/main" id="{55DAE00E-0830-4926-8160-0B6FAED7E2B1}"/>
                </a:ext>
              </a:extLst>
            </p:cNvPr>
            <p:cNvSpPr>
              <a:spLocks noChangeArrowheads="1"/>
            </p:cNvSpPr>
            <p:nvPr/>
          </p:nvSpPr>
          <p:spPr bwMode="auto">
            <a:xfrm>
              <a:off x="1912" y="1881"/>
              <a:ext cx="991"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DETTES = 85 MF</a:t>
              </a:r>
            </a:p>
          </p:txBody>
        </p:sp>
        <p:sp>
          <p:nvSpPr>
            <p:cNvPr id="35877" name="Rectangle 18">
              <a:extLst>
                <a:ext uri="{FF2B5EF4-FFF2-40B4-BE49-F238E27FC236}">
                  <a16:creationId xmlns:a16="http://schemas.microsoft.com/office/drawing/2014/main" id="{5F9E40D2-9821-4A0C-AE3C-98262899F565}"/>
                </a:ext>
              </a:extLst>
            </p:cNvPr>
            <p:cNvSpPr>
              <a:spLocks noChangeArrowheads="1"/>
            </p:cNvSpPr>
            <p:nvPr/>
          </p:nvSpPr>
          <p:spPr bwMode="auto">
            <a:xfrm>
              <a:off x="416" y="1695"/>
              <a:ext cx="1121"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EMPLOIS = 150 MF</a:t>
              </a:r>
            </a:p>
          </p:txBody>
        </p:sp>
        <p:sp>
          <p:nvSpPr>
            <p:cNvPr id="35878" name="Rectangle 19">
              <a:extLst>
                <a:ext uri="{FF2B5EF4-FFF2-40B4-BE49-F238E27FC236}">
                  <a16:creationId xmlns:a16="http://schemas.microsoft.com/office/drawing/2014/main" id="{A53EFF69-E922-4713-B387-8666AE63400F}"/>
                </a:ext>
              </a:extLst>
            </p:cNvPr>
            <p:cNvSpPr>
              <a:spLocks noChangeArrowheads="1"/>
            </p:cNvSpPr>
            <p:nvPr/>
          </p:nvSpPr>
          <p:spPr bwMode="auto">
            <a:xfrm>
              <a:off x="704" y="2427"/>
              <a:ext cx="1971"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Situation nette (t-1) = 150 - 85 = 65 MF</a:t>
              </a:r>
            </a:p>
          </p:txBody>
        </p:sp>
      </p:grpSp>
      <p:sp>
        <p:nvSpPr>
          <p:cNvPr id="35845" name="Rectangle 20">
            <a:extLst>
              <a:ext uri="{FF2B5EF4-FFF2-40B4-BE49-F238E27FC236}">
                <a16:creationId xmlns:a16="http://schemas.microsoft.com/office/drawing/2014/main" id="{568ACC62-847A-4A4C-AC01-C0B65417C1E2}"/>
              </a:ext>
            </a:extLst>
          </p:cNvPr>
          <p:cNvSpPr>
            <a:spLocks noChangeArrowheads="1"/>
          </p:cNvSpPr>
          <p:nvPr/>
        </p:nvSpPr>
        <p:spPr bwMode="auto">
          <a:xfrm>
            <a:off x="5613400" y="1312863"/>
            <a:ext cx="3144838"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t>Bilans : inventaires du patrimoine</a:t>
            </a:r>
          </a:p>
          <a:p>
            <a:pPr algn="ctr">
              <a:lnSpc>
                <a:spcPct val="90000"/>
              </a:lnSpc>
              <a:spcBef>
                <a:spcPct val="0"/>
              </a:spcBef>
              <a:buClrTx/>
              <a:buSzTx/>
              <a:buFontTx/>
              <a:buNone/>
            </a:pPr>
            <a:r>
              <a:rPr kumimoji="0" lang="fr-FR" altLang="fr-FR" sz="1600" b="1"/>
              <a:t>pour les exercices</a:t>
            </a:r>
          </a:p>
          <a:p>
            <a:pPr algn="ctr">
              <a:lnSpc>
                <a:spcPct val="90000"/>
              </a:lnSpc>
              <a:spcBef>
                <a:spcPct val="0"/>
              </a:spcBef>
              <a:buClrTx/>
              <a:buSzTx/>
              <a:buFontTx/>
              <a:buNone/>
            </a:pPr>
            <a:r>
              <a:rPr kumimoji="0" lang="fr-FR" altLang="fr-FR" sz="1600" b="1"/>
              <a:t>t - 1 et t</a:t>
            </a:r>
          </a:p>
        </p:txBody>
      </p:sp>
      <p:sp>
        <p:nvSpPr>
          <p:cNvPr id="35846" name="Line 21">
            <a:extLst>
              <a:ext uri="{FF2B5EF4-FFF2-40B4-BE49-F238E27FC236}">
                <a16:creationId xmlns:a16="http://schemas.microsoft.com/office/drawing/2014/main" id="{DEAA2946-8830-4766-8CEF-E55F2BAB7469}"/>
              </a:ext>
            </a:extLst>
          </p:cNvPr>
          <p:cNvSpPr>
            <a:spLocks noChangeShapeType="1"/>
          </p:cNvSpPr>
          <p:nvPr/>
        </p:nvSpPr>
        <p:spPr bwMode="auto">
          <a:xfrm flipH="1">
            <a:off x="4816475" y="1643063"/>
            <a:ext cx="9080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7" name="Line 22">
            <a:extLst>
              <a:ext uri="{FF2B5EF4-FFF2-40B4-BE49-F238E27FC236}">
                <a16:creationId xmlns:a16="http://schemas.microsoft.com/office/drawing/2014/main" id="{67FD9D40-44E4-4BB5-B23A-842458A19FD4}"/>
              </a:ext>
            </a:extLst>
          </p:cNvPr>
          <p:cNvSpPr>
            <a:spLocks noChangeShapeType="1"/>
          </p:cNvSpPr>
          <p:nvPr/>
        </p:nvSpPr>
        <p:spPr bwMode="auto">
          <a:xfrm>
            <a:off x="7143750" y="2135188"/>
            <a:ext cx="0" cy="6302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8" name="Rectangle 23">
            <a:extLst>
              <a:ext uri="{FF2B5EF4-FFF2-40B4-BE49-F238E27FC236}">
                <a16:creationId xmlns:a16="http://schemas.microsoft.com/office/drawing/2014/main" id="{076CB730-5CFF-4F8B-8B22-CF87357C2537}"/>
              </a:ext>
            </a:extLst>
          </p:cNvPr>
          <p:cNvSpPr>
            <a:spLocks noChangeArrowheads="1"/>
          </p:cNvSpPr>
          <p:nvPr/>
        </p:nvSpPr>
        <p:spPr bwMode="auto">
          <a:xfrm>
            <a:off x="914400" y="4572000"/>
            <a:ext cx="3505200" cy="124142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RESULTAT DE L'EXERCICE t :</a:t>
            </a:r>
          </a:p>
          <a:p>
            <a:pPr algn="ctr">
              <a:lnSpc>
                <a:spcPct val="90000"/>
              </a:lnSpc>
              <a:spcBef>
                <a:spcPct val="0"/>
              </a:spcBef>
              <a:buClrTx/>
              <a:buSzTx/>
              <a:buFontTx/>
              <a:buNone/>
            </a:pPr>
            <a:r>
              <a:rPr kumimoji="0" lang="fr-FR" altLang="fr-FR" b="1">
                <a:solidFill>
                  <a:srgbClr val="000000"/>
                </a:solidFill>
              </a:rPr>
              <a:t>90 - 65 = 25 MF</a:t>
            </a:r>
          </a:p>
          <a:p>
            <a:pPr algn="ctr">
              <a:lnSpc>
                <a:spcPct val="90000"/>
              </a:lnSpc>
              <a:spcBef>
                <a:spcPct val="0"/>
              </a:spcBef>
              <a:buClrTx/>
              <a:buSzTx/>
              <a:buFontTx/>
              <a:buNone/>
            </a:pPr>
            <a:r>
              <a:rPr kumimoji="0" lang="fr-FR" altLang="fr-FR" b="1">
                <a:solidFill>
                  <a:srgbClr val="000000"/>
                </a:solidFill>
              </a:rPr>
              <a:t>… au moins …</a:t>
            </a:r>
          </a:p>
          <a:p>
            <a:pPr algn="ctr">
              <a:lnSpc>
                <a:spcPct val="90000"/>
              </a:lnSpc>
              <a:spcBef>
                <a:spcPct val="0"/>
              </a:spcBef>
              <a:buClrTx/>
              <a:buSzTx/>
              <a:buFontTx/>
              <a:buNone/>
            </a:pPr>
            <a:r>
              <a:rPr kumimoji="0" lang="fr-FR" altLang="fr-FR" b="1">
                <a:solidFill>
                  <a:srgbClr val="000000"/>
                </a:solidFill>
              </a:rPr>
              <a:t>(dividendes éventuels à rajouter,</a:t>
            </a:r>
          </a:p>
          <a:p>
            <a:pPr algn="ctr">
              <a:lnSpc>
                <a:spcPct val="90000"/>
              </a:lnSpc>
              <a:spcBef>
                <a:spcPct val="0"/>
              </a:spcBef>
              <a:buClrTx/>
              <a:buSzTx/>
              <a:buFontTx/>
              <a:buNone/>
            </a:pPr>
            <a:r>
              <a:rPr kumimoji="0" lang="fr-FR" altLang="fr-FR" b="1" i="1">
                <a:solidFill>
                  <a:srgbClr val="000000"/>
                </a:solidFill>
              </a:rPr>
              <a:t>selon que les bilans sont établis </a:t>
            </a:r>
            <a:r>
              <a:rPr kumimoji="0" lang="fr-FR" altLang="fr-FR" b="1" i="1" u="sng">
                <a:solidFill>
                  <a:srgbClr val="000000"/>
                </a:solidFill>
              </a:rPr>
              <a:t>avant</a:t>
            </a:r>
            <a:r>
              <a:rPr kumimoji="0" lang="fr-FR" altLang="fr-FR" b="1" i="1">
                <a:solidFill>
                  <a:srgbClr val="000000"/>
                </a:solidFill>
              </a:rPr>
              <a:t> ou </a:t>
            </a:r>
            <a:r>
              <a:rPr kumimoji="0" lang="fr-FR" altLang="fr-FR" b="1" i="1" u="sng">
                <a:solidFill>
                  <a:srgbClr val="000000"/>
                </a:solidFill>
              </a:rPr>
              <a:t>après</a:t>
            </a:r>
            <a:r>
              <a:rPr kumimoji="0" lang="fr-FR" altLang="fr-FR" b="1" i="1">
                <a:solidFill>
                  <a:srgbClr val="000000"/>
                </a:solidFill>
              </a:rPr>
              <a:t> affectation du résultat)</a:t>
            </a:r>
            <a:endParaRPr kumimoji="0" lang="fr-FR" altLang="fr-FR" b="1">
              <a:solidFill>
                <a:srgbClr val="000000"/>
              </a:solidFill>
            </a:endParaRPr>
          </a:p>
        </p:txBody>
      </p:sp>
      <p:grpSp>
        <p:nvGrpSpPr>
          <p:cNvPr id="35849" name="Group 45">
            <a:extLst>
              <a:ext uri="{FF2B5EF4-FFF2-40B4-BE49-F238E27FC236}">
                <a16:creationId xmlns:a16="http://schemas.microsoft.com/office/drawing/2014/main" id="{9FB49EC5-4CFA-4320-A7C2-DC25D50A499C}"/>
              </a:ext>
            </a:extLst>
          </p:cNvPr>
          <p:cNvGrpSpPr>
            <a:grpSpLocks/>
          </p:cNvGrpSpPr>
          <p:nvPr/>
        </p:nvGrpSpPr>
        <p:grpSpPr bwMode="auto">
          <a:xfrm>
            <a:off x="4648200" y="3048000"/>
            <a:ext cx="4281488" cy="2733675"/>
            <a:chOff x="3057" y="2064"/>
            <a:chExt cx="2697" cy="1722"/>
          </a:xfrm>
        </p:grpSpPr>
        <p:sp>
          <p:nvSpPr>
            <p:cNvPr id="35850" name="Line 25">
              <a:extLst>
                <a:ext uri="{FF2B5EF4-FFF2-40B4-BE49-F238E27FC236}">
                  <a16:creationId xmlns:a16="http://schemas.microsoft.com/office/drawing/2014/main" id="{A451DCCC-AC63-4CF8-93C2-7466C53CF73C}"/>
                </a:ext>
              </a:extLst>
            </p:cNvPr>
            <p:cNvSpPr>
              <a:spLocks noChangeShapeType="1"/>
            </p:cNvSpPr>
            <p:nvPr/>
          </p:nvSpPr>
          <p:spPr bwMode="auto">
            <a:xfrm>
              <a:off x="3057" y="2382"/>
              <a:ext cx="269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1" name="Line 26">
              <a:extLst>
                <a:ext uri="{FF2B5EF4-FFF2-40B4-BE49-F238E27FC236}">
                  <a16:creationId xmlns:a16="http://schemas.microsoft.com/office/drawing/2014/main" id="{FE616D85-7159-4D75-A707-81E5330C0C9F}"/>
                </a:ext>
              </a:extLst>
            </p:cNvPr>
            <p:cNvSpPr>
              <a:spLocks noChangeShapeType="1"/>
            </p:cNvSpPr>
            <p:nvPr/>
          </p:nvSpPr>
          <p:spPr bwMode="auto">
            <a:xfrm>
              <a:off x="3063" y="3534"/>
              <a:ext cx="269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2" name="Line 27">
              <a:extLst>
                <a:ext uri="{FF2B5EF4-FFF2-40B4-BE49-F238E27FC236}">
                  <a16:creationId xmlns:a16="http://schemas.microsoft.com/office/drawing/2014/main" id="{B223E3EE-21B1-4C20-94A6-6E5666943110}"/>
                </a:ext>
              </a:extLst>
            </p:cNvPr>
            <p:cNvSpPr>
              <a:spLocks noChangeShapeType="1"/>
            </p:cNvSpPr>
            <p:nvPr/>
          </p:nvSpPr>
          <p:spPr bwMode="auto">
            <a:xfrm>
              <a:off x="4411" y="2386"/>
              <a:ext cx="0" cy="1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3" name="Rectangle 28">
              <a:extLst>
                <a:ext uri="{FF2B5EF4-FFF2-40B4-BE49-F238E27FC236}">
                  <a16:creationId xmlns:a16="http://schemas.microsoft.com/office/drawing/2014/main" id="{BAE1310F-B535-406B-90AD-3E513EC5A7C6}"/>
                </a:ext>
              </a:extLst>
            </p:cNvPr>
            <p:cNvSpPr>
              <a:spLocks noChangeArrowheads="1"/>
            </p:cNvSpPr>
            <p:nvPr/>
          </p:nvSpPr>
          <p:spPr bwMode="auto">
            <a:xfrm>
              <a:off x="3067" y="2064"/>
              <a:ext cx="2687" cy="1722"/>
            </a:xfrm>
            <a:prstGeom prst="rect">
              <a:avLst/>
            </a:prstGeom>
            <a:solidFill>
              <a:srgbClr val="3366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grpSp>
          <p:nvGrpSpPr>
            <p:cNvPr id="35854" name="Group 43">
              <a:extLst>
                <a:ext uri="{FF2B5EF4-FFF2-40B4-BE49-F238E27FC236}">
                  <a16:creationId xmlns:a16="http://schemas.microsoft.com/office/drawing/2014/main" id="{6727C3D3-C727-4164-BE1E-37A5C9D553F8}"/>
                </a:ext>
              </a:extLst>
            </p:cNvPr>
            <p:cNvGrpSpPr>
              <a:grpSpLocks/>
            </p:cNvGrpSpPr>
            <p:nvPr/>
          </p:nvGrpSpPr>
          <p:grpSpPr bwMode="auto">
            <a:xfrm>
              <a:off x="3938" y="2131"/>
              <a:ext cx="946" cy="190"/>
              <a:chOff x="3938" y="2131"/>
              <a:chExt cx="946" cy="190"/>
            </a:xfrm>
          </p:grpSpPr>
          <p:sp>
            <p:nvSpPr>
              <p:cNvPr id="35865" name="AutoShape 30">
                <a:extLst>
                  <a:ext uri="{FF2B5EF4-FFF2-40B4-BE49-F238E27FC236}">
                    <a16:creationId xmlns:a16="http://schemas.microsoft.com/office/drawing/2014/main" id="{97B742BC-4463-4932-9090-D1DE4D533801}"/>
                  </a:ext>
                </a:extLst>
              </p:cNvPr>
              <p:cNvSpPr>
                <a:spLocks noChangeArrowheads="1"/>
              </p:cNvSpPr>
              <p:nvPr/>
            </p:nvSpPr>
            <p:spPr bwMode="auto">
              <a:xfrm>
                <a:off x="3938" y="2131"/>
                <a:ext cx="946" cy="190"/>
              </a:xfrm>
              <a:prstGeom prst="roundRect">
                <a:avLst>
                  <a:gd name="adj" fmla="val 12495"/>
                </a:avLst>
              </a:prstGeom>
              <a:solidFill>
                <a:srgbClr val="33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35866" name="Rectangle 31">
                <a:extLst>
                  <a:ext uri="{FF2B5EF4-FFF2-40B4-BE49-F238E27FC236}">
                    <a16:creationId xmlns:a16="http://schemas.microsoft.com/office/drawing/2014/main" id="{468EB0A2-3850-4B2E-A852-C670969A567B}"/>
                  </a:ext>
                </a:extLst>
              </p:cNvPr>
              <p:cNvSpPr>
                <a:spLocks noChangeArrowheads="1"/>
              </p:cNvSpPr>
              <p:nvPr/>
            </p:nvSpPr>
            <p:spPr bwMode="auto">
              <a:xfrm>
                <a:off x="3997" y="2134"/>
                <a:ext cx="828"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EXERCICE   t</a:t>
                </a:r>
              </a:p>
            </p:txBody>
          </p:sp>
        </p:grpSp>
        <p:sp>
          <p:nvSpPr>
            <p:cNvPr id="35855" name="Rectangle 32">
              <a:extLst>
                <a:ext uri="{FF2B5EF4-FFF2-40B4-BE49-F238E27FC236}">
                  <a16:creationId xmlns:a16="http://schemas.microsoft.com/office/drawing/2014/main" id="{F09302EF-55C1-4047-8470-0BB8D3AD6FB8}"/>
                </a:ext>
              </a:extLst>
            </p:cNvPr>
            <p:cNvSpPr>
              <a:spLocks noChangeArrowheads="1"/>
            </p:cNvSpPr>
            <p:nvPr/>
          </p:nvSpPr>
          <p:spPr bwMode="auto">
            <a:xfrm>
              <a:off x="3252" y="2142"/>
              <a:ext cx="463"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ACTIF</a:t>
              </a:r>
            </a:p>
          </p:txBody>
        </p:sp>
        <p:sp>
          <p:nvSpPr>
            <p:cNvPr id="35856" name="Rectangle 33">
              <a:extLst>
                <a:ext uri="{FF2B5EF4-FFF2-40B4-BE49-F238E27FC236}">
                  <a16:creationId xmlns:a16="http://schemas.microsoft.com/office/drawing/2014/main" id="{2915544A-E579-43F6-8BA4-BAE80E3850C2}"/>
                </a:ext>
              </a:extLst>
            </p:cNvPr>
            <p:cNvSpPr>
              <a:spLocks noChangeArrowheads="1"/>
            </p:cNvSpPr>
            <p:nvPr/>
          </p:nvSpPr>
          <p:spPr bwMode="auto">
            <a:xfrm>
              <a:off x="5052" y="2142"/>
              <a:ext cx="499"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PASSIF</a:t>
              </a:r>
            </a:p>
          </p:txBody>
        </p:sp>
        <p:sp>
          <p:nvSpPr>
            <p:cNvPr id="35857" name="Line 34">
              <a:extLst>
                <a:ext uri="{FF2B5EF4-FFF2-40B4-BE49-F238E27FC236}">
                  <a16:creationId xmlns:a16="http://schemas.microsoft.com/office/drawing/2014/main" id="{B4C7EDE9-10DB-432A-BDE6-C71E03388ABD}"/>
                </a:ext>
              </a:extLst>
            </p:cNvPr>
            <p:cNvSpPr>
              <a:spLocks noChangeShapeType="1"/>
            </p:cNvSpPr>
            <p:nvPr/>
          </p:nvSpPr>
          <p:spPr bwMode="auto">
            <a:xfrm>
              <a:off x="4415" y="2742"/>
              <a:ext cx="13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8" name="Rectangle 35">
              <a:extLst>
                <a:ext uri="{FF2B5EF4-FFF2-40B4-BE49-F238E27FC236}">
                  <a16:creationId xmlns:a16="http://schemas.microsoft.com/office/drawing/2014/main" id="{CEB785BC-0CFB-4FB9-BC13-02C4F00B5CCB}"/>
                </a:ext>
              </a:extLst>
            </p:cNvPr>
            <p:cNvSpPr>
              <a:spLocks noChangeArrowheads="1"/>
            </p:cNvSpPr>
            <p:nvPr/>
          </p:nvSpPr>
          <p:spPr bwMode="auto">
            <a:xfrm>
              <a:off x="4455" y="2469"/>
              <a:ext cx="1256"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CAPITAUX PROPRES</a:t>
              </a:r>
            </a:p>
          </p:txBody>
        </p:sp>
        <p:sp>
          <p:nvSpPr>
            <p:cNvPr id="35859" name="Rectangle 36">
              <a:extLst>
                <a:ext uri="{FF2B5EF4-FFF2-40B4-BE49-F238E27FC236}">
                  <a16:creationId xmlns:a16="http://schemas.microsoft.com/office/drawing/2014/main" id="{CCEC8D49-2C3E-4E32-984B-89E9F02FE112}"/>
                </a:ext>
              </a:extLst>
            </p:cNvPr>
            <p:cNvSpPr>
              <a:spLocks noChangeArrowheads="1"/>
            </p:cNvSpPr>
            <p:nvPr/>
          </p:nvSpPr>
          <p:spPr bwMode="auto">
            <a:xfrm>
              <a:off x="4643" y="3039"/>
              <a:ext cx="1047"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DETTES = 100 MF</a:t>
              </a:r>
            </a:p>
          </p:txBody>
        </p:sp>
        <p:sp>
          <p:nvSpPr>
            <p:cNvPr id="35860" name="Rectangle 37">
              <a:extLst>
                <a:ext uri="{FF2B5EF4-FFF2-40B4-BE49-F238E27FC236}">
                  <a16:creationId xmlns:a16="http://schemas.microsoft.com/office/drawing/2014/main" id="{34A02720-58BD-4C5D-8DCC-4DCA3C3C636B}"/>
                </a:ext>
              </a:extLst>
            </p:cNvPr>
            <p:cNvSpPr>
              <a:spLocks noChangeArrowheads="1"/>
            </p:cNvSpPr>
            <p:nvPr/>
          </p:nvSpPr>
          <p:spPr bwMode="auto">
            <a:xfrm>
              <a:off x="3185" y="2847"/>
              <a:ext cx="1121"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EMPLOIS = 190 MF</a:t>
              </a:r>
            </a:p>
          </p:txBody>
        </p:sp>
        <p:sp>
          <p:nvSpPr>
            <p:cNvPr id="35861" name="Rectangle 38">
              <a:extLst>
                <a:ext uri="{FF2B5EF4-FFF2-40B4-BE49-F238E27FC236}">
                  <a16:creationId xmlns:a16="http://schemas.microsoft.com/office/drawing/2014/main" id="{04F31200-7F4E-4A84-B41C-4DAB98D54814}"/>
                </a:ext>
              </a:extLst>
            </p:cNvPr>
            <p:cNvSpPr>
              <a:spLocks noChangeArrowheads="1"/>
            </p:cNvSpPr>
            <p:nvPr/>
          </p:nvSpPr>
          <p:spPr bwMode="auto">
            <a:xfrm>
              <a:off x="3473" y="3579"/>
              <a:ext cx="1934" cy="177"/>
            </a:xfrm>
            <a:prstGeom prst="rect">
              <a:avLst/>
            </a:prstGeom>
            <a:solidFill>
              <a:srgbClr val="3366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Situation nette (t) = 190 - 100 = 90 MF</a:t>
              </a:r>
            </a:p>
          </p:txBody>
        </p:sp>
        <p:sp>
          <p:nvSpPr>
            <p:cNvPr id="35862" name="Line 39">
              <a:extLst>
                <a:ext uri="{FF2B5EF4-FFF2-40B4-BE49-F238E27FC236}">
                  <a16:creationId xmlns:a16="http://schemas.microsoft.com/office/drawing/2014/main" id="{E7F39B2D-0E42-4830-9170-8AAE373BE178}"/>
                </a:ext>
              </a:extLst>
            </p:cNvPr>
            <p:cNvSpPr>
              <a:spLocks noChangeShapeType="1"/>
            </p:cNvSpPr>
            <p:nvPr/>
          </p:nvSpPr>
          <p:spPr bwMode="auto">
            <a:xfrm>
              <a:off x="3070" y="2394"/>
              <a:ext cx="26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63" name="Line 40">
              <a:extLst>
                <a:ext uri="{FF2B5EF4-FFF2-40B4-BE49-F238E27FC236}">
                  <a16:creationId xmlns:a16="http://schemas.microsoft.com/office/drawing/2014/main" id="{62F34121-C4D1-4D08-A590-4BB33EA7D254}"/>
                </a:ext>
              </a:extLst>
            </p:cNvPr>
            <p:cNvSpPr>
              <a:spLocks noChangeShapeType="1"/>
            </p:cNvSpPr>
            <p:nvPr/>
          </p:nvSpPr>
          <p:spPr bwMode="auto">
            <a:xfrm>
              <a:off x="3070" y="3537"/>
              <a:ext cx="26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64" name="Line 41">
              <a:extLst>
                <a:ext uri="{FF2B5EF4-FFF2-40B4-BE49-F238E27FC236}">
                  <a16:creationId xmlns:a16="http://schemas.microsoft.com/office/drawing/2014/main" id="{62DE5766-16CB-47CC-9BE9-242A7060154C}"/>
                </a:ext>
              </a:extLst>
            </p:cNvPr>
            <p:cNvSpPr>
              <a:spLocks noChangeShapeType="1"/>
            </p:cNvSpPr>
            <p:nvPr/>
          </p:nvSpPr>
          <p:spPr bwMode="auto">
            <a:xfrm>
              <a:off x="4409" y="2398"/>
              <a:ext cx="0" cy="11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8">
            <a:extLst>
              <a:ext uri="{FF2B5EF4-FFF2-40B4-BE49-F238E27FC236}">
                <a16:creationId xmlns:a16="http://schemas.microsoft.com/office/drawing/2014/main" id="{DE882E56-17EC-4093-B92B-2454496E1339}"/>
              </a:ext>
            </a:extLst>
          </p:cNvPr>
          <p:cNvSpPr>
            <a:spLocks noGrp="1" noChangeArrowheads="1"/>
          </p:cNvSpPr>
          <p:nvPr>
            <p:ph type="title"/>
          </p:nvPr>
        </p:nvSpPr>
        <p:spPr/>
        <p:txBody>
          <a:bodyPr/>
          <a:lstStyle/>
          <a:p>
            <a:pPr eaLnBrk="1" hangingPunct="1"/>
            <a:r>
              <a:rPr lang="fr-FR" altLang="fr-FR"/>
              <a:t>Résultat expliqué : compte de résultat</a:t>
            </a:r>
          </a:p>
        </p:txBody>
      </p:sp>
      <p:sp>
        <p:nvSpPr>
          <p:cNvPr id="36867" name="Espace réservé du numéro de diapositive 3">
            <a:extLst>
              <a:ext uri="{FF2B5EF4-FFF2-40B4-BE49-F238E27FC236}">
                <a16:creationId xmlns:a16="http://schemas.microsoft.com/office/drawing/2014/main" id="{C744DE87-7831-435A-884C-8CCB69C2C7D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BCFA3783-06DA-407C-89E5-7613CEFAB6F5}" type="slidenum">
              <a:rPr kumimoji="0" lang="fr-FR" altLang="fr-FR">
                <a:solidFill>
                  <a:schemeClr val="tx2"/>
                </a:solidFill>
              </a:rPr>
              <a:pPr algn="r"/>
              <a:t>22</a:t>
            </a:fld>
            <a:endParaRPr kumimoji="0" lang="fr-FR" altLang="fr-FR">
              <a:solidFill>
                <a:schemeClr val="tx2"/>
              </a:solidFill>
            </a:endParaRPr>
          </a:p>
        </p:txBody>
      </p:sp>
      <p:grpSp>
        <p:nvGrpSpPr>
          <p:cNvPr id="36868" name="Group 19">
            <a:extLst>
              <a:ext uri="{FF2B5EF4-FFF2-40B4-BE49-F238E27FC236}">
                <a16:creationId xmlns:a16="http://schemas.microsoft.com/office/drawing/2014/main" id="{3B065BF6-E853-4A0E-8A8C-FDCE75BB4CBB}"/>
              </a:ext>
            </a:extLst>
          </p:cNvPr>
          <p:cNvGrpSpPr>
            <a:grpSpLocks/>
          </p:cNvGrpSpPr>
          <p:nvPr/>
        </p:nvGrpSpPr>
        <p:grpSpPr bwMode="auto">
          <a:xfrm>
            <a:off x="990600" y="1981200"/>
            <a:ext cx="4283075" cy="3132138"/>
            <a:chOff x="308" y="1196"/>
            <a:chExt cx="2698" cy="1973"/>
          </a:xfrm>
        </p:grpSpPr>
        <p:sp>
          <p:nvSpPr>
            <p:cNvPr id="36884" name="Rectangle 4">
              <a:extLst>
                <a:ext uri="{FF2B5EF4-FFF2-40B4-BE49-F238E27FC236}">
                  <a16:creationId xmlns:a16="http://schemas.microsoft.com/office/drawing/2014/main" id="{0F1BF20A-FD16-4E30-A0BF-AAB97822EDC2}"/>
                </a:ext>
              </a:extLst>
            </p:cNvPr>
            <p:cNvSpPr>
              <a:spLocks noChangeArrowheads="1"/>
            </p:cNvSpPr>
            <p:nvPr/>
          </p:nvSpPr>
          <p:spPr bwMode="auto">
            <a:xfrm>
              <a:off x="312" y="1196"/>
              <a:ext cx="2694" cy="1973"/>
            </a:xfrm>
            <a:prstGeom prst="rect">
              <a:avLst/>
            </a:prstGeom>
            <a:solidFill>
              <a:srgbClr val="3366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36885" name="Line 5">
              <a:extLst>
                <a:ext uri="{FF2B5EF4-FFF2-40B4-BE49-F238E27FC236}">
                  <a16:creationId xmlns:a16="http://schemas.microsoft.com/office/drawing/2014/main" id="{8C1030F2-DCB9-4CE0-B4C4-F794413AE5BB}"/>
                </a:ext>
              </a:extLst>
            </p:cNvPr>
            <p:cNvSpPr>
              <a:spLocks noChangeShapeType="1"/>
            </p:cNvSpPr>
            <p:nvPr/>
          </p:nvSpPr>
          <p:spPr bwMode="auto">
            <a:xfrm>
              <a:off x="320" y="1530"/>
              <a:ext cx="267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86" name="Rectangle 6">
              <a:extLst>
                <a:ext uri="{FF2B5EF4-FFF2-40B4-BE49-F238E27FC236}">
                  <a16:creationId xmlns:a16="http://schemas.microsoft.com/office/drawing/2014/main" id="{D21769D2-7A96-40AB-B0B8-93DFB00B6218}"/>
                </a:ext>
              </a:extLst>
            </p:cNvPr>
            <p:cNvSpPr>
              <a:spLocks noChangeArrowheads="1"/>
            </p:cNvSpPr>
            <p:nvPr/>
          </p:nvSpPr>
          <p:spPr bwMode="auto">
            <a:xfrm>
              <a:off x="1154" y="1264"/>
              <a:ext cx="8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t>PRINCIPE :</a:t>
              </a:r>
            </a:p>
          </p:txBody>
        </p:sp>
        <p:sp>
          <p:nvSpPr>
            <p:cNvPr id="36887" name="Line 7">
              <a:extLst>
                <a:ext uri="{FF2B5EF4-FFF2-40B4-BE49-F238E27FC236}">
                  <a16:creationId xmlns:a16="http://schemas.microsoft.com/office/drawing/2014/main" id="{95D4D36D-5B48-46C0-A544-D3278D4712A1}"/>
                </a:ext>
              </a:extLst>
            </p:cNvPr>
            <p:cNvSpPr>
              <a:spLocks noChangeShapeType="1"/>
            </p:cNvSpPr>
            <p:nvPr/>
          </p:nvSpPr>
          <p:spPr bwMode="auto">
            <a:xfrm>
              <a:off x="1659" y="1534"/>
              <a:ext cx="0" cy="16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88" name="Line 8">
              <a:extLst>
                <a:ext uri="{FF2B5EF4-FFF2-40B4-BE49-F238E27FC236}">
                  <a16:creationId xmlns:a16="http://schemas.microsoft.com/office/drawing/2014/main" id="{C8494AD9-4803-4F5B-9A12-9D102C575FEC}"/>
                </a:ext>
              </a:extLst>
            </p:cNvPr>
            <p:cNvSpPr>
              <a:spLocks noChangeShapeType="1"/>
            </p:cNvSpPr>
            <p:nvPr/>
          </p:nvSpPr>
          <p:spPr bwMode="auto">
            <a:xfrm>
              <a:off x="441" y="2178"/>
              <a:ext cx="9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89" name="Line 9">
              <a:extLst>
                <a:ext uri="{FF2B5EF4-FFF2-40B4-BE49-F238E27FC236}">
                  <a16:creationId xmlns:a16="http://schemas.microsoft.com/office/drawing/2014/main" id="{4B67990B-B04E-4760-97E1-32D3170118C5}"/>
                </a:ext>
              </a:extLst>
            </p:cNvPr>
            <p:cNvSpPr>
              <a:spLocks noChangeShapeType="1"/>
            </p:cNvSpPr>
            <p:nvPr/>
          </p:nvSpPr>
          <p:spPr bwMode="auto">
            <a:xfrm>
              <a:off x="308" y="2826"/>
              <a:ext cx="26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90" name="Rectangle 10">
              <a:extLst>
                <a:ext uri="{FF2B5EF4-FFF2-40B4-BE49-F238E27FC236}">
                  <a16:creationId xmlns:a16="http://schemas.microsoft.com/office/drawing/2014/main" id="{CD853B47-EC7A-4741-B4CC-62A3348D6564}"/>
                </a:ext>
              </a:extLst>
            </p:cNvPr>
            <p:cNvSpPr>
              <a:spLocks noChangeArrowheads="1"/>
            </p:cNvSpPr>
            <p:nvPr/>
          </p:nvSpPr>
          <p:spPr bwMode="auto">
            <a:xfrm>
              <a:off x="498" y="1750"/>
              <a:ext cx="8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t>CHARGES</a:t>
              </a:r>
            </a:p>
          </p:txBody>
        </p:sp>
        <p:sp>
          <p:nvSpPr>
            <p:cNvPr id="36891" name="Rectangle 11">
              <a:extLst>
                <a:ext uri="{FF2B5EF4-FFF2-40B4-BE49-F238E27FC236}">
                  <a16:creationId xmlns:a16="http://schemas.microsoft.com/office/drawing/2014/main" id="{395E675A-F603-4AD0-9D17-EF6E4A7A5715}"/>
                </a:ext>
              </a:extLst>
            </p:cNvPr>
            <p:cNvSpPr>
              <a:spLocks noChangeArrowheads="1"/>
            </p:cNvSpPr>
            <p:nvPr/>
          </p:nvSpPr>
          <p:spPr bwMode="auto">
            <a:xfrm>
              <a:off x="1878" y="2074"/>
              <a:ext cx="8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t>PRODUITS</a:t>
              </a:r>
            </a:p>
          </p:txBody>
        </p:sp>
        <p:sp>
          <p:nvSpPr>
            <p:cNvPr id="36892" name="Rectangle 12">
              <a:extLst>
                <a:ext uri="{FF2B5EF4-FFF2-40B4-BE49-F238E27FC236}">
                  <a16:creationId xmlns:a16="http://schemas.microsoft.com/office/drawing/2014/main" id="{53D0C7F4-1D0E-4233-9835-E26343D23827}"/>
                </a:ext>
              </a:extLst>
            </p:cNvPr>
            <p:cNvSpPr>
              <a:spLocks noChangeArrowheads="1"/>
            </p:cNvSpPr>
            <p:nvPr/>
          </p:nvSpPr>
          <p:spPr bwMode="auto">
            <a:xfrm>
              <a:off x="528" y="2407"/>
              <a:ext cx="8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t>BENEFICE</a:t>
              </a:r>
            </a:p>
          </p:txBody>
        </p:sp>
        <p:sp>
          <p:nvSpPr>
            <p:cNvPr id="36893" name="Rectangle 13">
              <a:extLst>
                <a:ext uri="{FF2B5EF4-FFF2-40B4-BE49-F238E27FC236}">
                  <a16:creationId xmlns:a16="http://schemas.microsoft.com/office/drawing/2014/main" id="{B43AF095-0A7E-438B-A7EC-E9E19BFD174B}"/>
                </a:ext>
              </a:extLst>
            </p:cNvPr>
            <p:cNvSpPr>
              <a:spLocks noChangeArrowheads="1"/>
            </p:cNvSpPr>
            <p:nvPr/>
          </p:nvSpPr>
          <p:spPr bwMode="auto">
            <a:xfrm>
              <a:off x="531" y="2880"/>
              <a:ext cx="79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TOTAL 1</a:t>
              </a:r>
            </a:p>
          </p:txBody>
        </p:sp>
        <p:sp>
          <p:nvSpPr>
            <p:cNvPr id="36894" name="Rectangle 14">
              <a:extLst>
                <a:ext uri="{FF2B5EF4-FFF2-40B4-BE49-F238E27FC236}">
                  <a16:creationId xmlns:a16="http://schemas.microsoft.com/office/drawing/2014/main" id="{A4253FB2-79AA-488F-8BDF-F3DC6E36C20C}"/>
                </a:ext>
              </a:extLst>
            </p:cNvPr>
            <p:cNvSpPr>
              <a:spLocks noChangeArrowheads="1"/>
            </p:cNvSpPr>
            <p:nvPr/>
          </p:nvSpPr>
          <p:spPr bwMode="auto">
            <a:xfrm>
              <a:off x="1910" y="2880"/>
              <a:ext cx="79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TOTAL 2</a:t>
              </a:r>
            </a:p>
          </p:txBody>
        </p:sp>
      </p:grpSp>
      <p:sp>
        <p:nvSpPr>
          <p:cNvPr id="36869" name="Rectangle 15">
            <a:extLst>
              <a:ext uri="{FF2B5EF4-FFF2-40B4-BE49-F238E27FC236}">
                <a16:creationId xmlns:a16="http://schemas.microsoft.com/office/drawing/2014/main" id="{CA3F12B6-D784-4A3A-9309-398E8ED97C67}"/>
              </a:ext>
            </a:extLst>
          </p:cNvPr>
          <p:cNvSpPr>
            <a:spLocks noChangeArrowheads="1"/>
          </p:cNvSpPr>
          <p:nvPr/>
        </p:nvSpPr>
        <p:spPr bwMode="auto">
          <a:xfrm>
            <a:off x="1143000" y="1371600"/>
            <a:ext cx="769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Correspond à l’enregistrement, sur un exercice, des créations ou consommations de richesse de l'entreprise : création = produit, consommation = perte</a:t>
            </a:r>
          </a:p>
        </p:txBody>
      </p:sp>
      <p:sp>
        <p:nvSpPr>
          <p:cNvPr id="36870" name="Rectangle 16">
            <a:extLst>
              <a:ext uri="{FF2B5EF4-FFF2-40B4-BE49-F238E27FC236}">
                <a16:creationId xmlns:a16="http://schemas.microsoft.com/office/drawing/2014/main" id="{B35D0860-8579-4C1B-87B5-9B98956E2658}"/>
              </a:ext>
            </a:extLst>
          </p:cNvPr>
          <p:cNvSpPr>
            <a:spLocks noChangeArrowheads="1"/>
          </p:cNvSpPr>
          <p:nvPr/>
        </p:nvSpPr>
        <p:spPr bwMode="auto">
          <a:xfrm>
            <a:off x="5943600" y="1905000"/>
            <a:ext cx="1771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i="1"/>
              <a:t>toujours le principe de</a:t>
            </a:r>
          </a:p>
          <a:p>
            <a:pPr algn="ctr">
              <a:lnSpc>
                <a:spcPct val="90000"/>
              </a:lnSpc>
              <a:spcBef>
                <a:spcPct val="0"/>
              </a:spcBef>
              <a:buClrTx/>
              <a:buSzTx/>
              <a:buFontTx/>
              <a:buNone/>
            </a:pPr>
            <a:r>
              <a:rPr kumimoji="0" lang="fr-FR" altLang="fr-FR" sz="1200" b="1" i="1"/>
              <a:t>la double détermination :</a:t>
            </a:r>
          </a:p>
          <a:p>
            <a:pPr algn="ctr">
              <a:lnSpc>
                <a:spcPct val="90000"/>
              </a:lnSpc>
              <a:spcBef>
                <a:spcPct val="0"/>
              </a:spcBef>
              <a:buClrTx/>
              <a:buSzTx/>
              <a:buFontTx/>
              <a:buNone/>
            </a:pPr>
            <a:endParaRPr kumimoji="0" lang="fr-FR" altLang="fr-FR" sz="1200" b="1"/>
          </a:p>
          <a:p>
            <a:pPr algn="ctr">
              <a:lnSpc>
                <a:spcPct val="90000"/>
              </a:lnSpc>
              <a:spcBef>
                <a:spcPct val="0"/>
              </a:spcBef>
              <a:buClrTx/>
              <a:buSzTx/>
              <a:buFontTx/>
              <a:buNone/>
            </a:pPr>
            <a:r>
              <a:rPr kumimoji="0" lang="fr-FR" altLang="fr-FR" sz="1200" b="1"/>
              <a:t>bénéfice : en charges</a:t>
            </a:r>
          </a:p>
          <a:p>
            <a:pPr algn="ctr">
              <a:lnSpc>
                <a:spcPct val="90000"/>
              </a:lnSpc>
              <a:spcBef>
                <a:spcPct val="0"/>
              </a:spcBef>
              <a:buClrTx/>
              <a:buSzTx/>
              <a:buFontTx/>
              <a:buNone/>
            </a:pPr>
            <a:r>
              <a:rPr kumimoji="0" lang="fr-FR" altLang="fr-FR" sz="1200" b="1"/>
              <a:t>perte : en produits</a:t>
            </a:r>
          </a:p>
        </p:txBody>
      </p:sp>
      <p:sp>
        <p:nvSpPr>
          <p:cNvPr id="36871" name="Rectangle 17">
            <a:extLst>
              <a:ext uri="{FF2B5EF4-FFF2-40B4-BE49-F238E27FC236}">
                <a16:creationId xmlns:a16="http://schemas.microsoft.com/office/drawing/2014/main" id="{09AE2318-AE9C-48E1-AFA5-DBE5475F6C81}"/>
              </a:ext>
            </a:extLst>
          </p:cNvPr>
          <p:cNvSpPr>
            <a:spLocks noChangeArrowheads="1"/>
          </p:cNvSpPr>
          <p:nvPr/>
        </p:nvSpPr>
        <p:spPr bwMode="auto">
          <a:xfrm>
            <a:off x="1295400" y="5486400"/>
            <a:ext cx="7464425"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t>PAR PRINCIPE, TOTAL 1 = TOTAL 2 ... ou erreur dans l'enregistrement des flux.</a:t>
            </a:r>
          </a:p>
        </p:txBody>
      </p:sp>
      <p:grpSp>
        <p:nvGrpSpPr>
          <p:cNvPr id="36872" name="Group 32">
            <a:extLst>
              <a:ext uri="{FF2B5EF4-FFF2-40B4-BE49-F238E27FC236}">
                <a16:creationId xmlns:a16="http://schemas.microsoft.com/office/drawing/2014/main" id="{3A90B78F-DCD5-4887-B1BC-EC20EDCE96EA}"/>
              </a:ext>
            </a:extLst>
          </p:cNvPr>
          <p:cNvGrpSpPr>
            <a:grpSpLocks/>
          </p:cNvGrpSpPr>
          <p:nvPr/>
        </p:nvGrpSpPr>
        <p:grpSpPr bwMode="auto">
          <a:xfrm>
            <a:off x="5486400" y="3097213"/>
            <a:ext cx="3429000" cy="2286000"/>
            <a:chOff x="3456" y="1951"/>
            <a:chExt cx="2160" cy="1440"/>
          </a:xfrm>
        </p:grpSpPr>
        <p:sp>
          <p:nvSpPr>
            <p:cNvPr id="36873" name="Rectangle 21">
              <a:extLst>
                <a:ext uri="{FF2B5EF4-FFF2-40B4-BE49-F238E27FC236}">
                  <a16:creationId xmlns:a16="http://schemas.microsoft.com/office/drawing/2014/main" id="{9B74A73A-C273-4410-AB67-CF0269DD6DBF}"/>
                </a:ext>
              </a:extLst>
            </p:cNvPr>
            <p:cNvSpPr>
              <a:spLocks noChangeArrowheads="1"/>
            </p:cNvSpPr>
            <p:nvPr/>
          </p:nvSpPr>
          <p:spPr bwMode="auto">
            <a:xfrm>
              <a:off x="3459" y="1951"/>
              <a:ext cx="2157" cy="1440"/>
            </a:xfrm>
            <a:prstGeom prst="rect">
              <a:avLst/>
            </a:prstGeom>
            <a:solidFill>
              <a:srgbClr val="3366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36874" name="Line 22">
              <a:extLst>
                <a:ext uri="{FF2B5EF4-FFF2-40B4-BE49-F238E27FC236}">
                  <a16:creationId xmlns:a16="http://schemas.microsoft.com/office/drawing/2014/main" id="{3967AD65-F35F-4C14-ABD0-C804CE7DBE71}"/>
                </a:ext>
              </a:extLst>
            </p:cNvPr>
            <p:cNvSpPr>
              <a:spLocks noChangeShapeType="1"/>
            </p:cNvSpPr>
            <p:nvPr/>
          </p:nvSpPr>
          <p:spPr bwMode="auto">
            <a:xfrm>
              <a:off x="3466" y="2195"/>
              <a:ext cx="214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75" name="Rectangle 23">
              <a:extLst>
                <a:ext uri="{FF2B5EF4-FFF2-40B4-BE49-F238E27FC236}">
                  <a16:creationId xmlns:a16="http://schemas.microsoft.com/office/drawing/2014/main" id="{2F210D6E-AE96-481A-BA62-90BE116C8F7B}"/>
                </a:ext>
              </a:extLst>
            </p:cNvPr>
            <p:cNvSpPr>
              <a:spLocks noChangeArrowheads="1"/>
            </p:cNvSpPr>
            <p:nvPr/>
          </p:nvSpPr>
          <p:spPr bwMode="auto">
            <a:xfrm>
              <a:off x="3765" y="2001"/>
              <a:ext cx="146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Autre exemple, moins optimiste :</a:t>
              </a:r>
            </a:p>
          </p:txBody>
        </p:sp>
        <p:sp>
          <p:nvSpPr>
            <p:cNvPr id="36876" name="Line 24">
              <a:extLst>
                <a:ext uri="{FF2B5EF4-FFF2-40B4-BE49-F238E27FC236}">
                  <a16:creationId xmlns:a16="http://schemas.microsoft.com/office/drawing/2014/main" id="{D9C3F70D-B234-4B54-8831-AF72C9558F16}"/>
                </a:ext>
              </a:extLst>
            </p:cNvPr>
            <p:cNvSpPr>
              <a:spLocks noChangeShapeType="1"/>
            </p:cNvSpPr>
            <p:nvPr/>
          </p:nvSpPr>
          <p:spPr bwMode="auto">
            <a:xfrm>
              <a:off x="4538" y="2198"/>
              <a:ext cx="0" cy="11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77" name="Line 25">
              <a:extLst>
                <a:ext uri="{FF2B5EF4-FFF2-40B4-BE49-F238E27FC236}">
                  <a16:creationId xmlns:a16="http://schemas.microsoft.com/office/drawing/2014/main" id="{8B698D4E-221C-4E7C-B1B8-6664AA46E0DE}"/>
                </a:ext>
              </a:extLst>
            </p:cNvPr>
            <p:cNvSpPr>
              <a:spLocks noChangeShapeType="1"/>
            </p:cNvSpPr>
            <p:nvPr/>
          </p:nvSpPr>
          <p:spPr bwMode="auto">
            <a:xfrm>
              <a:off x="4656" y="2688"/>
              <a:ext cx="7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78" name="Line 26">
              <a:extLst>
                <a:ext uri="{FF2B5EF4-FFF2-40B4-BE49-F238E27FC236}">
                  <a16:creationId xmlns:a16="http://schemas.microsoft.com/office/drawing/2014/main" id="{91552929-B803-4636-96F9-1AEA447A9CAB}"/>
                </a:ext>
              </a:extLst>
            </p:cNvPr>
            <p:cNvSpPr>
              <a:spLocks noChangeShapeType="1"/>
            </p:cNvSpPr>
            <p:nvPr/>
          </p:nvSpPr>
          <p:spPr bwMode="auto">
            <a:xfrm>
              <a:off x="3456" y="3141"/>
              <a:ext cx="21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879" name="Rectangle 27">
              <a:extLst>
                <a:ext uri="{FF2B5EF4-FFF2-40B4-BE49-F238E27FC236}">
                  <a16:creationId xmlns:a16="http://schemas.microsoft.com/office/drawing/2014/main" id="{FA1EB4B8-D394-4B2A-865E-0579ED411FA4}"/>
                </a:ext>
              </a:extLst>
            </p:cNvPr>
            <p:cNvSpPr>
              <a:spLocks noChangeArrowheads="1"/>
            </p:cNvSpPr>
            <p:nvPr/>
          </p:nvSpPr>
          <p:spPr bwMode="auto">
            <a:xfrm>
              <a:off x="3648" y="2592"/>
              <a:ext cx="588"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CHARGES</a:t>
              </a:r>
            </a:p>
          </p:txBody>
        </p:sp>
        <p:sp>
          <p:nvSpPr>
            <p:cNvPr id="36880" name="Rectangle 28">
              <a:extLst>
                <a:ext uri="{FF2B5EF4-FFF2-40B4-BE49-F238E27FC236}">
                  <a16:creationId xmlns:a16="http://schemas.microsoft.com/office/drawing/2014/main" id="{2EC78F75-165E-45EC-912F-4EF527CF3146}"/>
                </a:ext>
              </a:extLst>
            </p:cNvPr>
            <p:cNvSpPr>
              <a:spLocks noChangeArrowheads="1"/>
            </p:cNvSpPr>
            <p:nvPr/>
          </p:nvSpPr>
          <p:spPr bwMode="auto">
            <a:xfrm>
              <a:off x="4752" y="2304"/>
              <a:ext cx="60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PRODUITS</a:t>
              </a:r>
            </a:p>
          </p:txBody>
        </p:sp>
        <p:sp>
          <p:nvSpPr>
            <p:cNvPr id="36881" name="Rectangle 29">
              <a:extLst>
                <a:ext uri="{FF2B5EF4-FFF2-40B4-BE49-F238E27FC236}">
                  <a16:creationId xmlns:a16="http://schemas.microsoft.com/office/drawing/2014/main" id="{3A11CC2A-4B46-4E0C-90EE-DAB755D05390}"/>
                </a:ext>
              </a:extLst>
            </p:cNvPr>
            <p:cNvSpPr>
              <a:spLocks noChangeArrowheads="1"/>
            </p:cNvSpPr>
            <p:nvPr/>
          </p:nvSpPr>
          <p:spPr bwMode="auto">
            <a:xfrm>
              <a:off x="4837" y="2832"/>
              <a:ext cx="434"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PERTE</a:t>
              </a:r>
            </a:p>
          </p:txBody>
        </p:sp>
        <p:sp>
          <p:nvSpPr>
            <p:cNvPr id="36882" name="Rectangle 30">
              <a:extLst>
                <a:ext uri="{FF2B5EF4-FFF2-40B4-BE49-F238E27FC236}">
                  <a16:creationId xmlns:a16="http://schemas.microsoft.com/office/drawing/2014/main" id="{B01B693F-B635-4B3B-B2DF-A9194977C0F5}"/>
                </a:ext>
              </a:extLst>
            </p:cNvPr>
            <p:cNvSpPr>
              <a:spLocks noChangeArrowheads="1"/>
            </p:cNvSpPr>
            <p:nvPr/>
          </p:nvSpPr>
          <p:spPr bwMode="auto">
            <a:xfrm>
              <a:off x="3691" y="3180"/>
              <a:ext cx="5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TOTAL 1</a:t>
              </a:r>
            </a:p>
          </p:txBody>
        </p:sp>
        <p:sp>
          <p:nvSpPr>
            <p:cNvPr id="36883" name="Rectangle 31">
              <a:extLst>
                <a:ext uri="{FF2B5EF4-FFF2-40B4-BE49-F238E27FC236}">
                  <a16:creationId xmlns:a16="http://schemas.microsoft.com/office/drawing/2014/main" id="{56713D3D-26AF-41AA-A8D3-AB587BAE0B0A}"/>
                </a:ext>
              </a:extLst>
            </p:cNvPr>
            <p:cNvSpPr>
              <a:spLocks noChangeArrowheads="1"/>
            </p:cNvSpPr>
            <p:nvPr/>
          </p:nvSpPr>
          <p:spPr bwMode="auto">
            <a:xfrm>
              <a:off x="4795" y="3180"/>
              <a:ext cx="522"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TOTAL 2</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AB71733-99AD-4DE1-A258-01596B379842}"/>
              </a:ext>
            </a:extLst>
          </p:cNvPr>
          <p:cNvSpPr>
            <a:spLocks noGrp="1" noChangeArrowheads="1"/>
          </p:cNvSpPr>
          <p:nvPr>
            <p:ph type="title"/>
          </p:nvPr>
        </p:nvSpPr>
        <p:spPr/>
        <p:txBody>
          <a:bodyPr/>
          <a:lstStyle/>
          <a:p>
            <a:pPr eaLnBrk="1" hangingPunct="1"/>
            <a:r>
              <a:rPr lang="fr-FR" altLang="fr-FR"/>
              <a:t>Ventilation des charges et produits</a:t>
            </a:r>
          </a:p>
        </p:txBody>
      </p:sp>
      <p:sp>
        <p:nvSpPr>
          <p:cNvPr id="37891" name="Rectangle 3">
            <a:extLst>
              <a:ext uri="{FF2B5EF4-FFF2-40B4-BE49-F238E27FC236}">
                <a16:creationId xmlns:a16="http://schemas.microsoft.com/office/drawing/2014/main" id="{59382448-79CD-4F3F-B7D5-C981EE96DDEF}"/>
              </a:ext>
            </a:extLst>
          </p:cNvPr>
          <p:cNvSpPr>
            <a:spLocks noGrp="1" noChangeArrowheads="1"/>
          </p:cNvSpPr>
          <p:nvPr>
            <p:ph idx="1"/>
          </p:nvPr>
        </p:nvSpPr>
        <p:spPr/>
        <p:txBody>
          <a:bodyPr/>
          <a:lstStyle/>
          <a:p>
            <a:pPr eaLnBrk="1" hangingPunct="1"/>
            <a:r>
              <a:rPr lang="fr-FR" altLang="fr-FR"/>
              <a:t>En trois catégories :</a:t>
            </a:r>
          </a:p>
          <a:p>
            <a:pPr eaLnBrk="1" hangingPunct="1"/>
            <a:endParaRPr lang="fr-FR" altLang="fr-FR"/>
          </a:p>
          <a:p>
            <a:pPr lvl="1" eaLnBrk="1" hangingPunct="1"/>
            <a:r>
              <a:rPr lang="fr-FR" altLang="fr-FR"/>
              <a:t>Les charges et produits liés à l </a:t>
            </a:r>
            <a:r>
              <a:rPr lang="fr-FR" altLang="fr-FR" b="1"/>
              <a:t>’exploitation normale</a:t>
            </a:r>
            <a:r>
              <a:rPr lang="fr-FR" altLang="fr-FR"/>
              <a:t> :</a:t>
            </a:r>
          </a:p>
          <a:p>
            <a:pPr lvl="2" eaLnBrk="1" hangingPunct="1"/>
            <a:r>
              <a:rPr lang="fr-FR" altLang="fr-FR"/>
              <a:t>Activité classique de vente de produits (ou services) pour l’obtention desquels on a consenti des dépenses ;</a:t>
            </a:r>
          </a:p>
          <a:p>
            <a:pPr lvl="2" eaLnBrk="1" hangingPunct="1"/>
            <a:endParaRPr lang="fr-FR" altLang="fr-FR"/>
          </a:p>
          <a:p>
            <a:pPr lvl="1" eaLnBrk="1" hangingPunct="1"/>
            <a:r>
              <a:rPr lang="fr-FR" altLang="fr-FR"/>
              <a:t>Les charges et produits liés au </a:t>
            </a:r>
            <a:r>
              <a:rPr lang="fr-FR" altLang="fr-FR" b="1"/>
              <a:t>financement de l ’exploitation</a:t>
            </a:r>
          </a:p>
          <a:p>
            <a:pPr lvl="2" eaLnBrk="1" hangingPunct="1"/>
            <a:r>
              <a:rPr lang="fr-FR" altLang="fr-FR"/>
              <a:t>que ce financement soit onéreux ...</a:t>
            </a:r>
          </a:p>
          <a:p>
            <a:pPr lvl="3" eaLnBrk="1" hangingPunct="1"/>
            <a:r>
              <a:rPr lang="fr-FR" altLang="fr-FR"/>
              <a:t>besoin d ’aide extérieure pour financer les investissements</a:t>
            </a:r>
          </a:p>
          <a:p>
            <a:pPr lvl="2" eaLnBrk="1" hangingPunct="1"/>
            <a:r>
              <a:rPr lang="fr-FR" altLang="fr-FR"/>
              <a:t>… ou rémunérateur</a:t>
            </a:r>
          </a:p>
          <a:p>
            <a:pPr lvl="3" eaLnBrk="1" hangingPunct="1"/>
            <a:r>
              <a:rPr lang="fr-FR" altLang="fr-FR"/>
              <a:t>excédent de trésorerie qui, placé, rapporte des produits financiers (dividendes, plus-values, …)</a:t>
            </a:r>
          </a:p>
          <a:p>
            <a:pPr lvl="3" eaLnBrk="1" hangingPunct="1"/>
            <a:endParaRPr lang="fr-FR" altLang="fr-FR"/>
          </a:p>
          <a:p>
            <a:pPr lvl="1" eaLnBrk="1" hangingPunct="1"/>
            <a:r>
              <a:rPr lang="fr-FR" altLang="fr-FR"/>
              <a:t>…et les charges et produits qu ’on ne peut pas rattacher aux deux catégories précédentes :</a:t>
            </a:r>
          </a:p>
          <a:p>
            <a:pPr lvl="2" eaLnBrk="1" hangingPunct="1"/>
            <a:r>
              <a:rPr lang="fr-FR" altLang="fr-FR"/>
              <a:t>C ’est ce qu ’on va qualifier d ’</a:t>
            </a:r>
            <a:r>
              <a:rPr lang="fr-FR" altLang="fr-FR" b="1"/>
              <a:t>exceptionnel</a:t>
            </a:r>
            <a:r>
              <a:rPr lang="fr-FR" altLang="fr-FR"/>
              <a:t>, qu ’il s ’agisse de charges ou de produits.</a:t>
            </a:r>
          </a:p>
        </p:txBody>
      </p:sp>
      <p:sp>
        <p:nvSpPr>
          <p:cNvPr id="37892" name="Espace réservé du numéro de diapositive 3">
            <a:extLst>
              <a:ext uri="{FF2B5EF4-FFF2-40B4-BE49-F238E27FC236}">
                <a16:creationId xmlns:a16="http://schemas.microsoft.com/office/drawing/2014/main" id="{C98A42EE-7F7B-4970-AFE3-6AC4BDB73AC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445D9C92-5C95-4FA1-972D-893A2D1C2EEB}" type="slidenum">
              <a:rPr kumimoji="0" lang="fr-FR" altLang="fr-FR">
                <a:solidFill>
                  <a:schemeClr val="tx2"/>
                </a:solidFill>
              </a:rPr>
              <a:pPr algn="r"/>
              <a:t>23</a:t>
            </a:fld>
            <a:endParaRPr kumimoji="0" lang="fr-FR" altLang="fr-FR">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75B91DD-741A-42B1-AF95-001E9101100C}"/>
              </a:ext>
            </a:extLst>
          </p:cNvPr>
          <p:cNvSpPr>
            <a:spLocks noGrp="1" noChangeArrowheads="1"/>
          </p:cNvSpPr>
          <p:nvPr>
            <p:ph type="title"/>
          </p:nvPr>
        </p:nvSpPr>
        <p:spPr/>
        <p:txBody>
          <a:bodyPr/>
          <a:lstStyle/>
          <a:p>
            <a:pPr eaLnBrk="1" hangingPunct="1"/>
            <a:r>
              <a:rPr lang="fr-FR" altLang="fr-FR"/>
              <a:t>Compte de résultat : RCAI</a:t>
            </a:r>
          </a:p>
        </p:txBody>
      </p:sp>
      <p:sp>
        <p:nvSpPr>
          <p:cNvPr id="38915" name="Espace réservé du numéro de diapositive 3">
            <a:extLst>
              <a:ext uri="{FF2B5EF4-FFF2-40B4-BE49-F238E27FC236}">
                <a16:creationId xmlns:a16="http://schemas.microsoft.com/office/drawing/2014/main" id="{DE5D0109-08FF-409C-A349-7E6287174EF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EAB04398-72F5-4CC6-8BCE-EA06D8B3F405}" type="slidenum">
              <a:rPr kumimoji="0" lang="fr-FR" altLang="fr-FR">
                <a:solidFill>
                  <a:schemeClr val="tx2"/>
                </a:solidFill>
              </a:rPr>
              <a:pPr algn="r"/>
              <a:t>24</a:t>
            </a:fld>
            <a:endParaRPr kumimoji="0" lang="fr-FR" altLang="fr-FR">
              <a:solidFill>
                <a:schemeClr val="tx2"/>
              </a:solidFill>
            </a:endParaRPr>
          </a:p>
        </p:txBody>
      </p:sp>
      <p:sp>
        <p:nvSpPr>
          <p:cNvPr id="38916" name="Rectangle 4">
            <a:extLst>
              <a:ext uri="{FF2B5EF4-FFF2-40B4-BE49-F238E27FC236}">
                <a16:creationId xmlns:a16="http://schemas.microsoft.com/office/drawing/2014/main" id="{F434A42B-7B45-43E6-8A9C-AB2FEE13B661}"/>
              </a:ext>
            </a:extLst>
          </p:cNvPr>
          <p:cNvSpPr>
            <a:spLocks noChangeArrowheads="1"/>
          </p:cNvSpPr>
          <p:nvPr/>
        </p:nvSpPr>
        <p:spPr bwMode="auto">
          <a:xfrm>
            <a:off x="1066800" y="304800"/>
            <a:ext cx="7772400" cy="914400"/>
          </a:xfrm>
          <a:prstGeom prst="rect">
            <a:avLst/>
          </a:prstGeom>
          <a:noFill/>
          <a:ln w="38100" cmpd="dbl">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kumimoji="0" lang="fr-FR" altLang="fr-FR" sz="2800">
              <a:solidFill>
                <a:schemeClr val="tx2"/>
              </a:solidFill>
            </a:endParaRPr>
          </a:p>
        </p:txBody>
      </p:sp>
      <p:sp>
        <p:nvSpPr>
          <p:cNvPr id="212997" name="Rectangle 5">
            <a:extLst>
              <a:ext uri="{FF2B5EF4-FFF2-40B4-BE49-F238E27FC236}">
                <a16:creationId xmlns:a16="http://schemas.microsoft.com/office/drawing/2014/main" id="{68F12D62-5B07-4ED0-B90F-3841DAFA7086}"/>
              </a:ext>
            </a:extLst>
          </p:cNvPr>
          <p:cNvSpPr>
            <a:spLocks noChangeArrowheads="1"/>
          </p:cNvSpPr>
          <p:nvPr/>
        </p:nvSpPr>
        <p:spPr bwMode="auto">
          <a:xfrm>
            <a:off x="1066800" y="1295400"/>
            <a:ext cx="7772400" cy="472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212998" name="Rectangle 6">
            <a:extLst>
              <a:ext uri="{FF2B5EF4-FFF2-40B4-BE49-F238E27FC236}">
                <a16:creationId xmlns:a16="http://schemas.microsoft.com/office/drawing/2014/main" id="{30A396EE-6718-42A6-B8D4-D4C140ECFEA6}"/>
              </a:ext>
            </a:extLst>
          </p:cNvPr>
          <p:cNvSpPr>
            <a:spLocks noChangeArrowheads="1"/>
          </p:cNvSpPr>
          <p:nvPr/>
        </p:nvSpPr>
        <p:spPr bwMode="auto">
          <a:xfrm>
            <a:off x="1143000" y="1371600"/>
            <a:ext cx="7543800" cy="5334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t>COMPTE DE RESULTAT</a:t>
            </a:r>
          </a:p>
        </p:txBody>
      </p:sp>
      <p:sp>
        <p:nvSpPr>
          <p:cNvPr id="212999" name="Rectangle 7">
            <a:hlinkClick r:id="rId3" action="ppaction://hlinksldjump"/>
            <a:extLst>
              <a:ext uri="{FF2B5EF4-FFF2-40B4-BE49-F238E27FC236}">
                <a16:creationId xmlns:a16="http://schemas.microsoft.com/office/drawing/2014/main" id="{847D859C-1D82-4297-92E1-7BF347C75480}"/>
              </a:ext>
            </a:extLst>
          </p:cNvPr>
          <p:cNvSpPr>
            <a:spLocks noChangeArrowheads="1"/>
          </p:cNvSpPr>
          <p:nvPr/>
        </p:nvSpPr>
        <p:spPr bwMode="auto">
          <a:xfrm>
            <a:off x="1143000" y="2438400"/>
            <a:ext cx="3733800" cy="1066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000000"/>
                </a:solidFill>
              </a:rPr>
              <a:t>Charges d ’exploitation</a:t>
            </a:r>
            <a:endParaRPr lang="fr-FR" altLang="fr-FR">
              <a:solidFill>
                <a:srgbClr val="000000"/>
              </a:solidFill>
            </a:endParaRPr>
          </a:p>
        </p:txBody>
      </p:sp>
      <p:sp>
        <p:nvSpPr>
          <p:cNvPr id="213017" name="Rectangle 25">
            <a:extLst>
              <a:ext uri="{FF2B5EF4-FFF2-40B4-BE49-F238E27FC236}">
                <a16:creationId xmlns:a16="http://schemas.microsoft.com/office/drawing/2014/main" id="{84BD376F-8D1F-4902-9DB8-2853DD5066AF}"/>
              </a:ext>
            </a:extLst>
          </p:cNvPr>
          <p:cNvSpPr>
            <a:spLocks noChangeArrowheads="1"/>
          </p:cNvSpPr>
          <p:nvPr/>
        </p:nvSpPr>
        <p:spPr bwMode="auto">
          <a:xfrm>
            <a:off x="1143000" y="1981200"/>
            <a:ext cx="3733800" cy="3810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CHARGES</a:t>
            </a:r>
            <a:r>
              <a:rPr lang="fr-FR" altLang="fr-FR" b="1">
                <a:solidFill>
                  <a:srgbClr val="FFFF00"/>
                </a:solidFill>
              </a:rPr>
              <a:t> :</a:t>
            </a:r>
            <a:endParaRPr lang="fr-FR" altLang="fr-FR" b="1">
              <a:solidFill>
                <a:srgbClr val="FF0000"/>
              </a:solidFill>
            </a:endParaRPr>
          </a:p>
        </p:txBody>
      </p:sp>
      <p:sp>
        <p:nvSpPr>
          <p:cNvPr id="213018" name="Rectangle 26">
            <a:extLst>
              <a:ext uri="{FF2B5EF4-FFF2-40B4-BE49-F238E27FC236}">
                <a16:creationId xmlns:a16="http://schemas.microsoft.com/office/drawing/2014/main" id="{71FD7204-9CA1-404C-9828-9FF85BB6116A}"/>
              </a:ext>
            </a:extLst>
          </p:cNvPr>
          <p:cNvSpPr>
            <a:spLocks noChangeArrowheads="1"/>
          </p:cNvSpPr>
          <p:nvPr/>
        </p:nvSpPr>
        <p:spPr bwMode="auto">
          <a:xfrm>
            <a:off x="4953000" y="1981200"/>
            <a:ext cx="3733800" cy="3810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PRODUITS</a:t>
            </a:r>
            <a:r>
              <a:rPr lang="fr-FR" altLang="fr-FR" b="1">
                <a:solidFill>
                  <a:srgbClr val="FFFF00"/>
                </a:solidFill>
              </a:rPr>
              <a:t> :</a:t>
            </a:r>
            <a:endParaRPr lang="fr-FR" altLang="fr-FR" b="1">
              <a:solidFill>
                <a:srgbClr val="FF0000"/>
              </a:solidFill>
            </a:endParaRPr>
          </a:p>
        </p:txBody>
      </p:sp>
      <p:sp>
        <p:nvSpPr>
          <p:cNvPr id="213019" name="Rectangle 27">
            <a:hlinkClick r:id="rId4" action="ppaction://hlinksldjump"/>
            <a:extLst>
              <a:ext uri="{FF2B5EF4-FFF2-40B4-BE49-F238E27FC236}">
                <a16:creationId xmlns:a16="http://schemas.microsoft.com/office/drawing/2014/main" id="{AB733103-15FF-4B81-9D31-CCCD3AB83A7B}"/>
              </a:ext>
            </a:extLst>
          </p:cNvPr>
          <p:cNvSpPr>
            <a:spLocks noChangeArrowheads="1"/>
          </p:cNvSpPr>
          <p:nvPr/>
        </p:nvSpPr>
        <p:spPr bwMode="auto">
          <a:xfrm>
            <a:off x="4953000" y="2438400"/>
            <a:ext cx="3733800" cy="21336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000000"/>
                </a:solidFill>
              </a:rPr>
              <a:t>Produits d ’exploitation</a:t>
            </a:r>
            <a:endParaRPr lang="fr-FR" altLang="fr-FR">
              <a:solidFill>
                <a:srgbClr val="000000"/>
              </a:solidFill>
            </a:endParaRPr>
          </a:p>
        </p:txBody>
      </p:sp>
      <p:sp>
        <p:nvSpPr>
          <p:cNvPr id="213020" name="Rectangle 28">
            <a:hlinkClick r:id="rId5" action="ppaction://hlinksldjump"/>
            <a:extLst>
              <a:ext uri="{FF2B5EF4-FFF2-40B4-BE49-F238E27FC236}">
                <a16:creationId xmlns:a16="http://schemas.microsoft.com/office/drawing/2014/main" id="{B73B70E6-6E1E-4115-A585-74357154780E}"/>
              </a:ext>
            </a:extLst>
          </p:cNvPr>
          <p:cNvSpPr>
            <a:spLocks noChangeArrowheads="1"/>
          </p:cNvSpPr>
          <p:nvPr/>
        </p:nvSpPr>
        <p:spPr bwMode="auto">
          <a:xfrm>
            <a:off x="1143000" y="3581400"/>
            <a:ext cx="3733800" cy="6096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000000"/>
                </a:solidFill>
              </a:rPr>
              <a:t>Charges financières</a:t>
            </a:r>
            <a:endParaRPr lang="fr-FR" altLang="fr-FR">
              <a:solidFill>
                <a:srgbClr val="000000"/>
              </a:solidFill>
            </a:endParaRPr>
          </a:p>
        </p:txBody>
      </p:sp>
      <p:sp>
        <p:nvSpPr>
          <p:cNvPr id="213021" name="Rectangle 29">
            <a:hlinkClick r:id="rId6" action="ppaction://hlinksldjump"/>
            <a:extLst>
              <a:ext uri="{FF2B5EF4-FFF2-40B4-BE49-F238E27FC236}">
                <a16:creationId xmlns:a16="http://schemas.microsoft.com/office/drawing/2014/main" id="{98600713-0201-420D-B870-C9FD3D02FCB7}"/>
              </a:ext>
            </a:extLst>
          </p:cNvPr>
          <p:cNvSpPr>
            <a:spLocks noChangeArrowheads="1"/>
          </p:cNvSpPr>
          <p:nvPr/>
        </p:nvSpPr>
        <p:spPr bwMode="auto">
          <a:xfrm>
            <a:off x="1143000" y="4267200"/>
            <a:ext cx="3733800" cy="6096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000000"/>
                </a:solidFill>
              </a:rPr>
              <a:t>Charges exceptionnelles</a:t>
            </a:r>
            <a:endParaRPr lang="fr-FR" altLang="fr-FR">
              <a:solidFill>
                <a:srgbClr val="000000"/>
              </a:solidFill>
            </a:endParaRPr>
          </a:p>
        </p:txBody>
      </p:sp>
      <p:sp>
        <p:nvSpPr>
          <p:cNvPr id="213022" name="Rectangle 30">
            <a:hlinkClick r:id="rId7" action="ppaction://hlinksldjump"/>
            <a:extLst>
              <a:ext uri="{FF2B5EF4-FFF2-40B4-BE49-F238E27FC236}">
                <a16:creationId xmlns:a16="http://schemas.microsoft.com/office/drawing/2014/main" id="{40926B15-D81E-4274-AB60-51232154EA24}"/>
              </a:ext>
            </a:extLst>
          </p:cNvPr>
          <p:cNvSpPr>
            <a:spLocks noChangeArrowheads="1"/>
          </p:cNvSpPr>
          <p:nvPr/>
        </p:nvSpPr>
        <p:spPr bwMode="auto">
          <a:xfrm>
            <a:off x="4953000" y="4648200"/>
            <a:ext cx="3733800" cy="5334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000000"/>
                </a:solidFill>
              </a:rPr>
              <a:t>Produits financiers</a:t>
            </a:r>
            <a:endParaRPr lang="fr-FR" altLang="fr-FR">
              <a:solidFill>
                <a:srgbClr val="000000"/>
              </a:solidFill>
            </a:endParaRPr>
          </a:p>
        </p:txBody>
      </p:sp>
      <p:sp>
        <p:nvSpPr>
          <p:cNvPr id="213023" name="Rectangle 31">
            <a:hlinkClick r:id="rId8" action="ppaction://hlinksldjump"/>
            <a:extLst>
              <a:ext uri="{FF2B5EF4-FFF2-40B4-BE49-F238E27FC236}">
                <a16:creationId xmlns:a16="http://schemas.microsoft.com/office/drawing/2014/main" id="{707FB26D-11DA-4FB6-9397-16CBB276795F}"/>
              </a:ext>
            </a:extLst>
          </p:cNvPr>
          <p:cNvSpPr>
            <a:spLocks noChangeArrowheads="1"/>
          </p:cNvSpPr>
          <p:nvPr/>
        </p:nvSpPr>
        <p:spPr bwMode="auto">
          <a:xfrm>
            <a:off x="4953000" y="5257800"/>
            <a:ext cx="3733800" cy="685800"/>
          </a:xfrm>
          <a:prstGeom prst="rec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000000"/>
                </a:solidFill>
              </a:rPr>
              <a:t>Produits exceptionnels</a:t>
            </a:r>
            <a:endParaRPr lang="fr-FR" altLang="fr-FR">
              <a:solidFill>
                <a:srgbClr val="000000"/>
              </a:solidFill>
            </a:endParaRPr>
          </a:p>
        </p:txBody>
      </p:sp>
      <p:sp>
        <p:nvSpPr>
          <p:cNvPr id="213024" name="Rectangle 32">
            <a:hlinkClick r:id="" action="ppaction://hlinkshowjump?jump=nextslide"/>
            <a:extLst>
              <a:ext uri="{FF2B5EF4-FFF2-40B4-BE49-F238E27FC236}">
                <a16:creationId xmlns:a16="http://schemas.microsoft.com/office/drawing/2014/main" id="{6D18C71A-870C-4BCC-856A-2753D62E0439}"/>
              </a:ext>
            </a:extLst>
          </p:cNvPr>
          <p:cNvSpPr>
            <a:spLocks noChangeArrowheads="1"/>
          </p:cNvSpPr>
          <p:nvPr/>
        </p:nvSpPr>
        <p:spPr bwMode="auto">
          <a:xfrm>
            <a:off x="1143000" y="4953000"/>
            <a:ext cx="3733800" cy="990600"/>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u="sng">
                <a:solidFill>
                  <a:srgbClr val="FFFF00"/>
                </a:solidFill>
              </a:rPr>
              <a:t>Différence = RCAI</a:t>
            </a:r>
          </a:p>
          <a:p>
            <a:pPr eaLnBrk="1" hangingPunct="1"/>
            <a:endParaRPr lang="fr-FR" altLang="fr-FR" b="1">
              <a:solidFill>
                <a:srgbClr val="FFFF00"/>
              </a:solidFill>
            </a:endParaRPr>
          </a:p>
          <a:p>
            <a:pPr eaLnBrk="1" hangingPunct="1"/>
            <a:r>
              <a:rPr lang="fr-FR" altLang="fr-FR" b="1">
                <a:solidFill>
                  <a:srgbClr val="FFFF00"/>
                </a:solidFill>
              </a:rPr>
              <a:t>(Résultat courant avant impôt)</a:t>
            </a:r>
            <a:endParaRPr lang="fr-FR" altLang="fr-FR"/>
          </a:p>
        </p:txBody>
      </p:sp>
      <p:grpSp>
        <p:nvGrpSpPr>
          <p:cNvPr id="38928" name="Group 33">
            <a:extLst>
              <a:ext uri="{FF2B5EF4-FFF2-40B4-BE49-F238E27FC236}">
                <a16:creationId xmlns:a16="http://schemas.microsoft.com/office/drawing/2014/main" id="{804F0391-B5D4-4830-9717-78F5A5525C02}"/>
              </a:ext>
            </a:extLst>
          </p:cNvPr>
          <p:cNvGrpSpPr>
            <a:grpSpLocks/>
          </p:cNvGrpSpPr>
          <p:nvPr/>
        </p:nvGrpSpPr>
        <p:grpSpPr bwMode="auto">
          <a:xfrm>
            <a:off x="47625" y="1516063"/>
            <a:ext cx="692150" cy="1009650"/>
            <a:chOff x="2787" y="2016"/>
            <a:chExt cx="532" cy="828"/>
          </a:xfrm>
        </p:grpSpPr>
        <p:graphicFrame>
          <p:nvGraphicFramePr>
            <p:cNvPr id="38929" name="Object 34">
              <a:extLst>
                <a:ext uri="{FF2B5EF4-FFF2-40B4-BE49-F238E27FC236}">
                  <a16:creationId xmlns:a16="http://schemas.microsoft.com/office/drawing/2014/main" id="{4A4A0A35-8223-4B77-8112-4B3891A0FF8A}"/>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38931" name="Clip" r:id="rId9" imgW="1396289" imgH="2171700" progId="MS_ClipArt_Gallery.2">
                    <p:embed/>
                  </p:oleObj>
                </mc:Choice>
                <mc:Fallback>
                  <p:oleObj name="Clip" r:id="rId9" imgW="1396289" imgH="2171700" progId="MS_ClipArt_Gallery.2">
                    <p:embed/>
                    <p:pic>
                      <p:nvPicPr>
                        <p:cNvPr id="0"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30" name="Text Box 35">
              <a:extLst>
                <a:ext uri="{FF2B5EF4-FFF2-40B4-BE49-F238E27FC236}">
                  <a16:creationId xmlns:a16="http://schemas.microsoft.com/office/drawing/2014/main" id="{A008900E-D1CC-4E68-AE7E-2C2C4482B8CE}"/>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1299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299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499"/>
                                          </p:stCondLst>
                                        </p:cTn>
                                        <p:tgtEl>
                                          <p:spTgt spid="213017"/>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1000"/>
                                  </p:stCondLst>
                                  <p:childTnLst>
                                    <p:set>
                                      <p:cBhvr>
                                        <p:cTn id="15" dur="1" fill="hold">
                                          <p:stCondLst>
                                            <p:cond delay="499"/>
                                          </p:stCondLst>
                                        </p:cTn>
                                        <p:tgtEl>
                                          <p:spTgt spid="213018"/>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499"/>
                                          </p:stCondLst>
                                        </p:cTn>
                                        <p:tgtEl>
                                          <p:spTgt spid="212999"/>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grpId="0" nodeType="afterEffect">
                                  <p:stCondLst>
                                    <p:cond delay="1000"/>
                                  </p:stCondLst>
                                  <p:childTnLst>
                                    <p:set>
                                      <p:cBhvr>
                                        <p:cTn id="21" dur="1" fill="hold">
                                          <p:stCondLst>
                                            <p:cond delay="499"/>
                                          </p:stCondLst>
                                        </p:cTn>
                                        <p:tgtEl>
                                          <p:spTgt spid="213019"/>
                                        </p:tgtEl>
                                        <p:attrNameLst>
                                          <p:attrName>style.visibility</p:attrName>
                                        </p:attrNameLst>
                                      </p:cBhvr>
                                      <p:to>
                                        <p:strVal val="visible"/>
                                      </p:to>
                                    </p:set>
                                  </p:childTnLst>
                                </p:cTn>
                              </p:par>
                            </p:childTnLst>
                          </p:cTn>
                        </p:par>
                        <p:par>
                          <p:cTn id="22" fill="hold" nodeType="afterGroup">
                            <p:stCondLst>
                              <p:cond delay="7000"/>
                            </p:stCondLst>
                            <p:childTnLst>
                              <p:par>
                                <p:cTn id="23" presetID="1" presetClass="entr" presetSubtype="0" fill="hold" grpId="0" nodeType="afterEffect">
                                  <p:stCondLst>
                                    <p:cond delay="1000"/>
                                  </p:stCondLst>
                                  <p:childTnLst>
                                    <p:set>
                                      <p:cBhvr>
                                        <p:cTn id="24" dur="1" fill="hold">
                                          <p:stCondLst>
                                            <p:cond delay="499"/>
                                          </p:stCondLst>
                                        </p:cTn>
                                        <p:tgtEl>
                                          <p:spTgt spid="213020"/>
                                        </p:tgtEl>
                                        <p:attrNameLst>
                                          <p:attrName>style.visibility</p:attrName>
                                        </p:attrNameLst>
                                      </p:cBhvr>
                                      <p:to>
                                        <p:strVal val="visible"/>
                                      </p:to>
                                    </p:set>
                                  </p:childTnLst>
                                </p:cTn>
                              </p:par>
                            </p:childTnLst>
                          </p:cTn>
                        </p:par>
                        <p:par>
                          <p:cTn id="25" fill="hold" nodeType="afterGroup">
                            <p:stCondLst>
                              <p:cond delay="8500"/>
                            </p:stCondLst>
                            <p:childTnLst>
                              <p:par>
                                <p:cTn id="26" presetID="1" presetClass="entr" presetSubtype="0" fill="hold" grpId="0" nodeType="afterEffect">
                                  <p:stCondLst>
                                    <p:cond delay="1000"/>
                                  </p:stCondLst>
                                  <p:childTnLst>
                                    <p:set>
                                      <p:cBhvr>
                                        <p:cTn id="27" dur="1" fill="hold">
                                          <p:stCondLst>
                                            <p:cond delay="499"/>
                                          </p:stCondLst>
                                        </p:cTn>
                                        <p:tgtEl>
                                          <p:spTgt spid="213022"/>
                                        </p:tgtEl>
                                        <p:attrNameLst>
                                          <p:attrName>style.visibility</p:attrName>
                                        </p:attrNameLst>
                                      </p:cBhvr>
                                      <p:to>
                                        <p:strVal val="visible"/>
                                      </p:to>
                                    </p:set>
                                  </p:childTnLst>
                                </p:cTn>
                              </p:par>
                            </p:childTnLst>
                          </p:cTn>
                        </p:par>
                        <p:par>
                          <p:cTn id="28" fill="hold" nodeType="afterGroup">
                            <p:stCondLst>
                              <p:cond delay="10000"/>
                            </p:stCondLst>
                            <p:childTnLst>
                              <p:par>
                                <p:cTn id="29" presetID="1" presetClass="entr" presetSubtype="0" fill="hold" grpId="0" nodeType="afterEffect">
                                  <p:stCondLst>
                                    <p:cond delay="1000"/>
                                  </p:stCondLst>
                                  <p:childTnLst>
                                    <p:set>
                                      <p:cBhvr>
                                        <p:cTn id="30" dur="1" fill="hold">
                                          <p:stCondLst>
                                            <p:cond delay="499"/>
                                          </p:stCondLst>
                                        </p:cTn>
                                        <p:tgtEl>
                                          <p:spTgt spid="213021"/>
                                        </p:tgtEl>
                                        <p:attrNameLst>
                                          <p:attrName>style.visibility</p:attrName>
                                        </p:attrNameLst>
                                      </p:cBhvr>
                                      <p:to>
                                        <p:strVal val="visible"/>
                                      </p:to>
                                    </p:set>
                                  </p:childTnLst>
                                </p:cTn>
                              </p:par>
                            </p:childTnLst>
                          </p:cTn>
                        </p:par>
                        <p:par>
                          <p:cTn id="31" fill="hold" nodeType="afterGroup">
                            <p:stCondLst>
                              <p:cond delay="11500"/>
                            </p:stCondLst>
                            <p:childTnLst>
                              <p:par>
                                <p:cTn id="32" presetID="1" presetClass="entr" presetSubtype="0" fill="hold" grpId="0" nodeType="afterEffect">
                                  <p:stCondLst>
                                    <p:cond delay="1000"/>
                                  </p:stCondLst>
                                  <p:childTnLst>
                                    <p:set>
                                      <p:cBhvr>
                                        <p:cTn id="33" dur="1" fill="hold">
                                          <p:stCondLst>
                                            <p:cond delay="499"/>
                                          </p:stCondLst>
                                        </p:cTn>
                                        <p:tgtEl>
                                          <p:spTgt spid="213023"/>
                                        </p:tgtEl>
                                        <p:attrNameLst>
                                          <p:attrName>style.visibility</p:attrName>
                                        </p:attrNameLst>
                                      </p:cBhvr>
                                      <p:to>
                                        <p:strVal val="visible"/>
                                      </p:to>
                                    </p:set>
                                  </p:childTnLst>
                                </p:cTn>
                              </p:par>
                            </p:childTnLst>
                          </p:cTn>
                        </p:par>
                        <p:par>
                          <p:cTn id="34" fill="hold" nodeType="afterGroup">
                            <p:stCondLst>
                              <p:cond delay="13000"/>
                            </p:stCondLst>
                            <p:childTnLst>
                              <p:par>
                                <p:cTn id="35" presetID="1" presetClass="entr" presetSubtype="0" fill="hold" grpId="0" nodeType="afterEffect">
                                  <p:stCondLst>
                                    <p:cond delay="1000"/>
                                  </p:stCondLst>
                                  <p:childTnLst>
                                    <p:set>
                                      <p:cBhvr>
                                        <p:cTn id="36" dur="1" fill="hold">
                                          <p:stCondLst>
                                            <p:cond delay="499"/>
                                          </p:stCondLst>
                                        </p:cTn>
                                        <p:tgtEl>
                                          <p:spTgt spid="21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autoUpdateAnimBg="0"/>
      <p:bldP spid="212999" grpId="0" animBg="1" autoUpdateAnimBg="0"/>
      <p:bldP spid="213017" grpId="0" animBg="1" autoUpdateAnimBg="0"/>
      <p:bldP spid="213018" grpId="0" animBg="1" autoUpdateAnimBg="0"/>
      <p:bldP spid="213019" grpId="0" animBg="1" autoUpdateAnimBg="0"/>
      <p:bldP spid="213020" grpId="0" animBg="1" autoUpdateAnimBg="0"/>
      <p:bldP spid="213021" grpId="0" animBg="1" autoUpdateAnimBg="0"/>
      <p:bldP spid="213022" grpId="0" animBg="1" autoUpdateAnimBg="0"/>
      <p:bldP spid="213023" grpId="0" animBg="1" autoUpdateAnimBg="0"/>
      <p:bldP spid="2130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48F124C-A39C-46E4-9546-4E582E92747C}"/>
              </a:ext>
            </a:extLst>
          </p:cNvPr>
          <p:cNvSpPr>
            <a:spLocks noGrp="1" noChangeArrowheads="1"/>
          </p:cNvSpPr>
          <p:nvPr>
            <p:ph type="title"/>
          </p:nvPr>
        </p:nvSpPr>
        <p:spPr/>
        <p:txBody>
          <a:bodyPr/>
          <a:lstStyle/>
          <a:p>
            <a:pPr eaLnBrk="1" hangingPunct="1"/>
            <a:r>
              <a:rPr lang="fr-FR" altLang="fr-FR"/>
              <a:t>Du R.C.A.I. au résultat</a:t>
            </a:r>
          </a:p>
        </p:txBody>
      </p:sp>
      <p:sp>
        <p:nvSpPr>
          <p:cNvPr id="39939" name="Rectangle 3">
            <a:extLst>
              <a:ext uri="{FF2B5EF4-FFF2-40B4-BE49-F238E27FC236}">
                <a16:creationId xmlns:a16="http://schemas.microsoft.com/office/drawing/2014/main" id="{16986013-AF20-412F-8A57-F7FD5779C2A4}"/>
              </a:ext>
            </a:extLst>
          </p:cNvPr>
          <p:cNvSpPr>
            <a:spLocks noGrp="1" noChangeArrowheads="1"/>
          </p:cNvSpPr>
          <p:nvPr>
            <p:ph idx="1"/>
          </p:nvPr>
        </p:nvSpPr>
        <p:spPr/>
        <p:txBody>
          <a:bodyPr/>
          <a:lstStyle/>
          <a:p>
            <a:pPr lvl="1" eaLnBrk="1" hangingPunct="1"/>
            <a:r>
              <a:rPr lang="fr-FR" altLang="fr-FR"/>
              <a:t>RCAI = Résultat courant avant impôt = </a:t>
            </a:r>
            <a:r>
              <a:rPr lang="fr-FR" altLang="fr-FR">
                <a:latin typeface="Symbol" panose="05050102010706020507" pitchFamily="18" charset="2"/>
              </a:rPr>
              <a:t>S</a:t>
            </a:r>
            <a:r>
              <a:rPr lang="fr-FR" altLang="fr-FR"/>
              <a:t> (produits) – </a:t>
            </a:r>
            <a:r>
              <a:rPr lang="fr-FR" altLang="fr-FR">
                <a:latin typeface="Symbol" panose="05050102010706020507" pitchFamily="18" charset="2"/>
              </a:rPr>
              <a:t>S</a:t>
            </a:r>
            <a:r>
              <a:rPr lang="fr-FR" altLang="fr-FR"/>
              <a:t> (charges)</a:t>
            </a:r>
          </a:p>
          <a:p>
            <a:pPr lvl="1" eaLnBrk="1" hangingPunct="1"/>
            <a:endParaRPr lang="fr-FR" altLang="fr-FR"/>
          </a:p>
          <a:p>
            <a:pPr lvl="1" eaLnBrk="1" hangingPunct="1"/>
            <a:r>
              <a:rPr lang="fr-FR" altLang="fr-FR"/>
              <a:t>Si RCAI &lt;= 0, alors résultat = RCAI ... (donc perte)</a:t>
            </a:r>
          </a:p>
          <a:p>
            <a:pPr lvl="3" eaLnBrk="1" hangingPunct="1"/>
            <a:r>
              <a:rPr lang="fr-FR" altLang="fr-FR"/>
              <a:t>Pas d’impôt BIC cette année</a:t>
            </a:r>
          </a:p>
          <a:p>
            <a:pPr lvl="3" eaLnBrk="1" hangingPunct="1"/>
            <a:r>
              <a:rPr lang="fr-FR" altLang="fr-FR"/>
              <a:t>Mais possibilité de « conserver » le déficit pour le déduire du bénéfice imposable l’année prochaine ... ou l’année d’après ... (durée max : 5 ans)</a:t>
            </a:r>
          </a:p>
          <a:p>
            <a:pPr lvl="3" eaLnBrk="1" hangingPunct="1"/>
            <a:endParaRPr lang="fr-FR" altLang="fr-FR"/>
          </a:p>
          <a:p>
            <a:pPr lvl="1" eaLnBrk="1" hangingPunct="1"/>
            <a:r>
              <a:rPr lang="fr-FR" altLang="fr-FR"/>
              <a:t>Si RCAI positif ...</a:t>
            </a:r>
          </a:p>
          <a:p>
            <a:pPr lvl="2" eaLnBrk="1" hangingPunct="1"/>
            <a:r>
              <a:rPr lang="fr-FR" altLang="fr-FR"/>
              <a:t>1ère étape : PSFE : « </a:t>
            </a:r>
            <a:r>
              <a:rPr lang="fr-FR" altLang="fr-FR" b="1"/>
              <a:t>participation des salariés aux fruits de l’expansion </a:t>
            </a:r>
            <a:r>
              <a:rPr lang="fr-FR" altLang="fr-FR"/>
              <a:t>»</a:t>
            </a:r>
          </a:p>
          <a:p>
            <a:pPr lvl="3" algn="ctr" eaLnBrk="1" hangingPunct="1">
              <a:buFont typeface="Wingdings" panose="05000000000000000000" pitchFamily="2" charset="2"/>
              <a:buNone/>
            </a:pPr>
            <a:r>
              <a:rPr lang="fr-FR" altLang="fr-FR" b="1"/>
              <a:t>PSFE = 0,5 x (RCAI – 5% des capitaux propres) x (Masse salariale) / (Valeur ajoutée)</a:t>
            </a:r>
          </a:p>
          <a:p>
            <a:pPr lvl="3" eaLnBrk="1" hangingPunct="1"/>
            <a:r>
              <a:rPr lang="fr-FR" altLang="fr-FR"/>
              <a:t>Pour les entreprises de + de 100 salariés, et + de 5 ans d’existence</a:t>
            </a:r>
          </a:p>
          <a:p>
            <a:pPr lvl="2" eaLnBrk="1" hangingPunct="1"/>
            <a:r>
              <a:rPr lang="fr-FR" altLang="fr-FR"/>
              <a:t>2ème étape : impôt sur les bénéfices industriels et commerciaux (BIC) :</a:t>
            </a:r>
          </a:p>
          <a:p>
            <a:pPr lvl="3" eaLnBrk="1" hangingPunct="1"/>
            <a:r>
              <a:rPr lang="fr-FR" altLang="fr-FR"/>
              <a:t>caractérisé par un taux d’imposition « a » (actuellement, a = 1/3)</a:t>
            </a:r>
          </a:p>
          <a:p>
            <a:pPr lvl="3" eaLnBrk="1" hangingPunct="1"/>
            <a:r>
              <a:rPr lang="fr-FR" altLang="fr-FR"/>
              <a:t>B = Bénéfice imposable = RCAI – PSFE</a:t>
            </a:r>
          </a:p>
          <a:p>
            <a:pPr lvl="3" eaLnBrk="1" hangingPunct="1"/>
            <a:r>
              <a:rPr lang="fr-FR" altLang="fr-FR"/>
              <a:t>Montant de l’impôt = a x B</a:t>
            </a:r>
          </a:p>
          <a:p>
            <a:pPr lvl="3" eaLnBrk="1" hangingPunct="1"/>
            <a:endParaRPr lang="fr-FR" altLang="fr-FR"/>
          </a:p>
          <a:p>
            <a:pPr lvl="1" algn="ctr" eaLnBrk="1" hangingPunct="1">
              <a:buFont typeface="Wingdings" panose="05000000000000000000" pitchFamily="2" charset="2"/>
              <a:buNone/>
            </a:pPr>
            <a:r>
              <a:rPr lang="fr-FR" altLang="fr-FR"/>
              <a:t>Résultat = B x (1 – a)</a:t>
            </a:r>
          </a:p>
        </p:txBody>
      </p:sp>
      <p:sp>
        <p:nvSpPr>
          <p:cNvPr id="39940" name="Espace réservé du numéro de diapositive 3">
            <a:extLst>
              <a:ext uri="{FF2B5EF4-FFF2-40B4-BE49-F238E27FC236}">
                <a16:creationId xmlns:a16="http://schemas.microsoft.com/office/drawing/2014/main" id="{042A27DB-3287-4A01-9036-AD5BBDDEF15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4DE7DD40-2659-4B22-A594-E4885A5748CA}" type="slidenum">
              <a:rPr kumimoji="0" lang="fr-FR" altLang="fr-FR">
                <a:solidFill>
                  <a:schemeClr val="tx2"/>
                </a:solidFill>
              </a:rPr>
              <a:pPr algn="r"/>
              <a:t>25</a:t>
            </a:fld>
            <a:endParaRPr kumimoji="0" lang="fr-FR" altLang="fr-FR">
              <a:solidFill>
                <a:schemeClr val="tx2"/>
              </a:solidFill>
            </a:endParaRPr>
          </a:p>
        </p:txBody>
      </p:sp>
      <p:sp>
        <p:nvSpPr>
          <p:cNvPr id="39941" name="AutoShape 4">
            <a:hlinkClick r:id="rId3" action="ppaction://hlinksldjump" highlightClick="1"/>
            <a:extLst>
              <a:ext uri="{FF2B5EF4-FFF2-40B4-BE49-F238E27FC236}">
                <a16:creationId xmlns:a16="http://schemas.microsoft.com/office/drawing/2014/main" id="{16B3AA48-03BE-4482-807A-35FBC7E65C8E}"/>
              </a:ext>
            </a:extLst>
          </p:cNvPr>
          <p:cNvSpPr>
            <a:spLocks noChangeArrowheads="1"/>
          </p:cNvSpPr>
          <p:nvPr/>
        </p:nvSpPr>
        <p:spPr bwMode="auto">
          <a:xfrm>
            <a:off x="7162800" y="5029200"/>
            <a:ext cx="1752600" cy="7620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Annexe</a:t>
            </a:r>
          </a:p>
          <a:p>
            <a:pPr eaLnBrk="1" hangingPunct="1"/>
            <a:r>
              <a:rPr lang="fr-FR" altLang="fr-FR">
                <a:solidFill>
                  <a:srgbClr val="000000"/>
                </a:solidFill>
              </a:rPr>
              <a:t>Compte de résultat</a:t>
            </a:r>
          </a:p>
        </p:txBody>
      </p:sp>
      <p:grpSp>
        <p:nvGrpSpPr>
          <p:cNvPr id="39942" name="Group 6">
            <a:extLst>
              <a:ext uri="{FF2B5EF4-FFF2-40B4-BE49-F238E27FC236}">
                <a16:creationId xmlns:a16="http://schemas.microsoft.com/office/drawing/2014/main" id="{1DCCEEF4-C0AF-46ED-B926-C83BB41EC329}"/>
              </a:ext>
            </a:extLst>
          </p:cNvPr>
          <p:cNvGrpSpPr>
            <a:grpSpLocks/>
          </p:cNvGrpSpPr>
          <p:nvPr/>
        </p:nvGrpSpPr>
        <p:grpSpPr bwMode="auto">
          <a:xfrm>
            <a:off x="47625" y="1516063"/>
            <a:ext cx="692150" cy="1009650"/>
            <a:chOff x="2787" y="2016"/>
            <a:chExt cx="532" cy="828"/>
          </a:xfrm>
        </p:grpSpPr>
        <p:graphicFrame>
          <p:nvGraphicFramePr>
            <p:cNvPr id="39944" name="Object 7">
              <a:extLst>
                <a:ext uri="{FF2B5EF4-FFF2-40B4-BE49-F238E27FC236}">
                  <a16:creationId xmlns:a16="http://schemas.microsoft.com/office/drawing/2014/main" id="{C9E77273-46CB-46EC-9E70-9F7787157E94}"/>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39946" name="Clip" r:id="rId4" imgW="1396289" imgH="2171700" progId="MS_ClipArt_Gallery.2">
                    <p:embed/>
                  </p:oleObj>
                </mc:Choice>
                <mc:Fallback>
                  <p:oleObj name="Clip" r:id="rId4" imgW="1396289" imgH="217170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5" name="Text Box 8">
              <a:extLst>
                <a:ext uri="{FF2B5EF4-FFF2-40B4-BE49-F238E27FC236}">
                  <a16:creationId xmlns:a16="http://schemas.microsoft.com/office/drawing/2014/main" id="{9E74B89D-46D6-4C21-AEAD-8800D35DDD0B}"/>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
        <p:nvSpPr>
          <p:cNvPr id="39943" name="AutoShape 9">
            <a:hlinkClick r:id="rId6" action="ppaction://hlinksldjump" highlightClick="1"/>
            <a:extLst>
              <a:ext uri="{FF2B5EF4-FFF2-40B4-BE49-F238E27FC236}">
                <a16:creationId xmlns:a16="http://schemas.microsoft.com/office/drawing/2014/main" id="{B03FB8C8-7954-4CA0-A1BD-BE38168217F2}"/>
              </a:ext>
            </a:extLst>
          </p:cNvPr>
          <p:cNvSpPr>
            <a:spLocks noChangeArrowheads="1"/>
          </p:cNvSpPr>
          <p:nvPr/>
        </p:nvSpPr>
        <p:spPr bwMode="auto">
          <a:xfrm>
            <a:off x="838200" y="5334000"/>
            <a:ext cx="2057400" cy="609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Exemple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2A2E83D-E8E5-49E6-808B-C3B58E705C7D}"/>
              </a:ext>
            </a:extLst>
          </p:cNvPr>
          <p:cNvSpPr>
            <a:spLocks noGrp="1" noChangeArrowheads="1"/>
          </p:cNvSpPr>
          <p:nvPr>
            <p:ph type="title"/>
          </p:nvPr>
        </p:nvSpPr>
        <p:spPr/>
        <p:txBody>
          <a:bodyPr/>
          <a:lstStyle/>
          <a:p>
            <a:pPr eaLnBrk="1" hangingPunct="1"/>
            <a:r>
              <a:rPr lang="fr-FR" altLang="fr-FR"/>
              <a:t>Du compte de résultat aux bilans</a:t>
            </a:r>
          </a:p>
        </p:txBody>
      </p:sp>
      <p:sp>
        <p:nvSpPr>
          <p:cNvPr id="40963" name="Rectangle 3">
            <a:extLst>
              <a:ext uri="{FF2B5EF4-FFF2-40B4-BE49-F238E27FC236}">
                <a16:creationId xmlns:a16="http://schemas.microsoft.com/office/drawing/2014/main" id="{4B2B3D44-2CE0-4511-9548-5BFD00B4FD9C}"/>
              </a:ext>
            </a:extLst>
          </p:cNvPr>
          <p:cNvSpPr>
            <a:spLocks noGrp="1" noChangeArrowheads="1"/>
          </p:cNvSpPr>
          <p:nvPr>
            <p:ph idx="1"/>
          </p:nvPr>
        </p:nvSpPr>
        <p:spPr/>
        <p:txBody>
          <a:bodyPr/>
          <a:lstStyle/>
          <a:p>
            <a:pPr lvl="2" eaLnBrk="1" hangingPunct="1"/>
            <a:r>
              <a:rPr lang="fr-FR" altLang="fr-FR"/>
              <a:t>Le compte de résultat détaille les événements vécus sur une période,</a:t>
            </a:r>
          </a:p>
          <a:p>
            <a:pPr lvl="2" eaLnBrk="1" hangingPunct="1"/>
            <a:r>
              <a:rPr lang="fr-FR" altLang="fr-FR"/>
              <a:t>Le bilan décrit l’état de l’entreprise à un instant donné,</a:t>
            </a:r>
          </a:p>
          <a:p>
            <a:pPr lvl="2" eaLnBrk="1" hangingPunct="1"/>
            <a:r>
              <a:rPr lang="fr-FR" altLang="fr-FR"/>
              <a:t>Logiquement, le compte de résultat d’un exercice doit donc justifier l’évolution du bilan au cours de cet exercice :</a:t>
            </a:r>
          </a:p>
          <a:p>
            <a:pPr lvl="3" eaLnBrk="1" hangingPunct="1"/>
            <a:r>
              <a:rPr lang="fr-FR" altLang="fr-FR"/>
              <a:t>Capitaux propres : </a:t>
            </a:r>
          </a:p>
          <a:p>
            <a:pPr lvl="4" eaLnBrk="1" hangingPunct="1"/>
            <a:r>
              <a:rPr lang="fr-FR" altLang="fr-FR"/>
              <a:t>accroissement (ou baisse) par ajout du résultat (qui peut être négatif)</a:t>
            </a:r>
          </a:p>
          <a:p>
            <a:pPr lvl="4" eaLnBrk="1" hangingPunct="1"/>
            <a:r>
              <a:rPr lang="fr-FR" altLang="fr-FR"/>
              <a:t>accroissement ou baisse par modification des provisions et des subventions</a:t>
            </a:r>
          </a:p>
          <a:p>
            <a:pPr lvl="3" eaLnBrk="1" hangingPunct="1"/>
            <a:r>
              <a:rPr lang="fr-FR" altLang="fr-FR"/>
              <a:t>Dettes :</a:t>
            </a:r>
          </a:p>
          <a:p>
            <a:pPr lvl="4" eaLnBrk="1" hangingPunct="1"/>
            <a:r>
              <a:rPr lang="fr-FR" altLang="fr-FR"/>
              <a:t>L’entreprise a-t-elle réglé toutes les charges enregistrées ?</a:t>
            </a:r>
          </a:p>
          <a:p>
            <a:pPr lvl="4" eaLnBrk="1" hangingPunct="1"/>
            <a:r>
              <a:rPr lang="fr-FR" altLang="fr-FR"/>
              <a:t>Attention aux décalages sur les charges salariales et TVA</a:t>
            </a:r>
          </a:p>
          <a:p>
            <a:pPr lvl="4" eaLnBrk="1" hangingPunct="1"/>
            <a:r>
              <a:rPr lang="fr-FR" altLang="fr-FR"/>
              <a:t>Si résultat positif, prise en compte de l’impôt BIC (non encore payé)</a:t>
            </a:r>
          </a:p>
          <a:p>
            <a:pPr lvl="3" eaLnBrk="1" hangingPunct="1"/>
            <a:r>
              <a:rPr lang="fr-FR" altLang="fr-FR"/>
              <a:t>Actifs immobilisés :</a:t>
            </a:r>
          </a:p>
          <a:p>
            <a:pPr lvl="4" eaLnBrk="1" hangingPunct="1"/>
            <a:r>
              <a:rPr lang="fr-FR" altLang="fr-FR"/>
              <a:t>Décroissance de leur valeur nette du montant des amortissements</a:t>
            </a:r>
          </a:p>
          <a:p>
            <a:pPr lvl="3" eaLnBrk="1" hangingPunct="1"/>
            <a:r>
              <a:rPr lang="fr-FR" altLang="fr-FR"/>
              <a:t>Actif circulant :</a:t>
            </a:r>
          </a:p>
          <a:p>
            <a:pPr lvl="4" eaLnBrk="1" hangingPunct="1"/>
            <a:r>
              <a:rPr lang="fr-FR" altLang="fr-FR"/>
              <a:t>Stocks : stocks initiaux augmentés de la variation des stocks au cours de l’exercice (qui peut être négative)</a:t>
            </a:r>
          </a:p>
          <a:p>
            <a:pPr lvl="4" eaLnBrk="1" hangingPunct="1"/>
            <a:r>
              <a:rPr lang="fr-FR" altLang="fr-FR"/>
              <a:t>Créances : Les produits et services vendus ont-ils tous été réglés, ou a-t-on augmenté les créances?</a:t>
            </a:r>
          </a:p>
        </p:txBody>
      </p:sp>
      <p:sp>
        <p:nvSpPr>
          <p:cNvPr id="40964" name="Espace réservé du numéro de diapositive 3">
            <a:extLst>
              <a:ext uri="{FF2B5EF4-FFF2-40B4-BE49-F238E27FC236}">
                <a16:creationId xmlns:a16="http://schemas.microsoft.com/office/drawing/2014/main" id="{5379D413-7D3D-4251-BEA6-01492F7C470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7F17F48-124E-4015-8ECE-102E2A82B845}" type="slidenum">
              <a:rPr kumimoji="0" lang="fr-FR" altLang="fr-FR">
                <a:solidFill>
                  <a:schemeClr val="tx2"/>
                </a:solidFill>
              </a:rPr>
              <a:pPr algn="r"/>
              <a:t>26</a:t>
            </a:fld>
            <a:endParaRPr kumimoji="0" lang="fr-FR" altLang="fr-FR">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B650AAA-E41B-496E-B9A1-29C58E530803}"/>
              </a:ext>
            </a:extLst>
          </p:cNvPr>
          <p:cNvSpPr>
            <a:spLocks noGrp="1" noChangeArrowheads="1"/>
          </p:cNvSpPr>
          <p:nvPr>
            <p:ph type="title"/>
          </p:nvPr>
        </p:nvSpPr>
        <p:spPr/>
        <p:txBody>
          <a:bodyPr/>
          <a:lstStyle/>
          <a:p>
            <a:pPr eaLnBrk="1" hangingPunct="1"/>
            <a:r>
              <a:rPr lang="fr-FR" altLang="fr-FR"/>
              <a:t>Danger : ce que n’indique pas le compte de résultat</a:t>
            </a:r>
          </a:p>
        </p:txBody>
      </p:sp>
      <p:sp>
        <p:nvSpPr>
          <p:cNvPr id="41987" name="Rectangle 3">
            <a:extLst>
              <a:ext uri="{FF2B5EF4-FFF2-40B4-BE49-F238E27FC236}">
                <a16:creationId xmlns:a16="http://schemas.microsoft.com/office/drawing/2014/main" id="{B83A5E8C-A35F-4F5F-9D95-880F530DE64A}"/>
              </a:ext>
            </a:extLst>
          </p:cNvPr>
          <p:cNvSpPr>
            <a:spLocks noGrp="1" noChangeArrowheads="1"/>
          </p:cNvSpPr>
          <p:nvPr>
            <p:ph idx="1"/>
          </p:nvPr>
        </p:nvSpPr>
        <p:spPr/>
        <p:txBody>
          <a:bodyPr/>
          <a:lstStyle/>
          <a:p>
            <a:pPr lvl="2" eaLnBrk="1" hangingPunct="1"/>
            <a:r>
              <a:rPr lang="fr-FR" altLang="fr-FR"/>
              <a:t>En revanche, un certain nombre de pièges :</a:t>
            </a:r>
          </a:p>
          <a:p>
            <a:pPr lvl="2" eaLnBrk="1" hangingPunct="1"/>
            <a:r>
              <a:rPr lang="fr-FR" altLang="fr-FR"/>
              <a:t>Correspondent à des évolutions du bilan dont on n’a pas de trace dans le compte de résultat.</a:t>
            </a:r>
          </a:p>
          <a:p>
            <a:pPr lvl="3" eaLnBrk="1" hangingPunct="1"/>
            <a:r>
              <a:rPr lang="fr-FR" altLang="fr-FR"/>
              <a:t>Capitaux propres : augmentation de capital (n’est ni un enrichissement, ni un appauvrissement)</a:t>
            </a:r>
          </a:p>
          <a:p>
            <a:pPr lvl="3" eaLnBrk="1" hangingPunct="1"/>
            <a:r>
              <a:rPr lang="fr-FR" altLang="fr-FR"/>
              <a:t>Endettement :</a:t>
            </a:r>
          </a:p>
          <a:p>
            <a:pPr lvl="4" eaLnBrk="1" hangingPunct="1"/>
            <a:r>
              <a:rPr lang="fr-FR" altLang="fr-FR"/>
              <a:t>Les emprunts de capitaux n’apparaissent pas en produits, et les remboursements de capitaux empruntés n’apparaissent pas en charges.</a:t>
            </a:r>
          </a:p>
          <a:p>
            <a:pPr lvl="3" eaLnBrk="1" hangingPunct="1"/>
            <a:r>
              <a:rPr lang="fr-FR" altLang="fr-FR"/>
              <a:t>Immobilisations :</a:t>
            </a:r>
          </a:p>
          <a:p>
            <a:pPr lvl="4" eaLnBrk="1" hangingPunct="1"/>
            <a:r>
              <a:rPr lang="fr-FR" altLang="fr-FR"/>
              <a:t>De la même manière, les dépenses liées à des investissements ne sont pas des charges</a:t>
            </a:r>
          </a:p>
          <a:p>
            <a:pPr lvl="3" eaLnBrk="1" hangingPunct="1"/>
            <a:r>
              <a:rPr lang="fr-FR" altLang="fr-FR"/>
              <a:t>Actif circulant :</a:t>
            </a:r>
          </a:p>
          <a:p>
            <a:pPr lvl="4" eaLnBrk="1" hangingPunct="1"/>
            <a:r>
              <a:rPr lang="fr-FR" altLang="fr-FR"/>
              <a:t>Créances : des créances inscrites au bilan initial peuvent avoir été effacées au cours de l’exercice, sans que ça apparaissent dans le compte de résultat (qui n’est pas un compte de trésorerie!)</a:t>
            </a:r>
          </a:p>
          <a:p>
            <a:pPr lvl="4" eaLnBrk="1" hangingPunct="1"/>
            <a:r>
              <a:rPr lang="fr-FR" altLang="fr-FR"/>
              <a:t>Le niveau de trésorerie du bilan : même remarque, pour trouver le niveau final des disponibilités, il faudra s’aider d’un compte de trésorerie.</a:t>
            </a:r>
          </a:p>
        </p:txBody>
      </p:sp>
      <p:sp>
        <p:nvSpPr>
          <p:cNvPr id="41988" name="Espace réservé du numéro de diapositive 3">
            <a:extLst>
              <a:ext uri="{FF2B5EF4-FFF2-40B4-BE49-F238E27FC236}">
                <a16:creationId xmlns:a16="http://schemas.microsoft.com/office/drawing/2014/main" id="{2DB5CD33-D77D-431D-A6D7-BE33CCDB206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DFA0FCC2-6B94-4D7E-B5FC-08E41A20E174}" type="slidenum">
              <a:rPr kumimoji="0" lang="fr-FR" altLang="fr-FR">
                <a:solidFill>
                  <a:schemeClr val="tx2"/>
                </a:solidFill>
              </a:rPr>
              <a:pPr algn="r"/>
              <a:t>27</a:t>
            </a:fld>
            <a:endParaRPr kumimoji="0" lang="fr-FR" altLang="fr-FR">
              <a:solidFill>
                <a:schemeClr val="tx2"/>
              </a:solidFill>
            </a:endParaRPr>
          </a:p>
        </p:txBody>
      </p:sp>
      <p:sp>
        <p:nvSpPr>
          <p:cNvPr id="41989" name="AutoShape 4">
            <a:hlinkClick r:id="rId3" action="ppaction://hlinksldjump" highlightClick="1"/>
            <a:extLst>
              <a:ext uri="{FF2B5EF4-FFF2-40B4-BE49-F238E27FC236}">
                <a16:creationId xmlns:a16="http://schemas.microsoft.com/office/drawing/2014/main" id="{7A9C56CF-2BA7-4188-B901-76675064887D}"/>
              </a:ext>
            </a:extLst>
          </p:cNvPr>
          <p:cNvSpPr>
            <a:spLocks noChangeArrowheads="1"/>
          </p:cNvSpPr>
          <p:nvPr/>
        </p:nvSpPr>
        <p:spPr bwMode="auto">
          <a:xfrm>
            <a:off x="838200" y="5334000"/>
            <a:ext cx="2057400" cy="6096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Exemple</a:t>
            </a:r>
          </a:p>
        </p:txBody>
      </p:sp>
      <p:grpSp>
        <p:nvGrpSpPr>
          <p:cNvPr id="41990" name="Group 5">
            <a:extLst>
              <a:ext uri="{FF2B5EF4-FFF2-40B4-BE49-F238E27FC236}">
                <a16:creationId xmlns:a16="http://schemas.microsoft.com/office/drawing/2014/main" id="{FB2E5486-4852-4726-9470-8BA925BC584E}"/>
              </a:ext>
            </a:extLst>
          </p:cNvPr>
          <p:cNvGrpSpPr>
            <a:grpSpLocks/>
          </p:cNvGrpSpPr>
          <p:nvPr/>
        </p:nvGrpSpPr>
        <p:grpSpPr bwMode="auto">
          <a:xfrm>
            <a:off x="47625" y="1516063"/>
            <a:ext cx="692150" cy="1009650"/>
            <a:chOff x="2787" y="2016"/>
            <a:chExt cx="532" cy="828"/>
          </a:xfrm>
        </p:grpSpPr>
        <p:graphicFrame>
          <p:nvGraphicFramePr>
            <p:cNvPr id="41991" name="Object 6">
              <a:extLst>
                <a:ext uri="{FF2B5EF4-FFF2-40B4-BE49-F238E27FC236}">
                  <a16:creationId xmlns:a16="http://schemas.microsoft.com/office/drawing/2014/main" id="{E782C6B7-801E-458E-95AC-9ECE0DCA5F02}"/>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41993" name="Clip" r:id="rId4" imgW="1396289" imgH="2171700" progId="MS_ClipArt_Gallery.2">
                    <p:embed/>
                  </p:oleObj>
                </mc:Choice>
                <mc:Fallback>
                  <p:oleObj name="Clip" r:id="rId4" imgW="1396289" imgH="217170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2" name="Text Box 7">
              <a:extLst>
                <a:ext uri="{FF2B5EF4-FFF2-40B4-BE49-F238E27FC236}">
                  <a16:creationId xmlns:a16="http://schemas.microsoft.com/office/drawing/2014/main" id="{957BB326-B312-43A4-BC83-9FE6050C9843}"/>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091B13E-7EF0-4E38-8716-9B8DF4216758}"/>
              </a:ext>
            </a:extLst>
          </p:cNvPr>
          <p:cNvSpPr>
            <a:spLocks noGrp="1" noChangeArrowheads="1"/>
          </p:cNvSpPr>
          <p:nvPr>
            <p:ph type="ctrTitle"/>
          </p:nvPr>
        </p:nvSpPr>
        <p:spPr/>
        <p:txBody>
          <a:bodyPr/>
          <a:lstStyle/>
          <a:p>
            <a:pPr eaLnBrk="1" hangingPunct="1"/>
            <a:r>
              <a:rPr lang="fr-FR" altLang="fr-FR"/>
              <a:t>Analyse et diagnostic</a:t>
            </a:r>
          </a:p>
        </p:txBody>
      </p:sp>
      <p:sp>
        <p:nvSpPr>
          <p:cNvPr id="43011" name="Rectangle 3">
            <a:extLst>
              <a:ext uri="{FF2B5EF4-FFF2-40B4-BE49-F238E27FC236}">
                <a16:creationId xmlns:a16="http://schemas.microsoft.com/office/drawing/2014/main" id="{235BE3A8-6A14-4A15-B568-632275072386}"/>
              </a:ext>
            </a:extLst>
          </p:cNvPr>
          <p:cNvSpPr>
            <a:spLocks noGrp="1" noChangeArrowheads="1"/>
          </p:cNvSpPr>
          <p:nvPr>
            <p:ph type="subTitle" idx="1"/>
          </p:nvPr>
        </p:nvSpPr>
        <p:spPr/>
        <p:txBody>
          <a:bodyPr/>
          <a:lstStyle/>
          <a:p>
            <a:pPr eaLnBrk="1" hangingPunct="1"/>
            <a:endParaRPr lang="fr-FR" alt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143">
            <a:extLst>
              <a:ext uri="{FF2B5EF4-FFF2-40B4-BE49-F238E27FC236}">
                <a16:creationId xmlns:a16="http://schemas.microsoft.com/office/drawing/2014/main" id="{3AD2C279-5807-4F3C-A628-401638E45FD6}"/>
              </a:ext>
            </a:extLst>
          </p:cNvPr>
          <p:cNvSpPr>
            <a:spLocks noGrp="1" noChangeArrowheads="1"/>
          </p:cNvSpPr>
          <p:nvPr>
            <p:ph type="title"/>
          </p:nvPr>
        </p:nvSpPr>
        <p:spPr/>
        <p:txBody>
          <a:bodyPr/>
          <a:lstStyle/>
          <a:p>
            <a:pPr eaLnBrk="1" hangingPunct="1"/>
            <a:r>
              <a:rPr lang="fr-FR" altLang="fr-FR"/>
              <a:t>Analyse comptable</a:t>
            </a:r>
          </a:p>
        </p:txBody>
      </p:sp>
      <p:sp>
        <p:nvSpPr>
          <p:cNvPr id="44035" name="Espace réservé du numéro de diapositive 3">
            <a:extLst>
              <a:ext uri="{FF2B5EF4-FFF2-40B4-BE49-F238E27FC236}">
                <a16:creationId xmlns:a16="http://schemas.microsoft.com/office/drawing/2014/main" id="{31659C8E-23ED-47FF-A3A4-38F1E2E4E4AB}"/>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FDBF7FE-7C78-4A82-9691-98FFD75AD1EF}" type="slidenum">
              <a:rPr kumimoji="0" lang="fr-FR" altLang="fr-FR">
                <a:solidFill>
                  <a:schemeClr val="tx2"/>
                </a:solidFill>
              </a:rPr>
              <a:pPr algn="r"/>
              <a:t>29</a:t>
            </a:fld>
            <a:endParaRPr kumimoji="0" lang="fr-FR" altLang="fr-FR">
              <a:solidFill>
                <a:schemeClr val="tx2"/>
              </a:solidFill>
            </a:endParaRPr>
          </a:p>
        </p:txBody>
      </p:sp>
      <p:sp>
        <p:nvSpPr>
          <p:cNvPr id="44036" name="Rectangle 2">
            <a:extLst>
              <a:ext uri="{FF2B5EF4-FFF2-40B4-BE49-F238E27FC236}">
                <a16:creationId xmlns:a16="http://schemas.microsoft.com/office/drawing/2014/main" id="{BC5F0F8D-D9C3-4E1A-82D6-7BEE303B3DB2}"/>
              </a:ext>
            </a:extLst>
          </p:cNvPr>
          <p:cNvSpPr>
            <a:spLocks noChangeArrowheads="1"/>
          </p:cNvSpPr>
          <p:nvPr/>
        </p:nvSpPr>
        <p:spPr bwMode="auto">
          <a:xfrm>
            <a:off x="1371600" y="1295400"/>
            <a:ext cx="497681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Documents établis par la comptabilité pour des raisons fiscales.</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u="sng"/>
              <a:t>Compte de résultat et bilan</a:t>
            </a:r>
            <a:r>
              <a:rPr kumimoji="0" lang="fr-FR" altLang="fr-FR" b="1"/>
              <a:t> :</a:t>
            </a:r>
          </a:p>
        </p:txBody>
      </p:sp>
      <p:sp>
        <p:nvSpPr>
          <p:cNvPr id="44037" name="Rectangle 3">
            <a:extLst>
              <a:ext uri="{FF2B5EF4-FFF2-40B4-BE49-F238E27FC236}">
                <a16:creationId xmlns:a16="http://schemas.microsoft.com/office/drawing/2014/main" id="{4AD6B4C2-E5D6-4337-AF61-6B4DD21B5318}"/>
              </a:ext>
            </a:extLst>
          </p:cNvPr>
          <p:cNvSpPr>
            <a:spLocks noChangeArrowheads="1"/>
          </p:cNvSpPr>
          <p:nvPr/>
        </p:nvSpPr>
        <p:spPr bwMode="auto">
          <a:xfrm>
            <a:off x="6019800" y="2379663"/>
            <a:ext cx="285115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L'analyse se base sur</a:t>
            </a:r>
          </a:p>
          <a:p>
            <a:pPr algn="ctr">
              <a:lnSpc>
                <a:spcPct val="90000"/>
              </a:lnSpc>
              <a:spcBef>
                <a:spcPct val="0"/>
              </a:spcBef>
              <a:buClrTx/>
              <a:buSzTx/>
              <a:buFontTx/>
              <a:buNone/>
            </a:pPr>
            <a:r>
              <a:rPr kumimoji="0" lang="fr-FR" altLang="fr-FR" b="1"/>
              <a:t>des versions simplifiées,</a:t>
            </a:r>
          </a:p>
          <a:p>
            <a:pPr algn="ctr">
              <a:lnSpc>
                <a:spcPct val="90000"/>
              </a:lnSpc>
              <a:spcBef>
                <a:spcPct val="0"/>
              </a:spcBef>
              <a:buClrTx/>
              <a:buSzTx/>
              <a:buFontTx/>
              <a:buNone/>
            </a:pPr>
            <a:r>
              <a:rPr kumimoji="0" lang="fr-FR" altLang="fr-FR" b="1"/>
              <a:t>présentant des grandeurs agrégées,</a:t>
            </a:r>
          </a:p>
          <a:p>
            <a:pPr algn="ctr">
              <a:lnSpc>
                <a:spcPct val="90000"/>
              </a:lnSpc>
              <a:spcBef>
                <a:spcPct val="0"/>
              </a:spcBef>
              <a:buClrTx/>
              <a:buSzTx/>
              <a:buFontTx/>
              <a:buNone/>
            </a:pPr>
            <a:r>
              <a:rPr kumimoji="0" lang="fr-FR" altLang="fr-FR" b="1"/>
              <a:t>établies à partir</a:t>
            </a:r>
          </a:p>
          <a:p>
            <a:pPr algn="ctr">
              <a:lnSpc>
                <a:spcPct val="90000"/>
              </a:lnSpc>
              <a:spcBef>
                <a:spcPct val="0"/>
              </a:spcBef>
              <a:buClrTx/>
              <a:buSzTx/>
              <a:buFontTx/>
              <a:buNone/>
            </a:pPr>
            <a:r>
              <a:rPr kumimoji="0" lang="fr-FR" altLang="fr-FR" b="1"/>
              <a:t>de ces documents.</a:t>
            </a:r>
          </a:p>
        </p:txBody>
      </p:sp>
      <p:grpSp>
        <p:nvGrpSpPr>
          <p:cNvPr id="44038" name="Group 4">
            <a:extLst>
              <a:ext uri="{FF2B5EF4-FFF2-40B4-BE49-F238E27FC236}">
                <a16:creationId xmlns:a16="http://schemas.microsoft.com/office/drawing/2014/main" id="{CFB82F92-BBC8-4393-934E-05AE27AEA20D}"/>
              </a:ext>
            </a:extLst>
          </p:cNvPr>
          <p:cNvGrpSpPr>
            <a:grpSpLocks/>
          </p:cNvGrpSpPr>
          <p:nvPr/>
        </p:nvGrpSpPr>
        <p:grpSpPr bwMode="auto">
          <a:xfrm>
            <a:off x="6629400" y="1295400"/>
            <a:ext cx="2206625" cy="665163"/>
            <a:chOff x="3561" y="872"/>
            <a:chExt cx="1506" cy="419"/>
          </a:xfrm>
        </p:grpSpPr>
        <p:sp>
          <p:nvSpPr>
            <p:cNvPr id="44180" name="Rectangle 5">
              <a:extLst>
                <a:ext uri="{FF2B5EF4-FFF2-40B4-BE49-F238E27FC236}">
                  <a16:creationId xmlns:a16="http://schemas.microsoft.com/office/drawing/2014/main" id="{538D2D22-5F3D-4A4D-A5FE-A79CC184D753}"/>
                </a:ext>
              </a:extLst>
            </p:cNvPr>
            <p:cNvSpPr>
              <a:spLocks noChangeArrowheads="1"/>
            </p:cNvSpPr>
            <p:nvPr/>
          </p:nvSpPr>
          <p:spPr bwMode="auto">
            <a:xfrm>
              <a:off x="3678" y="872"/>
              <a:ext cx="1389"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Char char="•"/>
              </a:pPr>
              <a:r>
                <a:rPr kumimoji="0" lang="fr-FR" altLang="fr-FR" b="1"/>
                <a:t>présentation exhaustive</a:t>
              </a:r>
            </a:p>
            <a:p>
              <a:pPr>
                <a:lnSpc>
                  <a:spcPct val="90000"/>
                </a:lnSpc>
                <a:spcBef>
                  <a:spcPct val="0"/>
                </a:spcBef>
                <a:buClrTx/>
                <a:buSzTx/>
                <a:buFontTx/>
                <a:buNone/>
              </a:pPr>
              <a:endParaRPr kumimoji="0" lang="fr-FR" altLang="fr-FR" b="1"/>
            </a:p>
            <a:p>
              <a:pPr>
                <a:lnSpc>
                  <a:spcPct val="90000"/>
                </a:lnSpc>
                <a:spcBef>
                  <a:spcPct val="0"/>
                </a:spcBef>
                <a:buClrTx/>
                <a:buSzTx/>
                <a:buFontTx/>
                <a:buChar char="•"/>
              </a:pPr>
              <a:r>
                <a:rPr kumimoji="0" lang="fr-FR" altLang="fr-FR" b="1"/>
                <a:t>lourde à manipuler</a:t>
              </a:r>
            </a:p>
          </p:txBody>
        </p:sp>
        <p:sp>
          <p:nvSpPr>
            <p:cNvPr id="44181" name="Line 6">
              <a:extLst>
                <a:ext uri="{FF2B5EF4-FFF2-40B4-BE49-F238E27FC236}">
                  <a16:creationId xmlns:a16="http://schemas.microsoft.com/office/drawing/2014/main" id="{BA5569EE-9003-45A8-94D3-B1068B2065F7}"/>
                </a:ext>
              </a:extLst>
            </p:cNvPr>
            <p:cNvSpPr>
              <a:spLocks noChangeShapeType="1"/>
            </p:cNvSpPr>
            <p:nvPr/>
          </p:nvSpPr>
          <p:spPr bwMode="auto">
            <a:xfrm>
              <a:off x="3561" y="930"/>
              <a:ext cx="0" cy="354"/>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4039" name="Line 7">
            <a:extLst>
              <a:ext uri="{FF2B5EF4-FFF2-40B4-BE49-F238E27FC236}">
                <a16:creationId xmlns:a16="http://schemas.microsoft.com/office/drawing/2014/main" id="{35515D14-B6EA-4E29-994F-B512C9E1ABF4}"/>
              </a:ext>
            </a:extLst>
          </p:cNvPr>
          <p:cNvSpPr>
            <a:spLocks noChangeShapeType="1"/>
          </p:cNvSpPr>
          <p:nvPr/>
        </p:nvSpPr>
        <p:spPr bwMode="auto">
          <a:xfrm>
            <a:off x="4646613" y="2905125"/>
            <a:ext cx="806450" cy="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40" name="Rectangle 8">
            <a:extLst>
              <a:ext uri="{FF2B5EF4-FFF2-40B4-BE49-F238E27FC236}">
                <a16:creationId xmlns:a16="http://schemas.microsoft.com/office/drawing/2014/main" id="{73A3E458-FFD8-432A-B890-7197BFC098D3}"/>
              </a:ext>
            </a:extLst>
          </p:cNvPr>
          <p:cNvSpPr>
            <a:spLocks noChangeArrowheads="1"/>
          </p:cNvSpPr>
          <p:nvPr/>
        </p:nvSpPr>
        <p:spPr bwMode="auto">
          <a:xfrm>
            <a:off x="3733800" y="3429000"/>
            <a:ext cx="207168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solidFill>
                  <a:srgbClr val="FFFF00"/>
                </a:solidFill>
              </a:rPr>
              <a:t>Deux niveaux d'analyse</a:t>
            </a:r>
            <a:r>
              <a:rPr kumimoji="0" lang="fr-FR" altLang="fr-FR" b="1">
                <a:solidFill>
                  <a:srgbClr val="FFFF00"/>
                </a:solidFill>
              </a:rPr>
              <a:t> :</a:t>
            </a:r>
          </a:p>
        </p:txBody>
      </p:sp>
      <p:sp>
        <p:nvSpPr>
          <p:cNvPr id="44041" name="Line 9">
            <a:extLst>
              <a:ext uri="{FF2B5EF4-FFF2-40B4-BE49-F238E27FC236}">
                <a16:creationId xmlns:a16="http://schemas.microsoft.com/office/drawing/2014/main" id="{2B8BEF7B-59BE-4321-9A45-B5A3A0ED5D39}"/>
              </a:ext>
            </a:extLst>
          </p:cNvPr>
          <p:cNvSpPr>
            <a:spLocks noChangeShapeType="1"/>
          </p:cNvSpPr>
          <p:nvPr/>
        </p:nvSpPr>
        <p:spPr bwMode="auto">
          <a:xfrm>
            <a:off x="4800600" y="4038600"/>
            <a:ext cx="0" cy="19050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4042" name="Group 10">
            <a:extLst>
              <a:ext uri="{FF2B5EF4-FFF2-40B4-BE49-F238E27FC236}">
                <a16:creationId xmlns:a16="http://schemas.microsoft.com/office/drawing/2014/main" id="{CB85982C-7DE3-4FE4-8790-97A3AE54F29F}"/>
              </a:ext>
            </a:extLst>
          </p:cNvPr>
          <p:cNvGrpSpPr>
            <a:grpSpLocks/>
          </p:cNvGrpSpPr>
          <p:nvPr/>
        </p:nvGrpSpPr>
        <p:grpSpPr bwMode="auto">
          <a:xfrm>
            <a:off x="673100" y="4127500"/>
            <a:ext cx="3713163" cy="1724025"/>
            <a:chOff x="309" y="2465"/>
            <a:chExt cx="2339" cy="1086"/>
          </a:xfrm>
        </p:grpSpPr>
        <p:sp>
          <p:nvSpPr>
            <p:cNvPr id="44177" name="Rectangle 11">
              <a:extLst>
                <a:ext uri="{FF2B5EF4-FFF2-40B4-BE49-F238E27FC236}">
                  <a16:creationId xmlns:a16="http://schemas.microsoft.com/office/drawing/2014/main" id="{B713B61D-8D19-4B9A-AC49-9E5B00BB69BF}"/>
                </a:ext>
              </a:extLst>
            </p:cNvPr>
            <p:cNvSpPr>
              <a:spLocks noChangeArrowheads="1"/>
            </p:cNvSpPr>
            <p:nvPr/>
          </p:nvSpPr>
          <p:spPr bwMode="auto">
            <a:xfrm>
              <a:off x="1422" y="2465"/>
              <a:ext cx="11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endParaRPr kumimoji="0" lang="fr-FR" altLang="fr-FR" b="1"/>
            </a:p>
          </p:txBody>
        </p:sp>
        <p:sp>
          <p:nvSpPr>
            <p:cNvPr id="44178" name="Rectangle 12">
              <a:extLst>
                <a:ext uri="{FF2B5EF4-FFF2-40B4-BE49-F238E27FC236}">
                  <a16:creationId xmlns:a16="http://schemas.microsoft.com/office/drawing/2014/main" id="{470F9DC7-AEDD-4F94-BF92-7277BBA1A4DE}"/>
                </a:ext>
              </a:extLst>
            </p:cNvPr>
            <p:cNvSpPr>
              <a:spLocks noChangeArrowheads="1"/>
            </p:cNvSpPr>
            <p:nvPr/>
          </p:nvSpPr>
          <p:spPr bwMode="auto">
            <a:xfrm>
              <a:off x="381" y="2690"/>
              <a:ext cx="2195"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vérifie que les activités de production</a:t>
              </a:r>
            </a:p>
            <a:p>
              <a:pPr algn="ctr">
                <a:lnSpc>
                  <a:spcPct val="90000"/>
                </a:lnSpc>
                <a:spcBef>
                  <a:spcPct val="0"/>
                </a:spcBef>
                <a:buClrTx/>
                <a:buSzTx/>
                <a:buFontTx/>
                <a:buNone/>
              </a:pPr>
              <a:r>
                <a:rPr kumimoji="0" lang="fr-FR" altLang="fr-FR" b="1"/>
                <a:t>et de commercialisation sont assurées "au</a:t>
              </a:r>
            </a:p>
            <a:p>
              <a:pPr algn="ctr">
                <a:lnSpc>
                  <a:spcPct val="90000"/>
                </a:lnSpc>
                <a:spcBef>
                  <a:spcPct val="0"/>
                </a:spcBef>
                <a:buClrTx/>
                <a:buSzTx/>
                <a:buFontTx/>
                <a:buNone/>
              </a:pPr>
              <a:r>
                <a:rPr kumimoji="0" lang="fr-FR" altLang="fr-FR" b="1"/>
                <a:t>jour le jour" de façon saine par l'entreprise</a:t>
              </a:r>
            </a:p>
            <a:p>
              <a:pPr algn="ctr">
                <a:lnSpc>
                  <a:spcPct val="90000"/>
                </a:lnSpc>
                <a:spcBef>
                  <a:spcPct val="0"/>
                </a:spcBef>
                <a:buClrTx/>
                <a:buSzTx/>
                <a:buFontTx/>
                <a:buNone/>
              </a:pPr>
              <a:r>
                <a:rPr kumimoji="0" lang="fr-FR" altLang="fr-FR" b="1"/>
                <a:t>(</a:t>
              </a:r>
              <a:r>
                <a:rPr kumimoji="0" lang="fr-FR" altLang="fr-FR" b="1" i="1"/>
                <a:t>juge la viabilité</a:t>
              </a:r>
              <a:r>
                <a:rPr kumimoji="0" lang="fr-FR" altLang="fr-FR" b="1"/>
                <a:t>)</a:t>
              </a:r>
            </a:p>
          </p:txBody>
        </p:sp>
        <p:sp>
          <p:nvSpPr>
            <p:cNvPr id="44179" name="Rectangle 13">
              <a:extLst>
                <a:ext uri="{FF2B5EF4-FFF2-40B4-BE49-F238E27FC236}">
                  <a16:creationId xmlns:a16="http://schemas.microsoft.com/office/drawing/2014/main" id="{FAE49B6E-4860-4D1B-98CB-A4F9FD01BE40}"/>
                </a:ext>
              </a:extLst>
            </p:cNvPr>
            <p:cNvSpPr>
              <a:spLocks noChangeArrowheads="1"/>
            </p:cNvSpPr>
            <p:nvPr/>
          </p:nvSpPr>
          <p:spPr bwMode="auto">
            <a:xfrm>
              <a:off x="309" y="3374"/>
              <a:ext cx="233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SE BASE SUR LE COMPTE DE RESULTAT</a:t>
              </a:r>
            </a:p>
          </p:txBody>
        </p:sp>
      </p:grpSp>
      <p:grpSp>
        <p:nvGrpSpPr>
          <p:cNvPr id="44043" name="Group 14">
            <a:extLst>
              <a:ext uri="{FF2B5EF4-FFF2-40B4-BE49-F238E27FC236}">
                <a16:creationId xmlns:a16="http://schemas.microsoft.com/office/drawing/2014/main" id="{7BDED053-3CD5-4A4D-B12E-9AC7F6214288}"/>
              </a:ext>
            </a:extLst>
          </p:cNvPr>
          <p:cNvGrpSpPr>
            <a:grpSpLocks/>
          </p:cNvGrpSpPr>
          <p:nvPr/>
        </p:nvGrpSpPr>
        <p:grpSpPr bwMode="auto">
          <a:xfrm>
            <a:off x="5092700" y="4032250"/>
            <a:ext cx="3836988" cy="1916113"/>
            <a:chOff x="2982" y="2381"/>
            <a:chExt cx="2417" cy="1207"/>
          </a:xfrm>
        </p:grpSpPr>
        <p:sp>
          <p:nvSpPr>
            <p:cNvPr id="44174" name="Rectangle 15">
              <a:extLst>
                <a:ext uri="{FF2B5EF4-FFF2-40B4-BE49-F238E27FC236}">
                  <a16:creationId xmlns:a16="http://schemas.microsoft.com/office/drawing/2014/main" id="{6C08F274-7433-4940-A5C7-4BDF022F1AFF}"/>
                </a:ext>
              </a:extLst>
            </p:cNvPr>
            <p:cNvSpPr>
              <a:spLocks noChangeArrowheads="1"/>
            </p:cNvSpPr>
            <p:nvPr/>
          </p:nvSpPr>
          <p:spPr bwMode="auto">
            <a:xfrm>
              <a:off x="4133" y="2381"/>
              <a:ext cx="11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endParaRPr kumimoji="0" lang="fr-FR" altLang="fr-FR" b="1"/>
            </a:p>
          </p:txBody>
        </p:sp>
        <p:sp>
          <p:nvSpPr>
            <p:cNvPr id="44175" name="Rectangle 16">
              <a:extLst>
                <a:ext uri="{FF2B5EF4-FFF2-40B4-BE49-F238E27FC236}">
                  <a16:creationId xmlns:a16="http://schemas.microsoft.com/office/drawing/2014/main" id="{D48969DA-EB3C-4197-AE10-67AAA821C49C}"/>
                </a:ext>
              </a:extLst>
            </p:cNvPr>
            <p:cNvSpPr>
              <a:spLocks noChangeArrowheads="1"/>
            </p:cNvSpPr>
            <p:nvPr/>
          </p:nvSpPr>
          <p:spPr bwMode="auto">
            <a:xfrm>
              <a:off x="3053" y="2645"/>
              <a:ext cx="2276"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vérifie que les conditions d'existence</a:t>
              </a:r>
            </a:p>
            <a:p>
              <a:pPr algn="ctr">
                <a:lnSpc>
                  <a:spcPct val="90000"/>
                </a:lnSpc>
                <a:spcBef>
                  <a:spcPct val="0"/>
                </a:spcBef>
                <a:buClrTx/>
                <a:buSzTx/>
                <a:buFontTx/>
                <a:buNone/>
              </a:pPr>
              <a:r>
                <a:rPr kumimoji="0" lang="fr-FR" altLang="fr-FR" b="1"/>
                <a:t>de l'entreprise, compte non tenu des résultats</a:t>
              </a:r>
            </a:p>
            <a:p>
              <a:pPr algn="ctr">
                <a:lnSpc>
                  <a:spcPct val="90000"/>
                </a:lnSpc>
                <a:spcBef>
                  <a:spcPct val="0"/>
                </a:spcBef>
                <a:buClrTx/>
                <a:buSzTx/>
                <a:buFontTx/>
                <a:buNone/>
              </a:pPr>
              <a:r>
                <a:rPr kumimoji="0" lang="fr-FR" altLang="fr-FR" b="1"/>
                <a:t>de ses activités, ne la fragilisent pas</a:t>
              </a:r>
            </a:p>
            <a:p>
              <a:pPr algn="ctr">
                <a:lnSpc>
                  <a:spcPct val="90000"/>
                </a:lnSpc>
                <a:spcBef>
                  <a:spcPct val="0"/>
                </a:spcBef>
                <a:buClrTx/>
                <a:buSzTx/>
                <a:buFontTx/>
                <a:buNone/>
              </a:pPr>
              <a:r>
                <a:rPr kumimoji="0" lang="fr-FR" altLang="fr-FR" b="1"/>
                <a:t>(</a:t>
              </a:r>
              <a:r>
                <a:rPr kumimoji="0" lang="fr-FR" altLang="fr-FR" b="1" i="1"/>
                <a:t>juge la pérennité</a:t>
              </a:r>
              <a:r>
                <a:rPr kumimoji="0" lang="fr-FR" altLang="fr-FR" b="1"/>
                <a:t>)</a:t>
              </a:r>
            </a:p>
          </p:txBody>
        </p:sp>
        <p:sp>
          <p:nvSpPr>
            <p:cNvPr id="44176" name="Rectangle 17">
              <a:extLst>
                <a:ext uri="{FF2B5EF4-FFF2-40B4-BE49-F238E27FC236}">
                  <a16:creationId xmlns:a16="http://schemas.microsoft.com/office/drawing/2014/main" id="{199565F6-3B9F-4292-8C52-9421DF75C56A}"/>
                </a:ext>
              </a:extLst>
            </p:cNvPr>
            <p:cNvSpPr>
              <a:spLocks noChangeArrowheads="1"/>
            </p:cNvSpPr>
            <p:nvPr/>
          </p:nvSpPr>
          <p:spPr bwMode="auto">
            <a:xfrm>
              <a:off x="2982" y="3290"/>
              <a:ext cx="241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SE BASE SUR LE BILAN</a:t>
              </a:r>
            </a:p>
            <a:p>
              <a:pPr algn="ctr">
                <a:lnSpc>
                  <a:spcPct val="90000"/>
                </a:lnSpc>
                <a:spcBef>
                  <a:spcPct val="0"/>
                </a:spcBef>
                <a:buClrTx/>
                <a:buSzTx/>
                <a:buFontTx/>
                <a:buNone/>
              </a:pPr>
              <a:r>
                <a:rPr kumimoji="0" lang="fr-FR" altLang="fr-FR" b="1"/>
                <a:t>(OU SUR PLUSIEURS BILANS SUCCESSIFS)</a:t>
              </a:r>
            </a:p>
          </p:txBody>
        </p:sp>
      </p:grpSp>
      <p:grpSp>
        <p:nvGrpSpPr>
          <p:cNvPr id="44044" name="Group 18">
            <a:extLst>
              <a:ext uri="{FF2B5EF4-FFF2-40B4-BE49-F238E27FC236}">
                <a16:creationId xmlns:a16="http://schemas.microsoft.com/office/drawing/2014/main" id="{F0BCC7E2-2033-4639-847F-610BB4B0FB6F}"/>
              </a:ext>
            </a:extLst>
          </p:cNvPr>
          <p:cNvGrpSpPr>
            <a:grpSpLocks/>
          </p:cNvGrpSpPr>
          <p:nvPr/>
        </p:nvGrpSpPr>
        <p:grpSpPr bwMode="auto">
          <a:xfrm>
            <a:off x="990600" y="2209800"/>
            <a:ext cx="3414713" cy="1054100"/>
            <a:chOff x="329" y="1314"/>
            <a:chExt cx="2331" cy="664"/>
          </a:xfrm>
        </p:grpSpPr>
        <p:sp>
          <p:nvSpPr>
            <p:cNvPr id="44050" name="Freeform 19">
              <a:extLst>
                <a:ext uri="{FF2B5EF4-FFF2-40B4-BE49-F238E27FC236}">
                  <a16:creationId xmlns:a16="http://schemas.microsoft.com/office/drawing/2014/main" id="{E1FFE7B4-94EE-4C25-BCE9-64E1012C84C1}"/>
                </a:ext>
              </a:extLst>
            </p:cNvPr>
            <p:cNvSpPr>
              <a:spLocks/>
            </p:cNvSpPr>
            <p:nvPr/>
          </p:nvSpPr>
          <p:spPr bwMode="auto">
            <a:xfrm>
              <a:off x="329" y="1648"/>
              <a:ext cx="246" cy="306"/>
            </a:xfrm>
            <a:custGeom>
              <a:avLst/>
              <a:gdLst>
                <a:gd name="T0" fmla="*/ 245 w 246"/>
                <a:gd name="T1" fmla="*/ 0 h 306"/>
                <a:gd name="T2" fmla="*/ 195 w 246"/>
                <a:gd name="T3" fmla="*/ 0 h 306"/>
                <a:gd name="T4" fmla="*/ 195 w 246"/>
                <a:gd name="T5" fmla="*/ 263 h 306"/>
                <a:gd name="T6" fmla="*/ 0 w 246"/>
                <a:gd name="T7" fmla="*/ 263 h 306"/>
                <a:gd name="T8" fmla="*/ 0 w 246"/>
                <a:gd name="T9" fmla="*/ 305 h 306"/>
                <a:gd name="T10" fmla="*/ 245 w 246"/>
                <a:gd name="T11" fmla="*/ 305 h 306"/>
                <a:gd name="T12" fmla="*/ 245 w 246"/>
                <a:gd name="T13" fmla="*/ 0 h 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306">
                  <a:moveTo>
                    <a:pt x="245" y="0"/>
                  </a:moveTo>
                  <a:lnTo>
                    <a:pt x="195" y="0"/>
                  </a:lnTo>
                  <a:lnTo>
                    <a:pt x="195" y="263"/>
                  </a:lnTo>
                  <a:lnTo>
                    <a:pt x="0" y="263"/>
                  </a:lnTo>
                  <a:lnTo>
                    <a:pt x="0" y="305"/>
                  </a:lnTo>
                  <a:lnTo>
                    <a:pt x="245" y="305"/>
                  </a:lnTo>
                  <a:lnTo>
                    <a:pt x="245"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4051" name="Group 20">
              <a:extLst>
                <a:ext uri="{FF2B5EF4-FFF2-40B4-BE49-F238E27FC236}">
                  <a16:creationId xmlns:a16="http://schemas.microsoft.com/office/drawing/2014/main" id="{1C5ACC1F-ABA7-46D2-83FB-8E165C1CAEE8}"/>
                </a:ext>
              </a:extLst>
            </p:cNvPr>
            <p:cNvGrpSpPr>
              <a:grpSpLocks/>
            </p:cNvGrpSpPr>
            <p:nvPr/>
          </p:nvGrpSpPr>
          <p:grpSpPr bwMode="auto">
            <a:xfrm>
              <a:off x="550" y="1314"/>
              <a:ext cx="1938" cy="664"/>
              <a:chOff x="550" y="1314"/>
              <a:chExt cx="1938" cy="664"/>
            </a:xfrm>
          </p:grpSpPr>
          <p:grpSp>
            <p:nvGrpSpPr>
              <p:cNvPr id="44055" name="Group 21">
                <a:extLst>
                  <a:ext uri="{FF2B5EF4-FFF2-40B4-BE49-F238E27FC236}">
                    <a16:creationId xmlns:a16="http://schemas.microsoft.com/office/drawing/2014/main" id="{00DDC65A-245F-4552-B7A8-149357B806EC}"/>
                  </a:ext>
                </a:extLst>
              </p:cNvPr>
              <p:cNvGrpSpPr>
                <a:grpSpLocks/>
              </p:cNvGrpSpPr>
              <p:nvPr/>
            </p:nvGrpSpPr>
            <p:grpSpPr bwMode="auto">
              <a:xfrm>
                <a:off x="576" y="1318"/>
                <a:ext cx="229" cy="636"/>
                <a:chOff x="576" y="1318"/>
                <a:chExt cx="229" cy="636"/>
              </a:xfrm>
            </p:grpSpPr>
            <p:grpSp>
              <p:nvGrpSpPr>
                <p:cNvPr id="44167" name="Group 22">
                  <a:extLst>
                    <a:ext uri="{FF2B5EF4-FFF2-40B4-BE49-F238E27FC236}">
                      <a16:creationId xmlns:a16="http://schemas.microsoft.com/office/drawing/2014/main" id="{7EEABA5E-ECDD-4983-9796-3011B56287F8}"/>
                    </a:ext>
                  </a:extLst>
                </p:cNvPr>
                <p:cNvGrpSpPr>
                  <a:grpSpLocks/>
                </p:cNvGrpSpPr>
                <p:nvPr/>
              </p:nvGrpSpPr>
              <p:grpSpPr bwMode="auto">
                <a:xfrm>
                  <a:off x="576" y="1318"/>
                  <a:ext cx="229" cy="636"/>
                  <a:chOff x="576" y="1318"/>
                  <a:chExt cx="229" cy="636"/>
                </a:xfrm>
              </p:grpSpPr>
              <p:sp>
                <p:nvSpPr>
                  <p:cNvPr id="44172" name="Freeform 23">
                    <a:extLst>
                      <a:ext uri="{FF2B5EF4-FFF2-40B4-BE49-F238E27FC236}">
                        <a16:creationId xmlns:a16="http://schemas.microsoft.com/office/drawing/2014/main" id="{E7EFA4E9-7B35-4EAF-B58D-057A6449D3AC}"/>
                      </a:ext>
                    </a:extLst>
                  </p:cNvPr>
                  <p:cNvSpPr>
                    <a:spLocks/>
                  </p:cNvSpPr>
                  <p:nvPr/>
                </p:nvSpPr>
                <p:spPr bwMode="auto">
                  <a:xfrm>
                    <a:off x="729" y="1333"/>
                    <a:ext cx="76" cy="621"/>
                  </a:xfrm>
                  <a:custGeom>
                    <a:avLst/>
                    <a:gdLst>
                      <a:gd name="T0" fmla="*/ 0 w 76"/>
                      <a:gd name="T1" fmla="*/ 0 h 621"/>
                      <a:gd name="T2" fmla="*/ 75 w 76"/>
                      <a:gd name="T3" fmla="*/ 98 h 621"/>
                      <a:gd name="T4" fmla="*/ 75 w 76"/>
                      <a:gd name="T5" fmla="*/ 620 h 621"/>
                      <a:gd name="T6" fmla="*/ 0 w 76"/>
                      <a:gd name="T7" fmla="*/ 619 h 621"/>
                      <a:gd name="T8" fmla="*/ 0 w 76"/>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621">
                        <a:moveTo>
                          <a:pt x="0" y="0"/>
                        </a:moveTo>
                        <a:lnTo>
                          <a:pt x="75" y="98"/>
                        </a:lnTo>
                        <a:lnTo>
                          <a:pt x="75" y="620"/>
                        </a:lnTo>
                        <a:lnTo>
                          <a:pt x="0" y="619"/>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73" name="Freeform 24">
                    <a:extLst>
                      <a:ext uri="{FF2B5EF4-FFF2-40B4-BE49-F238E27FC236}">
                        <a16:creationId xmlns:a16="http://schemas.microsoft.com/office/drawing/2014/main" id="{09D40302-94F3-4100-A8DC-D4CE22BDE8AD}"/>
                      </a:ext>
                    </a:extLst>
                  </p:cNvPr>
                  <p:cNvSpPr>
                    <a:spLocks/>
                  </p:cNvSpPr>
                  <p:nvPr/>
                </p:nvSpPr>
                <p:spPr bwMode="auto">
                  <a:xfrm>
                    <a:off x="576" y="1318"/>
                    <a:ext cx="155" cy="635"/>
                  </a:xfrm>
                  <a:custGeom>
                    <a:avLst/>
                    <a:gdLst>
                      <a:gd name="T0" fmla="*/ 0 w 155"/>
                      <a:gd name="T1" fmla="*/ 634 h 635"/>
                      <a:gd name="T2" fmla="*/ 0 w 155"/>
                      <a:gd name="T3" fmla="*/ 14 h 635"/>
                      <a:gd name="T4" fmla="*/ 8 w 155"/>
                      <a:gd name="T5" fmla="*/ 10 h 635"/>
                      <a:gd name="T6" fmla="*/ 21 w 155"/>
                      <a:gd name="T7" fmla="*/ 7 h 635"/>
                      <a:gd name="T8" fmla="*/ 37 w 155"/>
                      <a:gd name="T9" fmla="*/ 3 h 635"/>
                      <a:gd name="T10" fmla="*/ 51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7 w 155"/>
                      <a:gd name="T23" fmla="*/ 3 h 635"/>
                      <a:gd name="T24" fmla="*/ 113 w 155"/>
                      <a:gd name="T25" fmla="*/ 4 h 635"/>
                      <a:gd name="T26" fmla="*/ 125 w 155"/>
                      <a:gd name="T27" fmla="*/ 6 h 635"/>
                      <a:gd name="T28" fmla="*/ 139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8" y="10"/>
                        </a:lnTo>
                        <a:lnTo>
                          <a:pt x="21" y="7"/>
                        </a:lnTo>
                        <a:lnTo>
                          <a:pt x="37" y="3"/>
                        </a:lnTo>
                        <a:lnTo>
                          <a:pt x="51" y="1"/>
                        </a:lnTo>
                        <a:lnTo>
                          <a:pt x="65" y="0"/>
                        </a:lnTo>
                        <a:lnTo>
                          <a:pt x="75" y="0"/>
                        </a:lnTo>
                        <a:lnTo>
                          <a:pt x="83" y="0"/>
                        </a:lnTo>
                        <a:lnTo>
                          <a:pt x="92" y="0"/>
                        </a:lnTo>
                        <a:lnTo>
                          <a:pt x="101" y="2"/>
                        </a:lnTo>
                        <a:lnTo>
                          <a:pt x="107" y="3"/>
                        </a:lnTo>
                        <a:lnTo>
                          <a:pt x="113" y="4"/>
                        </a:lnTo>
                        <a:lnTo>
                          <a:pt x="125" y="6"/>
                        </a:lnTo>
                        <a:lnTo>
                          <a:pt x="139" y="10"/>
                        </a:lnTo>
                        <a:lnTo>
                          <a:pt x="147" y="12"/>
                        </a:lnTo>
                        <a:lnTo>
                          <a:pt x="154" y="14"/>
                        </a:lnTo>
                        <a:lnTo>
                          <a:pt x="154" y="634"/>
                        </a:lnTo>
                        <a:lnTo>
                          <a:pt x="0" y="63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68" name="Group 25">
                  <a:extLst>
                    <a:ext uri="{FF2B5EF4-FFF2-40B4-BE49-F238E27FC236}">
                      <a16:creationId xmlns:a16="http://schemas.microsoft.com/office/drawing/2014/main" id="{49EC72E8-DEC5-4233-BFED-4AB0DE162A39}"/>
                    </a:ext>
                  </a:extLst>
                </p:cNvPr>
                <p:cNvGrpSpPr>
                  <a:grpSpLocks/>
                </p:cNvGrpSpPr>
                <p:nvPr/>
              </p:nvGrpSpPr>
              <p:grpSpPr bwMode="auto">
                <a:xfrm>
                  <a:off x="576" y="1486"/>
                  <a:ext cx="154" cy="358"/>
                  <a:chOff x="576" y="1486"/>
                  <a:chExt cx="154" cy="358"/>
                </a:xfrm>
              </p:grpSpPr>
              <p:sp>
                <p:nvSpPr>
                  <p:cNvPr id="44169" name="Freeform 26">
                    <a:extLst>
                      <a:ext uri="{FF2B5EF4-FFF2-40B4-BE49-F238E27FC236}">
                        <a16:creationId xmlns:a16="http://schemas.microsoft.com/office/drawing/2014/main" id="{9B421FAC-5CFC-4837-B8D0-95EB3B133F3F}"/>
                      </a:ext>
                    </a:extLst>
                  </p:cNvPr>
                  <p:cNvSpPr>
                    <a:spLocks/>
                  </p:cNvSpPr>
                  <p:nvPr/>
                </p:nvSpPr>
                <p:spPr bwMode="auto">
                  <a:xfrm>
                    <a:off x="576" y="1779"/>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8 w 154"/>
                      <a:gd name="T11" fmla="*/ 3 h 29"/>
                      <a:gd name="T12" fmla="*/ 50 w 154"/>
                      <a:gd name="T13" fmla="*/ 0 h 29"/>
                      <a:gd name="T14" fmla="*/ 63 w 154"/>
                      <a:gd name="T15" fmla="*/ 0 h 29"/>
                      <a:gd name="T16" fmla="*/ 73 w 154"/>
                      <a:gd name="T17" fmla="*/ 0 h 29"/>
                      <a:gd name="T18" fmla="*/ 86 w 154"/>
                      <a:gd name="T19" fmla="*/ 0 h 29"/>
                      <a:gd name="T20" fmla="*/ 98 w 154"/>
                      <a:gd name="T21" fmla="*/ 1 h 29"/>
                      <a:gd name="T22" fmla="*/ 108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2 w 154"/>
                      <a:gd name="T43" fmla="*/ 20 h 29"/>
                      <a:gd name="T44" fmla="*/ 111 w 154"/>
                      <a:gd name="T45" fmla="*/ 17 h 29"/>
                      <a:gd name="T46" fmla="*/ 99 w 154"/>
                      <a:gd name="T47" fmla="*/ 15 h 29"/>
                      <a:gd name="T48" fmla="*/ 88 w 154"/>
                      <a:gd name="T49" fmla="*/ 14 h 29"/>
                      <a:gd name="T50" fmla="*/ 78 w 154"/>
                      <a:gd name="T51" fmla="*/ 14 h 29"/>
                      <a:gd name="T52" fmla="*/ 69 w 154"/>
                      <a:gd name="T53" fmla="*/ 14 h 29"/>
                      <a:gd name="T54" fmla="*/ 60 w 154"/>
                      <a:gd name="T55" fmla="*/ 14 h 29"/>
                      <a:gd name="T56" fmla="*/ 50 w 154"/>
                      <a:gd name="T57" fmla="*/ 15 h 29"/>
                      <a:gd name="T58" fmla="*/ 40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8" y="3"/>
                        </a:lnTo>
                        <a:lnTo>
                          <a:pt x="50" y="0"/>
                        </a:lnTo>
                        <a:lnTo>
                          <a:pt x="63" y="0"/>
                        </a:lnTo>
                        <a:lnTo>
                          <a:pt x="73" y="0"/>
                        </a:lnTo>
                        <a:lnTo>
                          <a:pt x="86" y="0"/>
                        </a:lnTo>
                        <a:lnTo>
                          <a:pt x="98" y="1"/>
                        </a:lnTo>
                        <a:lnTo>
                          <a:pt x="108" y="2"/>
                        </a:lnTo>
                        <a:lnTo>
                          <a:pt x="118" y="4"/>
                        </a:lnTo>
                        <a:lnTo>
                          <a:pt x="128" y="6"/>
                        </a:lnTo>
                        <a:lnTo>
                          <a:pt x="139" y="10"/>
                        </a:lnTo>
                        <a:lnTo>
                          <a:pt x="147" y="12"/>
                        </a:lnTo>
                        <a:lnTo>
                          <a:pt x="153" y="14"/>
                        </a:lnTo>
                        <a:lnTo>
                          <a:pt x="153" y="28"/>
                        </a:lnTo>
                        <a:lnTo>
                          <a:pt x="148" y="26"/>
                        </a:lnTo>
                        <a:lnTo>
                          <a:pt x="141" y="24"/>
                        </a:lnTo>
                        <a:lnTo>
                          <a:pt x="132" y="22"/>
                        </a:lnTo>
                        <a:lnTo>
                          <a:pt x="122" y="20"/>
                        </a:lnTo>
                        <a:lnTo>
                          <a:pt x="111" y="17"/>
                        </a:lnTo>
                        <a:lnTo>
                          <a:pt x="99" y="15"/>
                        </a:lnTo>
                        <a:lnTo>
                          <a:pt x="88" y="14"/>
                        </a:lnTo>
                        <a:lnTo>
                          <a:pt x="78" y="14"/>
                        </a:lnTo>
                        <a:lnTo>
                          <a:pt x="69" y="14"/>
                        </a:lnTo>
                        <a:lnTo>
                          <a:pt x="60" y="14"/>
                        </a:lnTo>
                        <a:lnTo>
                          <a:pt x="50" y="15"/>
                        </a:lnTo>
                        <a:lnTo>
                          <a:pt x="40"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70" name="Freeform 27">
                    <a:extLst>
                      <a:ext uri="{FF2B5EF4-FFF2-40B4-BE49-F238E27FC236}">
                        <a16:creationId xmlns:a16="http://schemas.microsoft.com/office/drawing/2014/main" id="{C4A12542-DB7D-465A-925E-278F97177511}"/>
                      </a:ext>
                    </a:extLst>
                  </p:cNvPr>
                  <p:cNvSpPr>
                    <a:spLocks/>
                  </p:cNvSpPr>
                  <p:nvPr/>
                </p:nvSpPr>
                <p:spPr bwMode="auto">
                  <a:xfrm>
                    <a:off x="576" y="1815"/>
                    <a:ext cx="154" cy="29"/>
                  </a:xfrm>
                  <a:custGeom>
                    <a:avLst/>
                    <a:gdLst>
                      <a:gd name="T0" fmla="*/ 0 w 154"/>
                      <a:gd name="T1" fmla="*/ 14 h 29"/>
                      <a:gd name="T2" fmla="*/ 5 w 154"/>
                      <a:gd name="T3" fmla="*/ 12 h 29"/>
                      <a:gd name="T4" fmla="*/ 11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9 w 154"/>
                      <a:gd name="T25" fmla="*/ 4 h 29"/>
                      <a:gd name="T26" fmla="*/ 129 w 154"/>
                      <a:gd name="T27" fmla="*/ 6 h 29"/>
                      <a:gd name="T28" fmla="*/ 140 w 154"/>
                      <a:gd name="T29" fmla="*/ 10 h 29"/>
                      <a:gd name="T30" fmla="*/ 148 w 154"/>
                      <a:gd name="T31" fmla="*/ 12 h 29"/>
                      <a:gd name="T32" fmla="*/ 153 w 154"/>
                      <a:gd name="T33" fmla="*/ 14 h 29"/>
                      <a:gd name="T34" fmla="*/ 153 w 154"/>
                      <a:gd name="T35" fmla="*/ 28 h 29"/>
                      <a:gd name="T36" fmla="*/ 149 w 154"/>
                      <a:gd name="T37" fmla="*/ 26 h 29"/>
                      <a:gd name="T38" fmla="*/ 141 w 154"/>
                      <a:gd name="T39" fmla="*/ 24 h 29"/>
                      <a:gd name="T40" fmla="*/ 133 w 154"/>
                      <a:gd name="T41" fmla="*/ 22 h 29"/>
                      <a:gd name="T42" fmla="*/ 123 w 154"/>
                      <a:gd name="T43" fmla="*/ 20 h 29"/>
                      <a:gd name="T44" fmla="*/ 112 w 154"/>
                      <a:gd name="T45" fmla="*/ 17 h 29"/>
                      <a:gd name="T46" fmla="*/ 100 w 154"/>
                      <a:gd name="T47" fmla="*/ 15 h 29"/>
                      <a:gd name="T48" fmla="*/ 89 w 154"/>
                      <a:gd name="T49" fmla="*/ 14 h 29"/>
                      <a:gd name="T50" fmla="*/ 79 w 154"/>
                      <a:gd name="T51" fmla="*/ 14 h 29"/>
                      <a:gd name="T52" fmla="*/ 70 w 154"/>
                      <a:gd name="T53" fmla="*/ 14 h 29"/>
                      <a:gd name="T54" fmla="*/ 61 w 154"/>
                      <a:gd name="T55" fmla="*/ 14 h 29"/>
                      <a:gd name="T56" fmla="*/ 51 w 154"/>
                      <a:gd name="T57" fmla="*/ 15 h 29"/>
                      <a:gd name="T58" fmla="*/ 41 w 154"/>
                      <a:gd name="T59" fmla="*/ 17 h 29"/>
                      <a:gd name="T60" fmla="*/ 30 w 154"/>
                      <a:gd name="T61" fmla="*/ 19 h 29"/>
                      <a:gd name="T62" fmla="*/ 20 w 154"/>
                      <a:gd name="T63" fmla="*/ 21 h 29"/>
                      <a:gd name="T64" fmla="*/ 11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5" y="12"/>
                        </a:lnTo>
                        <a:lnTo>
                          <a:pt x="11" y="9"/>
                        </a:lnTo>
                        <a:lnTo>
                          <a:pt x="18" y="7"/>
                        </a:lnTo>
                        <a:lnTo>
                          <a:pt x="30" y="5"/>
                        </a:lnTo>
                        <a:lnTo>
                          <a:pt x="39" y="3"/>
                        </a:lnTo>
                        <a:lnTo>
                          <a:pt x="51" y="0"/>
                        </a:lnTo>
                        <a:lnTo>
                          <a:pt x="64" y="0"/>
                        </a:lnTo>
                        <a:lnTo>
                          <a:pt x="74" y="0"/>
                        </a:lnTo>
                        <a:lnTo>
                          <a:pt x="87" y="0"/>
                        </a:lnTo>
                        <a:lnTo>
                          <a:pt x="99" y="1"/>
                        </a:lnTo>
                        <a:lnTo>
                          <a:pt x="109" y="2"/>
                        </a:lnTo>
                        <a:lnTo>
                          <a:pt x="119" y="4"/>
                        </a:lnTo>
                        <a:lnTo>
                          <a:pt x="129" y="6"/>
                        </a:lnTo>
                        <a:lnTo>
                          <a:pt x="140" y="10"/>
                        </a:lnTo>
                        <a:lnTo>
                          <a:pt x="148" y="12"/>
                        </a:lnTo>
                        <a:lnTo>
                          <a:pt x="153" y="14"/>
                        </a:lnTo>
                        <a:lnTo>
                          <a:pt x="153" y="28"/>
                        </a:lnTo>
                        <a:lnTo>
                          <a:pt x="149" y="26"/>
                        </a:lnTo>
                        <a:lnTo>
                          <a:pt x="141" y="24"/>
                        </a:lnTo>
                        <a:lnTo>
                          <a:pt x="133" y="22"/>
                        </a:lnTo>
                        <a:lnTo>
                          <a:pt x="123" y="20"/>
                        </a:lnTo>
                        <a:lnTo>
                          <a:pt x="112" y="17"/>
                        </a:lnTo>
                        <a:lnTo>
                          <a:pt x="100" y="15"/>
                        </a:lnTo>
                        <a:lnTo>
                          <a:pt x="89" y="14"/>
                        </a:lnTo>
                        <a:lnTo>
                          <a:pt x="79" y="14"/>
                        </a:lnTo>
                        <a:lnTo>
                          <a:pt x="70" y="14"/>
                        </a:lnTo>
                        <a:lnTo>
                          <a:pt x="61" y="14"/>
                        </a:lnTo>
                        <a:lnTo>
                          <a:pt x="51" y="15"/>
                        </a:lnTo>
                        <a:lnTo>
                          <a:pt x="41" y="17"/>
                        </a:lnTo>
                        <a:lnTo>
                          <a:pt x="30" y="19"/>
                        </a:lnTo>
                        <a:lnTo>
                          <a:pt x="20" y="21"/>
                        </a:lnTo>
                        <a:lnTo>
                          <a:pt x="11"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71" name="Freeform 28">
                    <a:extLst>
                      <a:ext uri="{FF2B5EF4-FFF2-40B4-BE49-F238E27FC236}">
                        <a16:creationId xmlns:a16="http://schemas.microsoft.com/office/drawing/2014/main" id="{257AB64A-E2CB-4905-B291-0CC58ADEF346}"/>
                      </a:ext>
                    </a:extLst>
                  </p:cNvPr>
                  <p:cNvSpPr>
                    <a:spLocks/>
                  </p:cNvSpPr>
                  <p:nvPr/>
                </p:nvSpPr>
                <p:spPr bwMode="auto">
                  <a:xfrm>
                    <a:off x="576" y="1486"/>
                    <a:ext cx="154" cy="29"/>
                  </a:xfrm>
                  <a:custGeom>
                    <a:avLst/>
                    <a:gdLst>
                      <a:gd name="T0" fmla="*/ 0 w 154"/>
                      <a:gd name="T1" fmla="*/ 14 h 29"/>
                      <a:gd name="T2" fmla="*/ 5 w 154"/>
                      <a:gd name="T3" fmla="*/ 12 h 29"/>
                      <a:gd name="T4" fmla="*/ 11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9 w 154"/>
                      <a:gd name="T25" fmla="*/ 4 h 29"/>
                      <a:gd name="T26" fmla="*/ 129 w 154"/>
                      <a:gd name="T27" fmla="*/ 6 h 29"/>
                      <a:gd name="T28" fmla="*/ 140 w 154"/>
                      <a:gd name="T29" fmla="*/ 10 h 29"/>
                      <a:gd name="T30" fmla="*/ 148 w 154"/>
                      <a:gd name="T31" fmla="*/ 12 h 29"/>
                      <a:gd name="T32" fmla="*/ 153 w 154"/>
                      <a:gd name="T33" fmla="*/ 14 h 29"/>
                      <a:gd name="T34" fmla="*/ 153 w 154"/>
                      <a:gd name="T35" fmla="*/ 28 h 29"/>
                      <a:gd name="T36" fmla="*/ 149 w 154"/>
                      <a:gd name="T37" fmla="*/ 26 h 29"/>
                      <a:gd name="T38" fmla="*/ 141 w 154"/>
                      <a:gd name="T39" fmla="*/ 24 h 29"/>
                      <a:gd name="T40" fmla="*/ 133 w 154"/>
                      <a:gd name="T41" fmla="*/ 22 h 29"/>
                      <a:gd name="T42" fmla="*/ 123 w 154"/>
                      <a:gd name="T43" fmla="*/ 20 h 29"/>
                      <a:gd name="T44" fmla="*/ 112 w 154"/>
                      <a:gd name="T45" fmla="*/ 17 h 29"/>
                      <a:gd name="T46" fmla="*/ 100 w 154"/>
                      <a:gd name="T47" fmla="*/ 15 h 29"/>
                      <a:gd name="T48" fmla="*/ 89 w 154"/>
                      <a:gd name="T49" fmla="*/ 14 h 29"/>
                      <a:gd name="T50" fmla="*/ 79 w 154"/>
                      <a:gd name="T51" fmla="*/ 14 h 29"/>
                      <a:gd name="T52" fmla="*/ 70 w 154"/>
                      <a:gd name="T53" fmla="*/ 14 h 29"/>
                      <a:gd name="T54" fmla="*/ 61 w 154"/>
                      <a:gd name="T55" fmla="*/ 14 h 29"/>
                      <a:gd name="T56" fmla="*/ 51 w 154"/>
                      <a:gd name="T57" fmla="*/ 15 h 29"/>
                      <a:gd name="T58" fmla="*/ 41 w 154"/>
                      <a:gd name="T59" fmla="*/ 17 h 29"/>
                      <a:gd name="T60" fmla="*/ 30 w 154"/>
                      <a:gd name="T61" fmla="*/ 19 h 29"/>
                      <a:gd name="T62" fmla="*/ 20 w 154"/>
                      <a:gd name="T63" fmla="*/ 21 h 29"/>
                      <a:gd name="T64" fmla="*/ 11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5" y="12"/>
                        </a:lnTo>
                        <a:lnTo>
                          <a:pt x="11" y="9"/>
                        </a:lnTo>
                        <a:lnTo>
                          <a:pt x="18" y="7"/>
                        </a:lnTo>
                        <a:lnTo>
                          <a:pt x="30" y="5"/>
                        </a:lnTo>
                        <a:lnTo>
                          <a:pt x="39" y="3"/>
                        </a:lnTo>
                        <a:lnTo>
                          <a:pt x="51" y="0"/>
                        </a:lnTo>
                        <a:lnTo>
                          <a:pt x="64" y="0"/>
                        </a:lnTo>
                        <a:lnTo>
                          <a:pt x="74" y="0"/>
                        </a:lnTo>
                        <a:lnTo>
                          <a:pt x="87" y="0"/>
                        </a:lnTo>
                        <a:lnTo>
                          <a:pt x="99" y="1"/>
                        </a:lnTo>
                        <a:lnTo>
                          <a:pt x="109" y="2"/>
                        </a:lnTo>
                        <a:lnTo>
                          <a:pt x="119" y="4"/>
                        </a:lnTo>
                        <a:lnTo>
                          <a:pt x="129" y="6"/>
                        </a:lnTo>
                        <a:lnTo>
                          <a:pt x="140" y="10"/>
                        </a:lnTo>
                        <a:lnTo>
                          <a:pt x="148" y="12"/>
                        </a:lnTo>
                        <a:lnTo>
                          <a:pt x="153" y="14"/>
                        </a:lnTo>
                        <a:lnTo>
                          <a:pt x="153" y="28"/>
                        </a:lnTo>
                        <a:lnTo>
                          <a:pt x="149" y="26"/>
                        </a:lnTo>
                        <a:lnTo>
                          <a:pt x="141" y="24"/>
                        </a:lnTo>
                        <a:lnTo>
                          <a:pt x="133" y="22"/>
                        </a:lnTo>
                        <a:lnTo>
                          <a:pt x="123" y="20"/>
                        </a:lnTo>
                        <a:lnTo>
                          <a:pt x="112" y="17"/>
                        </a:lnTo>
                        <a:lnTo>
                          <a:pt x="100" y="15"/>
                        </a:lnTo>
                        <a:lnTo>
                          <a:pt x="89" y="14"/>
                        </a:lnTo>
                        <a:lnTo>
                          <a:pt x="79" y="14"/>
                        </a:lnTo>
                        <a:lnTo>
                          <a:pt x="70" y="14"/>
                        </a:lnTo>
                        <a:lnTo>
                          <a:pt x="61" y="14"/>
                        </a:lnTo>
                        <a:lnTo>
                          <a:pt x="51" y="15"/>
                        </a:lnTo>
                        <a:lnTo>
                          <a:pt x="41" y="17"/>
                        </a:lnTo>
                        <a:lnTo>
                          <a:pt x="30" y="19"/>
                        </a:lnTo>
                        <a:lnTo>
                          <a:pt x="20" y="21"/>
                        </a:lnTo>
                        <a:lnTo>
                          <a:pt x="11"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56" name="Group 29">
                <a:extLst>
                  <a:ext uri="{FF2B5EF4-FFF2-40B4-BE49-F238E27FC236}">
                    <a16:creationId xmlns:a16="http://schemas.microsoft.com/office/drawing/2014/main" id="{B0D473D3-818C-4432-A89C-6250C419DF2F}"/>
                  </a:ext>
                </a:extLst>
              </p:cNvPr>
              <p:cNvGrpSpPr>
                <a:grpSpLocks/>
              </p:cNvGrpSpPr>
              <p:nvPr/>
            </p:nvGrpSpPr>
            <p:grpSpPr bwMode="auto">
              <a:xfrm>
                <a:off x="727" y="1318"/>
                <a:ext cx="229" cy="636"/>
                <a:chOff x="727" y="1318"/>
                <a:chExt cx="229" cy="636"/>
              </a:xfrm>
            </p:grpSpPr>
            <p:grpSp>
              <p:nvGrpSpPr>
                <p:cNvPr id="44160" name="Group 30">
                  <a:extLst>
                    <a:ext uri="{FF2B5EF4-FFF2-40B4-BE49-F238E27FC236}">
                      <a16:creationId xmlns:a16="http://schemas.microsoft.com/office/drawing/2014/main" id="{8C6F65B7-6CF4-4EAA-9D11-0EA022102623}"/>
                    </a:ext>
                  </a:extLst>
                </p:cNvPr>
                <p:cNvGrpSpPr>
                  <a:grpSpLocks/>
                </p:cNvGrpSpPr>
                <p:nvPr/>
              </p:nvGrpSpPr>
              <p:grpSpPr bwMode="auto">
                <a:xfrm>
                  <a:off x="727" y="1318"/>
                  <a:ext cx="229" cy="636"/>
                  <a:chOff x="727" y="1318"/>
                  <a:chExt cx="229" cy="636"/>
                </a:xfrm>
              </p:grpSpPr>
              <p:sp>
                <p:nvSpPr>
                  <p:cNvPr id="44165" name="Freeform 31">
                    <a:extLst>
                      <a:ext uri="{FF2B5EF4-FFF2-40B4-BE49-F238E27FC236}">
                        <a16:creationId xmlns:a16="http://schemas.microsoft.com/office/drawing/2014/main" id="{CBFC063C-3B02-48DA-9CF5-5CA47DD9A021}"/>
                      </a:ext>
                    </a:extLst>
                  </p:cNvPr>
                  <p:cNvSpPr>
                    <a:spLocks/>
                  </p:cNvSpPr>
                  <p:nvPr/>
                </p:nvSpPr>
                <p:spPr bwMode="auto">
                  <a:xfrm>
                    <a:off x="881" y="1333"/>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66" name="Freeform 32">
                    <a:extLst>
                      <a:ext uri="{FF2B5EF4-FFF2-40B4-BE49-F238E27FC236}">
                        <a16:creationId xmlns:a16="http://schemas.microsoft.com/office/drawing/2014/main" id="{CEF81216-649A-48BD-B0A5-DE3CCF0D3C18}"/>
                      </a:ext>
                    </a:extLst>
                  </p:cNvPr>
                  <p:cNvSpPr>
                    <a:spLocks/>
                  </p:cNvSpPr>
                  <p:nvPr/>
                </p:nvSpPr>
                <p:spPr bwMode="auto">
                  <a:xfrm>
                    <a:off x="727" y="1318"/>
                    <a:ext cx="155" cy="635"/>
                  </a:xfrm>
                  <a:custGeom>
                    <a:avLst/>
                    <a:gdLst>
                      <a:gd name="T0" fmla="*/ 0 w 155"/>
                      <a:gd name="T1" fmla="*/ 634 h 635"/>
                      <a:gd name="T2" fmla="*/ 0 w 155"/>
                      <a:gd name="T3" fmla="*/ 14 h 635"/>
                      <a:gd name="T4" fmla="*/ 8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8"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61" name="Group 33">
                  <a:extLst>
                    <a:ext uri="{FF2B5EF4-FFF2-40B4-BE49-F238E27FC236}">
                      <a16:creationId xmlns:a16="http://schemas.microsoft.com/office/drawing/2014/main" id="{9649852D-F836-4888-BC78-CC6A860D8449}"/>
                    </a:ext>
                  </a:extLst>
                </p:cNvPr>
                <p:cNvGrpSpPr>
                  <a:grpSpLocks/>
                </p:cNvGrpSpPr>
                <p:nvPr/>
              </p:nvGrpSpPr>
              <p:grpSpPr bwMode="auto">
                <a:xfrm>
                  <a:off x="727" y="1486"/>
                  <a:ext cx="155" cy="358"/>
                  <a:chOff x="727" y="1486"/>
                  <a:chExt cx="155" cy="358"/>
                </a:xfrm>
              </p:grpSpPr>
              <p:sp>
                <p:nvSpPr>
                  <p:cNvPr id="44162" name="Freeform 34">
                    <a:extLst>
                      <a:ext uri="{FF2B5EF4-FFF2-40B4-BE49-F238E27FC236}">
                        <a16:creationId xmlns:a16="http://schemas.microsoft.com/office/drawing/2014/main" id="{57A1CFE3-5C66-4DC3-B356-6BA2BEF9066D}"/>
                      </a:ext>
                    </a:extLst>
                  </p:cNvPr>
                  <p:cNvSpPr>
                    <a:spLocks/>
                  </p:cNvSpPr>
                  <p:nvPr/>
                </p:nvSpPr>
                <p:spPr bwMode="auto">
                  <a:xfrm>
                    <a:off x="727" y="1779"/>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8 w 154"/>
                      <a:gd name="T11" fmla="*/ 3 h 29"/>
                      <a:gd name="T12" fmla="*/ 50 w 154"/>
                      <a:gd name="T13" fmla="*/ 0 h 29"/>
                      <a:gd name="T14" fmla="*/ 64 w 154"/>
                      <a:gd name="T15" fmla="*/ 0 h 29"/>
                      <a:gd name="T16" fmla="*/ 73 w 154"/>
                      <a:gd name="T17" fmla="*/ 0 h 29"/>
                      <a:gd name="T18" fmla="*/ 86 w 154"/>
                      <a:gd name="T19" fmla="*/ 0 h 29"/>
                      <a:gd name="T20" fmla="*/ 98 w 154"/>
                      <a:gd name="T21" fmla="*/ 1 h 29"/>
                      <a:gd name="T22" fmla="*/ 108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2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0 w 154"/>
                      <a:gd name="T57" fmla="*/ 15 h 29"/>
                      <a:gd name="T58" fmla="*/ 40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8" y="3"/>
                        </a:lnTo>
                        <a:lnTo>
                          <a:pt x="50" y="0"/>
                        </a:lnTo>
                        <a:lnTo>
                          <a:pt x="64" y="0"/>
                        </a:lnTo>
                        <a:lnTo>
                          <a:pt x="73" y="0"/>
                        </a:lnTo>
                        <a:lnTo>
                          <a:pt x="86" y="0"/>
                        </a:lnTo>
                        <a:lnTo>
                          <a:pt x="98" y="1"/>
                        </a:lnTo>
                        <a:lnTo>
                          <a:pt x="108" y="2"/>
                        </a:lnTo>
                        <a:lnTo>
                          <a:pt x="118" y="4"/>
                        </a:lnTo>
                        <a:lnTo>
                          <a:pt x="128" y="6"/>
                        </a:lnTo>
                        <a:lnTo>
                          <a:pt x="139" y="10"/>
                        </a:lnTo>
                        <a:lnTo>
                          <a:pt x="147" y="12"/>
                        </a:lnTo>
                        <a:lnTo>
                          <a:pt x="153" y="14"/>
                        </a:lnTo>
                        <a:lnTo>
                          <a:pt x="153" y="28"/>
                        </a:lnTo>
                        <a:lnTo>
                          <a:pt x="148" y="26"/>
                        </a:lnTo>
                        <a:lnTo>
                          <a:pt x="141" y="24"/>
                        </a:lnTo>
                        <a:lnTo>
                          <a:pt x="132" y="22"/>
                        </a:lnTo>
                        <a:lnTo>
                          <a:pt x="122" y="20"/>
                        </a:lnTo>
                        <a:lnTo>
                          <a:pt x="111" y="17"/>
                        </a:lnTo>
                        <a:lnTo>
                          <a:pt x="100" y="15"/>
                        </a:lnTo>
                        <a:lnTo>
                          <a:pt x="88" y="14"/>
                        </a:lnTo>
                        <a:lnTo>
                          <a:pt x="78" y="14"/>
                        </a:lnTo>
                        <a:lnTo>
                          <a:pt x="70" y="14"/>
                        </a:lnTo>
                        <a:lnTo>
                          <a:pt x="60" y="14"/>
                        </a:lnTo>
                        <a:lnTo>
                          <a:pt x="50" y="15"/>
                        </a:lnTo>
                        <a:lnTo>
                          <a:pt x="40"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63" name="Freeform 35">
                    <a:extLst>
                      <a:ext uri="{FF2B5EF4-FFF2-40B4-BE49-F238E27FC236}">
                        <a16:creationId xmlns:a16="http://schemas.microsoft.com/office/drawing/2014/main" id="{1D6E34DA-29D0-44DF-9C80-4DB6B6380A7D}"/>
                      </a:ext>
                    </a:extLst>
                  </p:cNvPr>
                  <p:cNvSpPr>
                    <a:spLocks/>
                  </p:cNvSpPr>
                  <p:nvPr/>
                </p:nvSpPr>
                <p:spPr bwMode="auto">
                  <a:xfrm>
                    <a:off x="727" y="1815"/>
                    <a:ext cx="155" cy="29"/>
                  </a:xfrm>
                  <a:custGeom>
                    <a:avLst/>
                    <a:gdLst>
                      <a:gd name="T0" fmla="*/ 0 w 155"/>
                      <a:gd name="T1" fmla="*/ 14 h 29"/>
                      <a:gd name="T2" fmla="*/ 5 w 155"/>
                      <a:gd name="T3" fmla="*/ 12 h 29"/>
                      <a:gd name="T4" fmla="*/ 11 w 155"/>
                      <a:gd name="T5" fmla="*/ 9 h 29"/>
                      <a:gd name="T6" fmla="*/ 18 w 155"/>
                      <a:gd name="T7" fmla="*/ 7 h 29"/>
                      <a:gd name="T8" fmla="*/ 30 w 155"/>
                      <a:gd name="T9" fmla="*/ 5 h 29"/>
                      <a:gd name="T10" fmla="*/ 39 w 155"/>
                      <a:gd name="T11" fmla="*/ 3 h 29"/>
                      <a:gd name="T12" fmla="*/ 51 w 155"/>
                      <a:gd name="T13" fmla="*/ 0 h 29"/>
                      <a:gd name="T14" fmla="*/ 64 w 155"/>
                      <a:gd name="T15" fmla="*/ 0 h 29"/>
                      <a:gd name="T16" fmla="*/ 74 w 155"/>
                      <a:gd name="T17" fmla="*/ 0 h 29"/>
                      <a:gd name="T18" fmla="*/ 87 w 155"/>
                      <a:gd name="T19" fmla="*/ 0 h 29"/>
                      <a:gd name="T20" fmla="*/ 99 w 155"/>
                      <a:gd name="T21" fmla="*/ 1 h 29"/>
                      <a:gd name="T22" fmla="*/ 109 w 155"/>
                      <a:gd name="T23" fmla="*/ 2 h 29"/>
                      <a:gd name="T24" fmla="*/ 119 w 155"/>
                      <a:gd name="T25" fmla="*/ 4 h 29"/>
                      <a:gd name="T26" fmla="*/ 129 w 155"/>
                      <a:gd name="T27" fmla="*/ 6 h 29"/>
                      <a:gd name="T28" fmla="*/ 140 w 155"/>
                      <a:gd name="T29" fmla="*/ 10 h 29"/>
                      <a:gd name="T30" fmla="*/ 148 w 155"/>
                      <a:gd name="T31" fmla="*/ 12 h 29"/>
                      <a:gd name="T32" fmla="*/ 154 w 155"/>
                      <a:gd name="T33" fmla="*/ 14 h 29"/>
                      <a:gd name="T34" fmla="*/ 154 w 155"/>
                      <a:gd name="T35" fmla="*/ 28 h 29"/>
                      <a:gd name="T36" fmla="*/ 149 w 155"/>
                      <a:gd name="T37" fmla="*/ 26 h 29"/>
                      <a:gd name="T38" fmla="*/ 142 w 155"/>
                      <a:gd name="T39" fmla="*/ 24 h 29"/>
                      <a:gd name="T40" fmla="*/ 133 w 155"/>
                      <a:gd name="T41" fmla="*/ 22 h 29"/>
                      <a:gd name="T42" fmla="*/ 123 w 155"/>
                      <a:gd name="T43" fmla="*/ 20 h 29"/>
                      <a:gd name="T44" fmla="*/ 112 w 155"/>
                      <a:gd name="T45" fmla="*/ 17 h 29"/>
                      <a:gd name="T46" fmla="*/ 100 w 155"/>
                      <a:gd name="T47" fmla="*/ 15 h 29"/>
                      <a:gd name="T48" fmla="*/ 89 w 155"/>
                      <a:gd name="T49" fmla="*/ 14 h 29"/>
                      <a:gd name="T50" fmla="*/ 79 w 155"/>
                      <a:gd name="T51" fmla="*/ 14 h 29"/>
                      <a:gd name="T52" fmla="*/ 70 w 155"/>
                      <a:gd name="T53" fmla="*/ 14 h 29"/>
                      <a:gd name="T54" fmla="*/ 61 w 155"/>
                      <a:gd name="T55" fmla="*/ 14 h 29"/>
                      <a:gd name="T56" fmla="*/ 51 w 155"/>
                      <a:gd name="T57" fmla="*/ 15 h 29"/>
                      <a:gd name="T58" fmla="*/ 41 w 155"/>
                      <a:gd name="T59" fmla="*/ 17 h 29"/>
                      <a:gd name="T60" fmla="*/ 30 w 155"/>
                      <a:gd name="T61" fmla="*/ 19 h 29"/>
                      <a:gd name="T62" fmla="*/ 20 w 155"/>
                      <a:gd name="T63" fmla="*/ 21 h 29"/>
                      <a:gd name="T64" fmla="*/ 11 w 155"/>
                      <a:gd name="T65" fmla="*/ 24 h 29"/>
                      <a:gd name="T66" fmla="*/ 0 w 155"/>
                      <a:gd name="T67" fmla="*/ 28 h 29"/>
                      <a:gd name="T68" fmla="*/ 0 w 155"/>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 h="29">
                        <a:moveTo>
                          <a:pt x="0" y="14"/>
                        </a:moveTo>
                        <a:lnTo>
                          <a:pt x="5" y="12"/>
                        </a:lnTo>
                        <a:lnTo>
                          <a:pt x="11" y="9"/>
                        </a:lnTo>
                        <a:lnTo>
                          <a:pt x="18" y="7"/>
                        </a:lnTo>
                        <a:lnTo>
                          <a:pt x="30" y="5"/>
                        </a:lnTo>
                        <a:lnTo>
                          <a:pt x="39" y="3"/>
                        </a:lnTo>
                        <a:lnTo>
                          <a:pt x="51" y="0"/>
                        </a:lnTo>
                        <a:lnTo>
                          <a:pt x="64" y="0"/>
                        </a:lnTo>
                        <a:lnTo>
                          <a:pt x="74" y="0"/>
                        </a:lnTo>
                        <a:lnTo>
                          <a:pt x="87" y="0"/>
                        </a:lnTo>
                        <a:lnTo>
                          <a:pt x="99" y="1"/>
                        </a:lnTo>
                        <a:lnTo>
                          <a:pt x="109" y="2"/>
                        </a:lnTo>
                        <a:lnTo>
                          <a:pt x="119" y="4"/>
                        </a:lnTo>
                        <a:lnTo>
                          <a:pt x="129" y="6"/>
                        </a:lnTo>
                        <a:lnTo>
                          <a:pt x="140" y="10"/>
                        </a:lnTo>
                        <a:lnTo>
                          <a:pt x="148" y="12"/>
                        </a:lnTo>
                        <a:lnTo>
                          <a:pt x="154" y="14"/>
                        </a:lnTo>
                        <a:lnTo>
                          <a:pt x="154" y="28"/>
                        </a:lnTo>
                        <a:lnTo>
                          <a:pt x="149" y="26"/>
                        </a:lnTo>
                        <a:lnTo>
                          <a:pt x="142" y="24"/>
                        </a:lnTo>
                        <a:lnTo>
                          <a:pt x="133" y="22"/>
                        </a:lnTo>
                        <a:lnTo>
                          <a:pt x="123" y="20"/>
                        </a:lnTo>
                        <a:lnTo>
                          <a:pt x="112" y="17"/>
                        </a:lnTo>
                        <a:lnTo>
                          <a:pt x="100" y="15"/>
                        </a:lnTo>
                        <a:lnTo>
                          <a:pt x="89" y="14"/>
                        </a:lnTo>
                        <a:lnTo>
                          <a:pt x="79" y="14"/>
                        </a:lnTo>
                        <a:lnTo>
                          <a:pt x="70" y="14"/>
                        </a:lnTo>
                        <a:lnTo>
                          <a:pt x="61" y="14"/>
                        </a:lnTo>
                        <a:lnTo>
                          <a:pt x="51" y="15"/>
                        </a:lnTo>
                        <a:lnTo>
                          <a:pt x="41" y="17"/>
                        </a:lnTo>
                        <a:lnTo>
                          <a:pt x="30" y="19"/>
                        </a:lnTo>
                        <a:lnTo>
                          <a:pt x="20" y="21"/>
                        </a:lnTo>
                        <a:lnTo>
                          <a:pt x="11"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64" name="Freeform 36">
                    <a:extLst>
                      <a:ext uri="{FF2B5EF4-FFF2-40B4-BE49-F238E27FC236}">
                        <a16:creationId xmlns:a16="http://schemas.microsoft.com/office/drawing/2014/main" id="{AB2E60C0-7B68-4D90-8000-E67F294AB726}"/>
                      </a:ext>
                    </a:extLst>
                  </p:cNvPr>
                  <p:cNvSpPr>
                    <a:spLocks/>
                  </p:cNvSpPr>
                  <p:nvPr/>
                </p:nvSpPr>
                <p:spPr bwMode="auto">
                  <a:xfrm>
                    <a:off x="727" y="1486"/>
                    <a:ext cx="155" cy="29"/>
                  </a:xfrm>
                  <a:custGeom>
                    <a:avLst/>
                    <a:gdLst>
                      <a:gd name="T0" fmla="*/ 0 w 155"/>
                      <a:gd name="T1" fmla="*/ 14 h 29"/>
                      <a:gd name="T2" fmla="*/ 5 w 155"/>
                      <a:gd name="T3" fmla="*/ 12 h 29"/>
                      <a:gd name="T4" fmla="*/ 11 w 155"/>
                      <a:gd name="T5" fmla="*/ 9 h 29"/>
                      <a:gd name="T6" fmla="*/ 18 w 155"/>
                      <a:gd name="T7" fmla="*/ 7 h 29"/>
                      <a:gd name="T8" fmla="*/ 30 w 155"/>
                      <a:gd name="T9" fmla="*/ 5 h 29"/>
                      <a:gd name="T10" fmla="*/ 39 w 155"/>
                      <a:gd name="T11" fmla="*/ 3 h 29"/>
                      <a:gd name="T12" fmla="*/ 51 w 155"/>
                      <a:gd name="T13" fmla="*/ 0 h 29"/>
                      <a:gd name="T14" fmla="*/ 64 w 155"/>
                      <a:gd name="T15" fmla="*/ 0 h 29"/>
                      <a:gd name="T16" fmla="*/ 74 w 155"/>
                      <a:gd name="T17" fmla="*/ 0 h 29"/>
                      <a:gd name="T18" fmla="*/ 87 w 155"/>
                      <a:gd name="T19" fmla="*/ 0 h 29"/>
                      <a:gd name="T20" fmla="*/ 99 w 155"/>
                      <a:gd name="T21" fmla="*/ 1 h 29"/>
                      <a:gd name="T22" fmla="*/ 109 w 155"/>
                      <a:gd name="T23" fmla="*/ 2 h 29"/>
                      <a:gd name="T24" fmla="*/ 119 w 155"/>
                      <a:gd name="T25" fmla="*/ 4 h 29"/>
                      <a:gd name="T26" fmla="*/ 129 w 155"/>
                      <a:gd name="T27" fmla="*/ 6 h 29"/>
                      <a:gd name="T28" fmla="*/ 140 w 155"/>
                      <a:gd name="T29" fmla="*/ 10 h 29"/>
                      <a:gd name="T30" fmla="*/ 148 w 155"/>
                      <a:gd name="T31" fmla="*/ 12 h 29"/>
                      <a:gd name="T32" fmla="*/ 154 w 155"/>
                      <a:gd name="T33" fmla="*/ 14 h 29"/>
                      <a:gd name="T34" fmla="*/ 154 w 155"/>
                      <a:gd name="T35" fmla="*/ 28 h 29"/>
                      <a:gd name="T36" fmla="*/ 149 w 155"/>
                      <a:gd name="T37" fmla="*/ 26 h 29"/>
                      <a:gd name="T38" fmla="*/ 142 w 155"/>
                      <a:gd name="T39" fmla="*/ 24 h 29"/>
                      <a:gd name="T40" fmla="*/ 133 w 155"/>
                      <a:gd name="T41" fmla="*/ 22 h 29"/>
                      <a:gd name="T42" fmla="*/ 123 w 155"/>
                      <a:gd name="T43" fmla="*/ 20 h 29"/>
                      <a:gd name="T44" fmla="*/ 112 w 155"/>
                      <a:gd name="T45" fmla="*/ 17 h 29"/>
                      <a:gd name="T46" fmla="*/ 100 w 155"/>
                      <a:gd name="T47" fmla="*/ 15 h 29"/>
                      <a:gd name="T48" fmla="*/ 89 w 155"/>
                      <a:gd name="T49" fmla="*/ 14 h 29"/>
                      <a:gd name="T50" fmla="*/ 79 w 155"/>
                      <a:gd name="T51" fmla="*/ 14 h 29"/>
                      <a:gd name="T52" fmla="*/ 70 w 155"/>
                      <a:gd name="T53" fmla="*/ 14 h 29"/>
                      <a:gd name="T54" fmla="*/ 61 w 155"/>
                      <a:gd name="T55" fmla="*/ 14 h 29"/>
                      <a:gd name="T56" fmla="*/ 51 w 155"/>
                      <a:gd name="T57" fmla="*/ 15 h 29"/>
                      <a:gd name="T58" fmla="*/ 41 w 155"/>
                      <a:gd name="T59" fmla="*/ 17 h 29"/>
                      <a:gd name="T60" fmla="*/ 30 w 155"/>
                      <a:gd name="T61" fmla="*/ 19 h 29"/>
                      <a:gd name="T62" fmla="*/ 20 w 155"/>
                      <a:gd name="T63" fmla="*/ 21 h 29"/>
                      <a:gd name="T64" fmla="*/ 11 w 155"/>
                      <a:gd name="T65" fmla="*/ 24 h 29"/>
                      <a:gd name="T66" fmla="*/ 0 w 155"/>
                      <a:gd name="T67" fmla="*/ 28 h 29"/>
                      <a:gd name="T68" fmla="*/ 0 w 155"/>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 h="29">
                        <a:moveTo>
                          <a:pt x="0" y="14"/>
                        </a:moveTo>
                        <a:lnTo>
                          <a:pt x="5" y="12"/>
                        </a:lnTo>
                        <a:lnTo>
                          <a:pt x="11" y="9"/>
                        </a:lnTo>
                        <a:lnTo>
                          <a:pt x="18" y="7"/>
                        </a:lnTo>
                        <a:lnTo>
                          <a:pt x="30" y="5"/>
                        </a:lnTo>
                        <a:lnTo>
                          <a:pt x="39" y="3"/>
                        </a:lnTo>
                        <a:lnTo>
                          <a:pt x="51" y="0"/>
                        </a:lnTo>
                        <a:lnTo>
                          <a:pt x="64" y="0"/>
                        </a:lnTo>
                        <a:lnTo>
                          <a:pt x="74" y="0"/>
                        </a:lnTo>
                        <a:lnTo>
                          <a:pt x="87" y="0"/>
                        </a:lnTo>
                        <a:lnTo>
                          <a:pt x="99" y="1"/>
                        </a:lnTo>
                        <a:lnTo>
                          <a:pt x="109" y="2"/>
                        </a:lnTo>
                        <a:lnTo>
                          <a:pt x="119" y="4"/>
                        </a:lnTo>
                        <a:lnTo>
                          <a:pt x="129" y="6"/>
                        </a:lnTo>
                        <a:lnTo>
                          <a:pt x="140" y="10"/>
                        </a:lnTo>
                        <a:lnTo>
                          <a:pt x="148" y="12"/>
                        </a:lnTo>
                        <a:lnTo>
                          <a:pt x="154" y="14"/>
                        </a:lnTo>
                        <a:lnTo>
                          <a:pt x="154" y="28"/>
                        </a:lnTo>
                        <a:lnTo>
                          <a:pt x="149" y="26"/>
                        </a:lnTo>
                        <a:lnTo>
                          <a:pt x="142" y="24"/>
                        </a:lnTo>
                        <a:lnTo>
                          <a:pt x="133" y="22"/>
                        </a:lnTo>
                        <a:lnTo>
                          <a:pt x="123" y="20"/>
                        </a:lnTo>
                        <a:lnTo>
                          <a:pt x="112" y="17"/>
                        </a:lnTo>
                        <a:lnTo>
                          <a:pt x="100" y="15"/>
                        </a:lnTo>
                        <a:lnTo>
                          <a:pt x="89" y="14"/>
                        </a:lnTo>
                        <a:lnTo>
                          <a:pt x="79" y="14"/>
                        </a:lnTo>
                        <a:lnTo>
                          <a:pt x="70" y="14"/>
                        </a:lnTo>
                        <a:lnTo>
                          <a:pt x="61" y="14"/>
                        </a:lnTo>
                        <a:lnTo>
                          <a:pt x="51" y="15"/>
                        </a:lnTo>
                        <a:lnTo>
                          <a:pt x="41" y="17"/>
                        </a:lnTo>
                        <a:lnTo>
                          <a:pt x="30" y="19"/>
                        </a:lnTo>
                        <a:lnTo>
                          <a:pt x="20" y="21"/>
                        </a:lnTo>
                        <a:lnTo>
                          <a:pt x="11"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57" name="Group 37">
                <a:extLst>
                  <a:ext uri="{FF2B5EF4-FFF2-40B4-BE49-F238E27FC236}">
                    <a16:creationId xmlns:a16="http://schemas.microsoft.com/office/drawing/2014/main" id="{9D8591FF-12C3-4F5A-9FE3-AB5F93F229E2}"/>
                  </a:ext>
                </a:extLst>
              </p:cNvPr>
              <p:cNvGrpSpPr>
                <a:grpSpLocks/>
              </p:cNvGrpSpPr>
              <p:nvPr/>
            </p:nvGrpSpPr>
            <p:grpSpPr bwMode="auto">
              <a:xfrm>
                <a:off x="880" y="1318"/>
                <a:ext cx="230" cy="636"/>
                <a:chOff x="880" y="1318"/>
                <a:chExt cx="230" cy="636"/>
              </a:xfrm>
            </p:grpSpPr>
            <p:grpSp>
              <p:nvGrpSpPr>
                <p:cNvPr id="44153" name="Group 38">
                  <a:extLst>
                    <a:ext uri="{FF2B5EF4-FFF2-40B4-BE49-F238E27FC236}">
                      <a16:creationId xmlns:a16="http://schemas.microsoft.com/office/drawing/2014/main" id="{551CF1A2-E6FA-4532-A1EC-765363DF6650}"/>
                    </a:ext>
                  </a:extLst>
                </p:cNvPr>
                <p:cNvGrpSpPr>
                  <a:grpSpLocks/>
                </p:cNvGrpSpPr>
                <p:nvPr/>
              </p:nvGrpSpPr>
              <p:grpSpPr bwMode="auto">
                <a:xfrm>
                  <a:off x="880" y="1318"/>
                  <a:ext cx="230" cy="636"/>
                  <a:chOff x="880" y="1318"/>
                  <a:chExt cx="230" cy="636"/>
                </a:xfrm>
              </p:grpSpPr>
              <p:sp>
                <p:nvSpPr>
                  <p:cNvPr id="44158" name="Freeform 39">
                    <a:extLst>
                      <a:ext uri="{FF2B5EF4-FFF2-40B4-BE49-F238E27FC236}">
                        <a16:creationId xmlns:a16="http://schemas.microsoft.com/office/drawing/2014/main" id="{517388F1-1A50-40AB-9249-977472D62CAA}"/>
                      </a:ext>
                    </a:extLst>
                  </p:cNvPr>
                  <p:cNvSpPr>
                    <a:spLocks/>
                  </p:cNvSpPr>
                  <p:nvPr/>
                </p:nvSpPr>
                <p:spPr bwMode="auto">
                  <a:xfrm>
                    <a:off x="1034" y="1333"/>
                    <a:ext cx="76" cy="621"/>
                  </a:xfrm>
                  <a:custGeom>
                    <a:avLst/>
                    <a:gdLst>
                      <a:gd name="T0" fmla="*/ 0 w 76"/>
                      <a:gd name="T1" fmla="*/ 0 h 621"/>
                      <a:gd name="T2" fmla="*/ 75 w 76"/>
                      <a:gd name="T3" fmla="*/ 98 h 621"/>
                      <a:gd name="T4" fmla="*/ 75 w 76"/>
                      <a:gd name="T5" fmla="*/ 620 h 621"/>
                      <a:gd name="T6" fmla="*/ 0 w 76"/>
                      <a:gd name="T7" fmla="*/ 619 h 621"/>
                      <a:gd name="T8" fmla="*/ 0 w 76"/>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621">
                        <a:moveTo>
                          <a:pt x="0" y="0"/>
                        </a:moveTo>
                        <a:lnTo>
                          <a:pt x="75" y="98"/>
                        </a:lnTo>
                        <a:lnTo>
                          <a:pt x="75" y="620"/>
                        </a:lnTo>
                        <a:lnTo>
                          <a:pt x="0" y="619"/>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59" name="Freeform 40">
                    <a:extLst>
                      <a:ext uri="{FF2B5EF4-FFF2-40B4-BE49-F238E27FC236}">
                        <a16:creationId xmlns:a16="http://schemas.microsoft.com/office/drawing/2014/main" id="{62D71709-4484-4386-9018-BC8EF61A70C8}"/>
                      </a:ext>
                    </a:extLst>
                  </p:cNvPr>
                  <p:cNvSpPr>
                    <a:spLocks/>
                  </p:cNvSpPr>
                  <p:nvPr/>
                </p:nvSpPr>
                <p:spPr bwMode="auto">
                  <a:xfrm>
                    <a:off x="880" y="1318"/>
                    <a:ext cx="156" cy="635"/>
                  </a:xfrm>
                  <a:custGeom>
                    <a:avLst/>
                    <a:gdLst>
                      <a:gd name="T0" fmla="*/ 0 w 156"/>
                      <a:gd name="T1" fmla="*/ 634 h 635"/>
                      <a:gd name="T2" fmla="*/ 0 w 156"/>
                      <a:gd name="T3" fmla="*/ 14 h 635"/>
                      <a:gd name="T4" fmla="*/ 9 w 156"/>
                      <a:gd name="T5" fmla="*/ 10 h 635"/>
                      <a:gd name="T6" fmla="*/ 21 w 156"/>
                      <a:gd name="T7" fmla="*/ 7 h 635"/>
                      <a:gd name="T8" fmla="*/ 38 w 156"/>
                      <a:gd name="T9" fmla="*/ 3 h 635"/>
                      <a:gd name="T10" fmla="*/ 52 w 156"/>
                      <a:gd name="T11" fmla="*/ 1 h 635"/>
                      <a:gd name="T12" fmla="*/ 65 w 156"/>
                      <a:gd name="T13" fmla="*/ 0 h 635"/>
                      <a:gd name="T14" fmla="*/ 75 w 156"/>
                      <a:gd name="T15" fmla="*/ 0 h 635"/>
                      <a:gd name="T16" fmla="*/ 83 w 156"/>
                      <a:gd name="T17" fmla="*/ 0 h 635"/>
                      <a:gd name="T18" fmla="*/ 93 w 156"/>
                      <a:gd name="T19" fmla="*/ 0 h 635"/>
                      <a:gd name="T20" fmla="*/ 101 w 156"/>
                      <a:gd name="T21" fmla="*/ 2 h 635"/>
                      <a:gd name="T22" fmla="*/ 108 w 156"/>
                      <a:gd name="T23" fmla="*/ 3 h 635"/>
                      <a:gd name="T24" fmla="*/ 114 w 156"/>
                      <a:gd name="T25" fmla="*/ 4 h 635"/>
                      <a:gd name="T26" fmla="*/ 125 w 156"/>
                      <a:gd name="T27" fmla="*/ 6 h 635"/>
                      <a:gd name="T28" fmla="*/ 140 w 156"/>
                      <a:gd name="T29" fmla="*/ 10 h 635"/>
                      <a:gd name="T30" fmla="*/ 147 w 156"/>
                      <a:gd name="T31" fmla="*/ 12 h 635"/>
                      <a:gd name="T32" fmla="*/ 155 w 156"/>
                      <a:gd name="T33" fmla="*/ 14 h 635"/>
                      <a:gd name="T34" fmla="*/ 155 w 156"/>
                      <a:gd name="T35" fmla="*/ 634 h 635"/>
                      <a:gd name="T36" fmla="*/ 0 w 156"/>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6" h="635">
                        <a:moveTo>
                          <a:pt x="0" y="634"/>
                        </a:moveTo>
                        <a:lnTo>
                          <a:pt x="0" y="14"/>
                        </a:lnTo>
                        <a:lnTo>
                          <a:pt x="9" y="10"/>
                        </a:lnTo>
                        <a:lnTo>
                          <a:pt x="21" y="7"/>
                        </a:lnTo>
                        <a:lnTo>
                          <a:pt x="38" y="3"/>
                        </a:lnTo>
                        <a:lnTo>
                          <a:pt x="52" y="1"/>
                        </a:lnTo>
                        <a:lnTo>
                          <a:pt x="65" y="0"/>
                        </a:lnTo>
                        <a:lnTo>
                          <a:pt x="75" y="0"/>
                        </a:lnTo>
                        <a:lnTo>
                          <a:pt x="83" y="0"/>
                        </a:lnTo>
                        <a:lnTo>
                          <a:pt x="93" y="0"/>
                        </a:lnTo>
                        <a:lnTo>
                          <a:pt x="101" y="2"/>
                        </a:lnTo>
                        <a:lnTo>
                          <a:pt x="108" y="3"/>
                        </a:lnTo>
                        <a:lnTo>
                          <a:pt x="114" y="4"/>
                        </a:lnTo>
                        <a:lnTo>
                          <a:pt x="125" y="6"/>
                        </a:lnTo>
                        <a:lnTo>
                          <a:pt x="140" y="10"/>
                        </a:lnTo>
                        <a:lnTo>
                          <a:pt x="147" y="12"/>
                        </a:lnTo>
                        <a:lnTo>
                          <a:pt x="155" y="14"/>
                        </a:lnTo>
                        <a:lnTo>
                          <a:pt x="155" y="634"/>
                        </a:lnTo>
                        <a:lnTo>
                          <a:pt x="0" y="634"/>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54" name="Group 41">
                  <a:extLst>
                    <a:ext uri="{FF2B5EF4-FFF2-40B4-BE49-F238E27FC236}">
                      <a16:creationId xmlns:a16="http://schemas.microsoft.com/office/drawing/2014/main" id="{20A1AC27-1D93-4202-91E0-C4BB9218E5C5}"/>
                    </a:ext>
                  </a:extLst>
                </p:cNvPr>
                <p:cNvGrpSpPr>
                  <a:grpSpLocks/>
                </p:cNvGrpSpPr>
                <p:nvPr/>
              </p:nvGrpSpPr>
              <p:grpSpPr bwMode="auto">
                <a:xfrm>
                  <a:off x="880" y="1486"/>
                  <a:ext cx="155" cy="358"/>
                  <a:chOff x="880" y="1486"/>
                  <a:chExt cx="155" cy="358"/>
                </a:xfrm>
              </p:grpSpPr>
              <p:sp>
                <p:nvSpPr>
                  <p:cNvPr id="44155" name="Freeform 42">
                    <a:extLst>
                      <a:ext uri="{FF2B5EF4-FFF2-40B4-BE49-F238E27FC236}">
                        <a16:creationId xmlns:a16="http://schemas.microsoft.com/office/drawing/2014/main" id="{61123DB2-1100-42C0-90A4-60B0FFB5230D}"/>
                      </a:ext>
                    </a:extLst>
                  </p:cNvPr>
                  <p:cNvSpPr>
                    <a:spLocks/>
                  </p:cNvSpPr>
                  <p:nvPr/>
                </p:nvSpPr>
                <p:spPr bwMode="auto">
                  <a:xfrm>
                    <a:off x="880" y="1779"/>
                    <a:ext cx="154" cy="29"/>
                  </a:xfrm>
                  <a:custGeom>
                    <a:avLst/>
                    <a:gdLst>
                      <a:gd name="T0" fmla="*/ 0 w 154"/>
                      <a:gd name="T1" fmla="*/ 14 h 29"/>
                      <a:gd name="T2" fmla="*/ 5 w 154"/>
                      <a:gd name="T3" fmla="*/ 12 h 29"/>
                      <a:gd name="T4" fmla="*/ 11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9 w 154"/>
                      <a:gd name="T25" fmla="*/ 4 h 29"/>
                      <a:gd name="T26" fmla="*/ 129 w 154"/>
                      <a:gd name="T27" fmla="*/ 6 h 29"/>
                      <a:gd name="T28" fmla="*/ 140 w 154"/>
                      <a:gd name="T29" fmla="*/ 10 h 29"/>
                      <a:gd name="T30" fmla="*/ 148 w 154"/>
                      <a:gd name="T31" fmla="*/ 12 h 29"/>
                      <a:gd name="T32" fmla="*/ 153 w 154"/>
                      <a:gd name="T33" fmla="*/ 14 h 29"/>
                      <a:gd name="T34" fmla="*/ 153 w 154"/>
                      <a:gd name="T35" fmla="*/ 28 h 29"/>
                      <a:gd name="T36" fmla="*/ 149 w 154"/>
                      <a:gd name="T37" fmla="*/ 26 h 29"/>
                      <a:gd name="T38" fmla="*/ 141 w 154"/>
                      <a:gd name="T39" fmla="*/ 24 h 29"/>
                      <a:gd name="T40" fmla="*/ 133 w 154"/>
                      <a:gd name="T41" fmla="*/ 22 h 29"/>
                      <a:gd name="T42" fmla="*/ 123 w 154"/>
                      <a:gd name="T43" fmla="*/ 20 h 29"/>
                      <a:gd name="T44" fmla="*/ 112 w 154"/>
                      <a:gd name="T45" fmla="*/ 17 h 29"/>
                      <a:gd name="T46" fmla="*/ 100 w 154"/>
                      <a:gd name="T47" fmla="*/ 15 h 29"/>
                      <a:gd name="T48" fmla="*/ 89 w 154"/>
                      <a:gd name="T49" fmla="*/ 14 h 29"/>
                      <a:gd name="T50" fmla="*/ 79 w 154"/>
                      <a:gd name="T51" fmla="*/ 14 h 29"/>
                      <a:gd name="T52" fmla="*/ 70 w 154"/>
                      <a:gd name="T53" fmla="*/ 14 h 29"/>
                      <a:gd name="T54" fmla="*/ 61 w 154"/>
                      <a:gd name="T55" fmla="*/ 14 h 29"/>
                      <a:gd name="T56" fmla="*/ 51 w 154"/>
                      <a:gd name="T57" fmla="*/ 15 h 29"/>
                      <a:gd name="T58" fmla="*/ 41 w 154"/>
                      <a:gd name="T59" fmla="*/ 17 h 29"/>
                      <a:gd name="T60" fmla="*/ 30 w 154"/>
                      <a:gd name="T61" fmla="*/ 19 h 29"/>
                      <a:gd name="T62" fmla="*/ 20 w 154"/>
                      <a:gd name="T63" fmla="*/ 21 h 29"/>
                      <a:gd name="T64" fmla="*/ 11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5" y="12"/>
                        </a:lnTo>
                        <a:lnTo>
                          <a:pt x="11" y="9"/>
                        </a:lnTo>
                        <a:lnTo>
                          <a:pt x="18" y="7"/>
                        </a:lnTo>
                        <a:lnTo>
                          <a:pt x="30" y="5"/>
                        </a:lnTo>
                        <a:lnTo>
                          <a:pt x="39" y="3"/>
                        </a:lnTo>
                        <a:lnTo>
                          <a:pt x="51" y="0"/>
                        </a:lnTo>
                        <a:lnTo>
                          <a:pt x="64" y="0"/>
                        </a:lnTo>
                        <a:lnTo>
                          <a:pt x="74" y="0"/>
                        </a:lnTo>
                        <a:lnTo>
                          <a:pt x="87" y="0"/>
                        </a:lnTo>
                        <a:lnTo>
                          <a:pt x="99" y="1"/>
                        </a:lnTo>
                        <a:lnTo>
                          <a:pt x="109" y="2"/>
                        </a:lnTo>
                        <a:lnTo>
                          <a:pt x="119" y="4"/>
                        </a:lnTo>
                        <a:lnTo>
                          <a:pt x="129" y="6"/>
                        </a:lnTo>
                        <a:lnTo>
                          <a:pt x="140" y="10"/>
                        </a:lnTo>
                        <a:lnTo>
                          <a:pt x="148" y="12"/>
                        </a:lnTo>
                        <a:lnTo>
                          <a:pt x="153" y="14"/>
                        </a:lnTo>
                        <a:lnTo>
                          <a:pt x="153" y="28"/>
                        </a:lnTo>
                        <a:lnTo>
                          <a:pt x="149" y="26"/>
                        </a:lnTo>
                        <a:lnTo>
                          <a:pt x="141" y="24"/>
                        </a:lnTo>
                        <a:lnTo>
                          <a:pt x="133" y="22"/>
                        </a:lnTo>
                        <a:lnTo>
                          <a:pt x="123" y="20"/>
                        </a:lnTo>
                        <a:lnTo>
                          <a:pt x="112" y="17"/>
                        </a:lnTo>
                        <a:lnTo>
                          <a:pt x="100" y="15"/>
                        </a:lnTo>
                        <a:lnTo>
                          <a:pt x="89" y="14"/>
                        </a:lnTo>
                        <a:lnTo>
                          <a:pt x="79" y="14"/>
                        </a:lnTo>
                        <a:lnTo>
                          <a:pt x="70" y="14"/>
                        </a:lnTo>
                        <a:lnTo>
                          <a:pt x="61" y="14"/>
                        </a:lnTo>
                        <a:lnTo>
                          <a:pt x="51" y="15"/>
                        </a:lnTo>
                        <a:lnTo>
                          <a:pt x="41" y="17"/>
                        </a:lnTo>
                        <a:lnTo>
                          <a:pt x="30" y="19"/>
                        </a:lnTo>
                        <a:lnTo>
                          <a:pt x="20" y="21"/>
                        </a:lnTo>
                        <a:lnTo>
                          <a:pt x="11"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56" name="Freeform 43">
                    <a:extLst>
                      <a:ext uri="{FF2B5EF4-FFF2-40B4-BE49-F238E27FC236}">
                        <a16:creationId xmlns:a16="http://schemas.microsoft.com/office/drawing/2014/main" id="{A9A182A2-28DA-447E-92F0-6FC266D3B4E3}"/>
                      </a:ext>
                    </a:extLst>
                  </p:cNvPr>
                  <p:cNvSpPr>
                    <a:spLocks/>
                  </p:cNvSpPr>
                  <p:nvPr/>
                </p:nvSpPr>
                <p:spPr bwMode="auto">
                  <a:xfrm>
                    <a:off x="881" y="1815"/>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40 w 154"/>
                      <a:gd name="T29" fmla="*/ 10 h 29"/>
                      <a:gd name="T30" fmla="*/ 148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40" y="10"/>
                        </a:lnTo>
                        <a:lnTo>
                          <a:pt x="148"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57" name="Freeform 44">
                    <a:extLst>
                      <a:ext uri="{FF2B5EF4-FFF2-40B4-BE49-F238E27FC236}">
                        <a16:creationId xmlns:a16="http://schemas.microsoft.com/office/drawing/2014/main" id="{F1D35606-6177-4183-ADF9-DC658BCF314D}"/>
                      </a:ext>
                    </a:extLst>
                  </p:cNvPr>
                  <p:cNvSpPr>
                    <a:spLocks/>
                  </p:cNvSpPr>
                  <p:nvPr/>
                </p:nvSpPr>
                <p:spPr bwMode="auto">
                  <a:xfrm>
                    <a:off x="881" y="1486"/>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40 w 154"/>
                      <a:gd name="T29" fmla="*/ 10 h 29"/>
                      <a:gd name="T30" fmla="*/ 148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40" y="10"/>
                        </a:lnTo>
                        <a:lnTo>
                          <a:pt x="148"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58" name="Group 45">
                <a:extLst>
                  <a:ext uri="{FF2B5EF4-FFF2-40B4-BE49-F238E27FC236}">
                    <a16:creationId xmlns:a16="http://schemas.microsoft.com/office/drawing/2014/main" id="{71FF5140-822D-4146-B777-33BC2793EBFD}"/>
                  </a:ext>
                </a:extLst>
              </p:cNvPr>
              <p:cNvGrpSpPr>
                <a:grpSpLocks/>
              </p:cNvGrpSpPr>
              <p:nvPr/>
            </p:nvGrpSpPr>
            <p:grpSpPr bwMode="auto">
              <a:xfrm>
                <a:off x="1035" y="1318"/>
                <a:ext cx="229" cy="636"/>
                <a:chOff x="1035" y="1318"/>
                <a:chExt cx="229" cy="636"/>
              </a:xfrm>
            </p:grpSpPr>
            <p:grpSp>
              <p:nvGrpSpPr>
                <p:cNvPr id="44146" name="Group 46">
                  <a:extLst>
                    <a:ext uri="{FF2B5EF4-FFF2-40B4-BE49-F238E27FC236}">
                      <a16:creationId xmlns:a16="http://schemas.microsoft.com/office/drawing/2014/main" id="{92B6216D-2E8B-4BBA-B3CA-EA6417C828F0}"/>
                    </a:ext>
                  </a:extLst>
                </p:cNvPr>
                <p:cNvGrpSpPr>
                  <a:grpSpLocks/>
                </p:cNvGrpSpPr>
                <p:nvPr/>
              </p:nvGrpSpPr>
              <p:grpSpPr bwMode="auto">
                <a:xfrm>
                  <a:off x="1035" y="1318"/>
                  <a:ext cx="229" cy="636"/>
                  <a:chOff x="1035" y="1318"/>
                  <a:chExt cx="229" cy="636"/>
                </a:xfrm>
              </p:grpSpPr>
              <p:sp>
                <p:nvSpPr>
                  <p:cNvPr id="44151" name="Freeform 47">
                    <a:extLst>
                      <a:ext uri="{FF2B5EF4-FFF2-40B4-BE49-F238E27FC236}">
                        <a16:creationId xmlns:a16="http://schemas.microsoft.com/office/drawing/2014/main" id="{8BF23775-A49A-4408-B711-6EB4512A8E19}"/>
                      </a:ext>
                    </a:extLst>
                  </p:cNvPr>
                  <p:cNvSpPr>
                    <a:spLocks/>
                  </p:cNvSpPr>
                  <p:nvPr/>
                </p:nvSpPr>
                <p:spPr bwMode="auto">
                  <a:xfrm>
                    <a:off x="1035" y="1318"/>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52" name="Freeform 48">
                    <a:extLst>
                      <a:ext uri="{FF2B5EF4-FFF2-40B4-BE49-F238E27FC236}">
                        <a16:creationId xmlns:a16="http://schemas.microsoft.com/office/drawing/2014/main" id="{C5C1134B-F2E4-4C7B-B514-517CE16B942A}"/>
                      </a:ext>
                    </a:extLst>
                  </p:cNvPr>
                  <p:cNvSpPr>
                    <a:spLocks/>
                  </p:cNvSpPr>
                  <p:nvPr/>
                </p:nvSpPr>
                <p:spPr bwMode="auto">
                  <a:xfrm>
                    <a:off x="1189" y="1333"/>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47" name="Group 49">
                  <a:extLst>
                    <a:ext uri="{FF2B5EF4-FFF2-40B4-BE49-F238E27FC236}">
                      <a16:creationId xmlns:a16="http://schemas.microsoft.com/office/drawing/2014/main" id="{DDB74B20-C57C-4FBD-AEF8-D52071F88947}"/>
                    </a:ext>
                  </a:extLst>
                </p:cNvPr>
                <p:cNvGrpSpPr>
                  <a:grpSpLocks/>
                </p:cNvGrpSpPr>
                <p:nvPr/>
              </p:nvGrpSpPr>
              <p:grpSpPr bwMode="auto">
                <a:xfrm>
                  <a:off x="1035" y="1486"/>
                  <a:ext cx="155" cy="358"/>
                  <a:chOff x="1035" y="1486"/>
                  <a:chExt cx="155" cy="358"/>
                </a:xfrm>
              </p:grpSpPr>
              <p:sp>
                <p:nvSpPr>
                  <p:cNvPr id="44148" name="Freeform 50">
                    <a:extLst>
                      <a:ext uri="{FF2B5EF4-FFF2-40B4-BE49-F238E27FC236}">
                        <a16:creationId xmlns:a16="http://schemas.microsoft.com/office/drawing/2014/main" id="{36A1F78C-ACD5-42D3-A2AF-E67C647A1D30}"/>
                      </a:ext>
                    </a:extLst>
                  </p:cNvPr>
                  <p:cNvSpPr>
                    <a:spLocks/>
                  </p:cNvSpPr>
                  <p:nvPr/>
                </p:nvSpPr>
                <p:spPr bwMode="auto">
                  <a:xfrm>
                    <a:off x="1035" y="1779"/>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49" name="Freeform 51">
                    <a:extLst>
                      <a:ext uri="{FF2B5EF4-FFF2-40B4-BE49-F238E27FC236}">
                        <a16:creationId xmlns:a16="http://schemas.microsoft.com/office/drawing/2014/main" id="{8A34F9C7-D664-420D-9FFA-50EC6274D6ED}"/>
                      </a:ext>
                    </a:extLst>
                  </p:cNvPr>
                  <p:cNvSpPr>
                    <a:spLocks/>
                  </p:cNvSpPr>
                  <p:nvPr/>
                </p:nvSpPr>
                <p:spPr bwMode="auto">
                  <a:xfrm>
                    <a:off x="1036" y="1815"/>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50" name="Freeform 52">
                    <a:extLst>
                      <a:ext uri="{FF2B5EF4-FFF2-40B4-BE49-F238E27FC236}">
                        <a16:creationId xmlns:a16="http://schemas.microsoft.com/office/drawing/2014/main" id="{63FFD27E-BC53-4F02-A2B0-0DC629B4A2FF}"/>
                      </a:ext>
                    </a:extLst>
                  </p:cNvPr>
                  <p:cNvSpPr>
                    <a:spLocks/>
                  </p:cNvSpPr>
                  <p:nvPr/>
                </p:nvSpPr>
                <p:spPr bwMode="auto">
                  <a:xfrm>
                    <a:off x="1036" y="1486"/>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59" name="Group 53">
                <a:extLst>
                  <a:ext uri="{FF2B5EF4-FFF2-40B4-BE49-F238E27FC236}">
                    <a16:creationId xmlns:a16="http://schemas.microsoft.com/office/drawing/2014/main" id="{1753745B-0AA2-4441-A00D-210AE0D7C791}"/>
                  </a:ext>
                </a:extLst>
              </p:cNvPr>
              <p:cNvGrpSpPr>
                <a:grpSpLocks/>
              </p:cNvGrpSpPr>
              <p:nvPr/>
            </p:nvGrpSpPr>
            <p:grpSpPr bwMode="auto">
              <a:xfrm>
                <a:off x="1188" y="1321"/>
                <a:ext cx="229" cy="636"/>
                <a:chOff x="1188" y="1321"/>
                <a:chExt cx="229" cy="636"/>
              </a:xfrm>
            </p:grpSpPr>
            <p:grpSp>
              <p:nvGrpSpPr>
                <p:cNvPr id="44139" name="Group 54">
                  <a:extLst>
                    <a:ext uri="{FF2B5EF4-FFF2-40B4-BE49-F238E27FC236}">
                      <a16:creationId xmlns:a16="http://schemas.microsoft.com/office/drawing/2014/main" id="{A3E72BF8-D0A6-4BC8-9463-7DD9337466AB}"/>
                    </a:ext>
                  </a:extLst>
                </p:cNvPr>
                <p:cNvGrpSpPr>
                  <a:grpSpLocks/>
                </p:cNvGrpSpPr>
                <p:nvPr/>
              </p:nvGrpSpPr>
              <p:grpSpPr bwMode="auto">
                <a:xfrm>
                  <a:off x="1188" y="1321"/>
                  <a:ext cx="229" cy="636"/>
                  <a:chOff x="1188" y="1321"/>
                  <a:chExt cx="229" cy="636"/>
                </a:xfrm>
              </p:grpSpPr>
              <p:sp>
                <p:nvSpPr>
                  <p:cNvPr id="44144" name="Freeform 55">
                    <a:extLst>
                      <a:ext uri="{FF2B5EF4-FFF2-40B4-BE49-F238E27FC236}">
                        <a16:creationId xmlns:a16="http://schemas.microsoft.com/office/drawing/2014/main" id="{5BF8224A-0D52-4276-A635-72DCBDCE3A33}"/>
                      </a:ext>
                    </a:extLst>
                  </p:cNvPr>
                  <p:cNvSpPr>
                    <a:spLocks/>
                  </p:cNvSpPr>
                  <p:nvPr/>
                </p:nvSpPr>
                <p:spPr bwMode="auto">
                  <a:xfrm>
                    <a:off x="1188" y="1321"/>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45" name="Freeform 56">
                    <a:extLst>
                      <a:ext uri="{FF2B5EF4-FFF2-40B4-BE49-F238E27FC236}">
                        <a16:creationId xmlns:a16="http://schemas.microsoft.com/office/drawing/2014/main" id="{66F4974E-87BA-4DB3-949E-FC80012F62DE}"/>
                      </a:ext>
                    </a:extLst>
                  </p:cNvPr>
                  <p:cNvSpPr>
                    <a:spLocks/>
                  </p:cNvSpPr>
                  <p:nvPr/>
                </p:nvSpPr>
                <p:spPr bwMode="auto">
                  <a:xfrm>
                    <a:off x="1342" y="1336"/>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40" name="Group 57">
                  <a:extLst>
                    <a:ext uri="{FF2B5EF4-FFF2-40B4-BE49-F238E27FC236}">
                      <a16:creationId xmlns:a16="http://schemas.microsoft.com/office/drawing/2014/main" id="{ABAFCE71-60CE-4F5F-B8F3-04D288C9A7CC}"/>
                    </a:ext>
                  </a:extLst>
                </p:cNvPr>
                <p:cNvGrpSpPr>
                  <a:grpSpLocks/>
                </p:cNvGrpSpPr>
                <p:nvPr/>
              </p:nvGrpSpPr>
              <p:grpSpPr bwMode="auto">
                <a:xfrm>
                  <a:off x="1188" y="1489"/>
                  <a:ext cx="155" cy="358"/>
                  <a:chOff x="1188" y="1489"/>
                  <a:chExt cx="155" cy="358"/>
                </a:xfrm>
              </p:grpSpPr>
              <p:sp>
                <p:nvSpPr>
                  <p:cNvPr id="44141" name="Freeform 58">
                    <a:extLst>
                      <a:ext uri="{FF2B5EF4-FFF2-40B4-BE49-F238E27FC236}">
                        <a16:creationId xmlns:a16="http://schemas.microsoft.com/office/drawing/2014/main" id="{35A7DFFC-8E03-4AE6-982F-64B35F59A7C9}"/>
                      </a:ext>
                    </a:extLst>
                  </p:cNvPr>
                  <p:cNvSpPr>
                    <a:spLocks/>
                  </p:cNvSpPr>
                  <p:nvPr/>
                </p:nvSpPr>
                <p:spPr bwMode="auto">
                  <a:xfrm>
                    <a:off x="1188" y="1782"/>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42" name="Freeform 59">
                    <a:extLst>
                      <a:ext uri="{FF2B5EF4-FFF2-40B4-BE49-F238E27FC236}">
                        <a16:creationId xmlns:a16="http://schemas.microsoft.com/office/drawing/2014/main" id="{96F277FD-55F7-4DD4-BFFD-1E2B821F92E6}"/>
                      </a:ext>
                    </a:extLst>
                  </p:cNvPr>
                  <p:cNvSpPr>
                    <a:spLocks/>
                  </p:cNvSpPr>
                  <p:nvPr/>
                </p:nvSpPr>
                <p:spPr bwMode="auto">
                  <a:xfrm>
                    <a:off x="1189" y="1818"/>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43" name="Freeform 60">
                    <a:extLst>
                      <a:ext uri="{FF2B5EF4-FFF2-40B4-BE49-F238E27FC236}">
                        <a16:creationId xmlns:a16="http://schemas.microsoft.com/office/drawing/2014/main" id="{989BE637-5F44-4AAB-BD32-51C568B2FDBB}"/>
                      </a:ext>
                    </a:extLst>
                  </p:cNvPr>
                  <p:cNvSpPr>
                    <a:spLocks/>
                  </p:cNvSpPr>
                  <p:nvPr/>
                </p:nvSpPr>
                <p:spPr bwMode="auto">
                  <a:xfrm>
                    <a:off x="1189" y="1489"/>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0" name="Group 61">
                <a:extLst>
                  <a:ext uri="{FF2B5EF4-FFF2-40B4-BE49-F238E27FC236}">
                    <a16:creationId xmlns:a16="http://schemas.microsoft.com/office/drawing/2014/main" id="{E235287E-A14D-4092-9819-86A92CFF7131}"/>
                  </a:ext>
                </a:extLst>
              </p:cNvPr>
              <p:cNvGrpSpPr>
                <a:grpSpLocks/>
              </p:cNvGrpSpPr>
              <p:nvPr/>
            </p:nvGrpSpPr>
            <p:grpSpPr bwMode="auto">
              <a:xfrm>
                <a:off x="1341" y="1324"/>
                <a:ext cx="229" cy="636"/>
                <a:chOff x="1341" y="1324"/>
                <a:chExt cx="229" cy="636"/>
              </a:xfrm>
            </p:grpSpPr>
            <p:grpSp>
              <p:nvGrpSpPr>
                <p:cNvPr id="44132" name="Group 62">
                  <a:extLst>
                    <a:ext uri="{FF2B5EF4-FFF2-40B4-BE49-F238E27FC236}">
                      <a16:creationId xmlns:a16="http://schemas.microsoft.com/office/drawing/2014/main" id="{41EA5F60-08ED-45A0-B530-9EE8BD74E662}"/>
                    </a:ext>
                  </a:extLst>
                </p:cNvPr>
                <p:cNvGrpSpPr>
                  <a:grpSpLocks/>
                </p:cNvGrpSpPr>
                <p:nvPr/>
              </p:nvGrpSpPr>
              <p:grpSpPr bwMode="auto">
                <a:xfrm>
                  <a:off x="1341" y="1324"/>
                  <a:ext cx="229" cy="636"/>
                  <a:chOff x="1341" y="1324"/>
                  <a:chExt cx="229" cy="636"/>
                </a:xfrm>
              </p:grpSpPr>
              <p:sp>
                <p:nvSpPr>
                  <p:cNvPr id="44137" name="Freeform 63">
                    <a:extLst>
                      <a:ext uri="{FF2B5EF4-FFF2-40B4-BE49-F238E27FC236}">
                        <a16:creationId xmlns:a16="http://schemas.microsoft.com/office/drawing/2014/main" id="{63E6DA19-BE26-4E62-93C2-06BAB0D5612E}"/>
                      </a:ext>
                    </a:extLst>
                  </p:cNvPr>
                  <p:cNvSpPr>
                    <a:spLocks/>
                  </p:cNvSpPr>
                  <p:nvPr/>
                </p:nvSpPr>
                <p:spPr bwMode="auto">
                  <a:xfrm>
                    <a:off x="1341" y="1324"/>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38" name="Freeform 64">
                    <a:extLst>
                      <a:ext uri="{FF2B5EF4-FFF2-40B4-BE49-F238E27FC236}">
                        <a16:creationId xmlns:a16="http://schemas.microsoft.com/office/drawing/2014/main" id="{AD0237FE-E5B6-482E-83AB-FFF9920F1A39}"/>
                      </a:ext>
                    </a:extLst>
                  </p:cNvPr>
                  <p:cNvSpPr>
                    <a:spLocks/>
                  </p:cNvSpPr>
                  <p:nvPr/>
                </p:nvSpPr>
                <p:spPr bwMode="auto">
                  <a:xfrm>
                    <a:off x="1495" y="1339"/>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33" name="Group 65">
                  <a:extLst>
                    <a:ext uri="{FF2B5EF4-FFF2-40B4-BE49-F238E27FC236}">
                      <a16:creationId xmlns:a16="http://schemas.microsoft.com/office/drawing/2014/main" id="{5C07F1DD-9F3F-4900-997B-37DCB2D9D7D9}"/>
                    </a:ext>
                  </a:extLst>
                </p:cNvPr>
                <p:cNvGrpSpPr>
                  <a:grpSpLocks/>
                </p:cNvGrpSpPr>
                <p:nvPr/>
              </p:nvGrpSpPr>
              <p:grpSpPr bwMode="auto">
                <a:xfrm>
                  <a:off x="1341" y="1492"/>
                  <a:ext cx="155" cy="358"/>
                  <a:chOff x="1341" y="1492"/>
                  <a:chExt cx="155" cy="358"/>
                </a:xfrm>
              </p:grpSpPr>
              <p:sp>
                <p:nvSpPr>
                  <p:cNvPr id="44134" name="Freeform 66">
                    <a:extLst>
                      <a:ext uri="{FF2B5EF4-FFF2-40B4-BE49-F238E27FC236}">
                        <a16:creationId xmlns:a16="http://schemas.microsoft.com/office/drawing/2014/main" id="{BD1B63A9-4690-4FE6-B283-944FEEDA8462}"/>
                      </a:ext>
                    </a:extLst>
                  </p:cNvPr>
                  <p:cNvSpPr>
                    <a:spLocks/>
                  </p:cNvSpPr>
                  <p:nvPr/>
                </p:nvSpPr>
                <p:spPr bwMode="auto">
                  <a:xfrm>
                    <a:off x="1341" y="1785"/>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35" name="Freeform 67">
                    <a:extLst>
                      <a:ext uri="{FF2B5EF4-FFF2-40B4-BE49-F238E27FC236}">
                        <a16:creationId xmlns:a16="http://schemas.microsoft.com/office/drawing/2014/main" id="{480D5B9A-0F01-4439-A6AC-4102B1546615}"/>
                      </a:ext>
                    </a:extLst>
                  </p:cNvPr>
                  <p:cNvSpPr>
                    <a:spLocks/>
                  </p:cNvSpPr>
                  <p:nvPr/>
                </p:nvSpPr>
                <p:spPr bwMode="auto">
                  <a:xfrm>
                    <a:off x="1342" y="1821"/>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36" name="Freeform 68">
                    <a:extLst>
                      <a:ext uri="{FF2B5EF4-FFF2-40B4-BE49-F238E27FC236}">
                        <a16:creationId xmlns:a16="http://schemas.microsoft.com/office/drawing/2014/main" id="{100D562F-A5C6-4734-B1B2-1B4CE04CEA1F}"/>
                      </a:ext>
                    </a:extLst>
                  </p:cNvPr>
                  <p:cNvSpPr>
                    <a:spLocks/>
                  </p:cNvSpPr>
                  <p:nvPr/>
                </p:nvSpPr>
                <p:spPr bwMode="auto">
                  <a:xfrm>
                    <a:off x="1342" y="1492"/>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1" name="Group 69">
                <a:extLst>
                  <a:ext uri="{FF2B5EF4-FFF2-40B4-BE49-F238E27FC236}">
                    <a16:creationId xmlns:a16="http://schemas.microsoft.com/office/drawing/2014/main" id="{C8CB66F2-A47A-4C00-B65A-F908A707AA88}"/>
                  </a:ext>
                </a:extLst>
              </p:cNvPr>
              <p:cNvGrpSpPr>
                <a:grpSpLocks/>
              </p:cNvGrpSpPr>
              <p:nvPr/>
            </p:nvGrpSpPr>
            <p:grpSpPr bwMode="auto">
              <a:xfrm>
                <a:off x="1494" y="1327"/>
                <a:ext cx="229" cy="636"/>
                <a:chOff x="1494" y="1327"/>
                <a:chExt cx="229" cy="636"/>
              </a:xfrm>
            </p:grpSpPr>
            <p:grpSp>
              <p:nvGrpSpPr>
                <p:cNvPr id="44125" name="Group 70">
                  <a:extLst>
                    <a:ext uri="{FF2B5EF4-FFF2-40B4-BE49-F238E27FC236}">
                      <a16:creationId xmlns:a16="http://schemas.microsoft.com/office/drawing/2014/main" id="{E3582984-4C41-43AB-B3F9-000F3A459E1D}"/>
                    </a:ext>
                  </a:extLst>
                </p:cNvPr>
                <p:cNvGrpSpPr>
                  <a:grpSpLocks/>
                </p:cNvGrpSpPr>
                <p:nvPr/>
              </p:nvGrpSpPr>
              <p:grpSpPr bwMode="auto">
                <a:xfrm>
                  <a:off x="1494" y="1327"/>
                  <a:ext cx="229" cy="636"/>
                  <a:chOff x="1494" y="1327"/>
                  <a:chExt cx="229" cy="636"/>
                </a:xfrm>
              </p:grpSpPr>
              <p:sp>
                <p:nvSpPr>
                  <p:cNvPr id="44130" name="Freeform 71">
                    <a:extLst>
                      <a:ext uri="{FF2B5EF4-FFF2-40B4-BE49-F238E27FC236}">
                        <a16:creationId xmlns:a16="http://schemas.microsoft.com/office/drawing/2014/main" id="{D27F4C78-EA8D-4DDD-AD3C-EBC23218522E}"/>
                      </a:ext>
                    </a:extLst>
                  </p:cNvPr>
                  <p:cNvSpPr>
                    <a:spLocks/>
                  </p:cNvSpPr>
                  <p:nvPr/>
                </p:nvSpPr>
                <p:spPr bwMode="auto">
                  <a:xfrm>
                    <a:off x="1494" y="1327"/>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31" name="Freeform 72">
                    <a:extLst>
                      <a:ext uri="{FF2B5EF4-FFF2-40B4-BE49-F238E27FC236}">
                        <a16:creationId xmlns:a16="http://schemas.microsoft.com/office/drawing/2014/main" id="{9215D17F-E67A-43F2-9738-D10C7537D9D7}"/>
                      </a:ext>
                    </a:extLst>
                  </p:cNvPr>
                  <p:cNvSpPr>
                    <a:spLocks/>
                  </p:cNvSpPr>
                  <p:nvPr/>
                </p:nvSpPr>
                <p:spPr bwMode="auto">
                  <a:xfrm>
                    <a:off x="1648" y="1342"/>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26" name="Group 73">
                  <a:extLst>
                    <a:ext uri="{FF2B5EF4-FFF2-40B4-BE49-F238E27FC236}">
                      <a16:creationId xmlns:a16="http://schemas.microsoft.com/office/drawing/2014/main" id="{F5DE0E3F-0B1E-4F19-A230-38FB7E6CFC14}"/>
                    </a:ext>
                  </a:extLst>
                </p:cNvPr>
                <p:cNvGrpSpPr>
                  <a:grpSpLocks/>
                </p:cNvGrpSpPr>
                <p:nvPr/>
              </p:nvGrpSpPr>
              <p:grpSpPr bwMode="auto">
                <a:xfrm>
                  <a:off x="1494" y="1495"/>
                  <a:ext cx="155" cy="358"/>
                  <a:chOff x="1494" y="1495"/>
                  <a:chExt cx="155" cy="358"/>
                </a:xfrm>
              </p:grpSpPr>
              <p:sp>
                <p:nvSpPr>
                  <p:cNvPr id="44127" name="Freeform 74">
                    <a:extLst>
                      <a:ext uri="{FF2B5EF4-FFF2-40B4-BE49-F238E27FC236}">
                        <a16:creationId xmlns:a16="http://schemas.microsoft.com/office/drawing/2014/main" id="{DC4BC0B5-60A6-4B51-BFBA-445915FE9163}"/>
                      </a:ext>
                    </a:extLst>
                  </p:cNvPr>
                  <p:cNvSpPr>
                    <a:spLocks/>
                  </p:cNvSpPr>
                  <p:nvPr/>
                </p:nvSpPr>
                <p:spPr bwMode="auto">
                  <a:xfrm>
                    <a:off x="1494" y="1788"/>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8" name="Freeform 75">
                    <a:extLst>
                      <a:ext uri="{FF2B5EF4-FFF2-40B4-BE49-F238E27FC236}">
                        <a16:creationId xmlns:a16="http://schemas.microsoft.com/office/drawing/2014/main" id="{45E50F85-2648-479C-BE66-161531D9466E}"/>
                      </a:ext>
                    </a:extLst>
                  </p:cNvPr>
                  <p:cNvSpPr>
                    <a:spLocks/>
                  </p:cNvSpPr>
                  <p:nvPr/>
                </p:nvSpPr>
                <p:spPr bwMode="auto">
                  <a:xfrm>
                    <a:off x="1495" y="1824"/>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9" name="Freeform 76">
                    <a:extLst>
                      <a:ext uri="{FF2B5EF4-FFF2-40B4-BE49-F238E27FC236}">
                        <a16:creationId xmlns:a16="http://schemas.microsoft.com/office/drawing/2014/main" id="{917AAEA0-0872-47A6-8373-42986CD3EC66}"/>
                      </a:ext>
                    </a:extLst>
                  </p:cNvPr>
                  <p:cNvSpPr>
                    <a:spLocks/>
                  </p:cNvSpPr>
                  <p:nvPr/>
                </p:nvSpPr>
                <p:spPr bwMode="auto">
                  <a:xfrm>
                    <a:off x="1495" y="1495"/>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2" name="Group 77">
                <a:extLst>
                  <a:ext uri="{FF2B5EF4-FFF2-40B4-BE49-F238E27FC236}">
                    <a16:creationId xmlns:a16="http://schemas.microsoft.com/office/drawing/2014/main" id="{D215C5BD-656F-4FE1-84EC-9684AB7C89B6}"/>
                  </a:ext>
                </a:extLst>
              </p:cNvPr>
              <p:cNvGrpSpPr>
                <a:grpSpLocks/>
              </p:cNvGrpSpPr>
              <p:nvPr/>
            </p:nvGrpSpPr>
            <p:grpSpPr bwMode="auto">
              <a:xfrm>
                <a:off x="1647" y="1330"/>
                <a:ext cx="229" cy="636"/>
                <a:chOff x="1647" y="1330"/>
                <a:chExt cx="229" cy="636"/>
              </a:xfrm>
            </p:grpSpPr>
            <p:grpSp>
              <p:nvGrpSpPr>
                <p:cNvPr id="44118" name="Group 78">
                  <a:extLst>
                    <a:ext uri="{FF2B5EF4-FFF2-40B4-BE49-F238E27FC236}">
                      <a16:creationId xmlns:a16="http://schemas.microsoft.com/office/drawing/2014/main" id="{5BD54E45-64DF-4007-A0F1-426646F2B821}"/>
                    </a:ext>
                  </a:extLst>
                </p:cNvPr>
                <p:cNvGrpSpPr>
                  <a:grpSpLocks/>
                </p:cNvGrpSpPr>
                <p:nvPr/>
              </p:nvGrpSpPr>
              <p:grpSpPr bwMode="auto">
                <a:xfrm>
                  <a:off x="1647" y="1330"/>
                  <a:ext cx="229" cy="636"/>
                  <a:chOff x="1647" y="1330"/>
                  <a:chExt cx="229" cy="636"/>
                </a:xfrm>
              </p:grpSpPr>
              <p:sp>
                <p:nvSpPr>
                  <p:cNvPr id="44123" name="Freeform 79">
                    <a:extLst>
                      <a:ext uri="{FF2B5EF4-FFF2-40B4-BE49-F238E27FC236}">
                        <a16:creationId xmlns:a16="http://schemas.microsoft.com/office/drawing/2014/main" id="{44787946-58C9-4A4B-994C-9B1890E76B71}"/>
                      </a:ext>
                    </a:extLst>
                  </p:cNvPr>
                  <p:cNvSpPr>
                    <a:spLocks/>
                  </p:cNvSpPr>
                  <p:nvPr/>
                </p:nvSpPr>
                <p:spPr bwMode="auto">
                  <a:xfrm>
                    <a:off x="1647" y="1330"/>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4" name="Freeform 80">
                    <a:extLst>
                      <a:ext uri="{FF2B5EF4-FFF2-40B4-BE49-F238E27FC236}">
                        <a16:creationId xmlns:a16="http://schemas.microsoft.com/office/drawing/2014/main" id="{C08977C9-693A-400E-8F46-BD0206937512}"/>
                      </a:ext>
                    </a:extLst>
                  </p:cNvPr>
                  <p:cNvSpPr>
                    <a:spLocks/>
                  </p:cNvSpPr>
                  <p:nvPr/>
                </p:nvSpPr>
                <p:spPr bwMode="auto">
                  <a:xfrm>
                    <a:off x="1801" y="1345"/>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19" name="Group 81">
                  <a:extLst>
                    <a:ext uri="{FF2B5EF4-FFF2-40B4-BE49-F238E27FC236}">
                      <a16:creationId xmlns:a16="http://schemas.microsoft.com/office/drawing/2014/main" id="{D0F3F1EF-4324-4C4C-9BBD-822AC7D7C5F5}"/>
                    </a:ext>
                  </a:extLst>
                </p:cNvPr>
                <p:cNvGrpSpPr>
                  <a:grpSpLocks/>
                </p:cNvGrpSpPr>
                <p:nvPr/>
              </p:nvGrpSpPr>
              <p:grpSpPr bwMode="auto">
                <a:xfrm>
                  <a:off x="1647" y="1498"/>
                  <a:ext cx="155" cy="358"/>
                  <a:chOff x="1647" y="1498"/>
                  <a:chExt cx="155" cy="358"/>
                </a:xfrm>
              </p:grpSpPr>
              <p:sp>
                <p:nvSpPr>
                  <p:cNvPr id="44120" name="Freeform 82">
                    <a:extLst>
                      <a:ext uri="{FF2B5EF4-FFF2-40B4-BE49-F238E27FC236}">
                        <a16:creationId xmlns:a16="http://schemas.microsoft.com/office/drawing/2014/main" id="{F64A7E09-84CE-435A-B0E2-6E1033A77964}"/>
                      </a:ext>
                    </a:extLst>
                  </p:cNvPr>
                  <p:cNvSpPr>
                    <a:spLocks/>
                  </p:cNvSpPr>
                  <p:nvPr/>
                </p:nvSpPr>
                <p:spPr bwMode="auto">
                  <a:xfrm>
                    <a:off x="1647" y="1791"/>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1" name="Freeform 83">
                    <a:extLst>
                      <a:ext uri="{FF2B5EF4-FFF2-40B4-BE49-F238E27FC236}">
                        <a16:creationId xmlns:a16="http://schemas.microsoft.com/office/drawing/2014/main" id="{8B618716-5CB3-40FB-9864-1C3E94CFCE19}"/>
                      </a:ext>
                    </a:extLst>
                  </p:cNvPr>
                  <p:cNvSpPr>
                    <a:spLocks/>
                  </p:cNvSpPr>
                  <p:nvPr/>
                </p:nvSpPr>
                <p:spPr bwMode="auto">
                  <a:xfrm>
                    <a:off x="1648" y="1827"/>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2" name="Freeform 84">
                    <a:extLst>
                      <a:ext uri="{FF2B5EF4-FFF2-40B4-BE49-F238E27FC236}">
                        <a16:creationId xmlns:a16="http://schemas.microsoft.com/office/drawing/2014/main" id="{EB311558-AA2B-44F0-A5CA-2433D1643575}"/>
                      </a:ext>
                    </a:extLst>
                  </p:cNvPr>
                  <p:cNvSpPr>
                    <a:spLocks/>
                  </p:cNvSpPr>
                  <p:nvPr/>
                </p:nvSpPr>
                <p:spPr bwMode="auto">
                  <a:xfrm>
                    <a:off x="1648" y="1498"/>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3" name="Group 85">
                <a:extLst>
                  <a:ext uri="{FF2B5EF4-FFF2-40B4-BE49-F238E27FC236}">
                    <a16:creationId xmlns:a16="http://schemas.microsoft.com/office/drawing/2014/main" id="{A125EB56-7796-449E-B61C-3800CF113CAB}"/>
                  </a:ext>
                </a:extLst>
              </p:cNvPr>
              <p:cNvGrpSpPr>
                <a:grpSpLocks/>
              </p:cNvGrpSpPr>
              <p:nvPr/>
            </p:nvGrpSpPr>
            <p:grpSpPr bwMode="auto">
              <a:xfrm>
                <a:off x="1800" y="1333"/>
                <a:ext cx="229" cy="636"/>
                <a:chOff x="1800" y="1333"/>
                <a:chExt cx="229" cy="636"/>
              </a:xfrm>
            </p:grpSpPr>
            <p:grpSp>
              <p:nvGrpSpPr>
                <p:cNvPr id="44111" name="Group 86">
                  <a:extLst>
                    <a:ext uri="{FF2B5EF4-FFF2-40B4-BE49-F238E27FC236}">
                      <a16:creationId xmlns:a16="http://schemas.microsoft.com/office/drawing/2014/main" id="{F2505C95-4541-47E8-BF5E-8946162767E1}"/>
                    </a:ext>
                  </a:extLst>
                </p:cNvPr>
                <p:cNvGrpSpPr>
                  <a:grpSpLocks/>
                </p:cNvGrpSpPr>
                <p:nvPr/>
              </p:nvGrpSpPr>
              <p:grpSpPr bwMode="auto">
                <a:xfrm>
                  <a:off x="1800" y="1333"/>
                  <a:ext cx="229" cy="636"/>
                  <a:chOff x="1800" y="1333"/>
                  <a:chExt cx="229" cy="636"/>
                </a:xfrm>
              </p:grpSpPr>
              <p:sp>
                <p:nvSpPr>
                  <p:cNvPr id="44116" name="Freeform 87">
                    <a:extLst>
                      <a:ext uri="{FF2B5EF4-FFF2-40B4-BE49-F238E27FC236}">
                        <a16:creationId xmlns:a16="http://schemas.microsoft.com/office/drawing/2014/main" id="{52FEAD10-DD92-47AC-ADC1-E3B5EC911A66}"/>
                      </a:ext>
                    </a:extLst>
                  </p:cNvPr>
                  <p:cNvSpPr>
                    <a:spLocks/>
                  </p:cNvSpPr>
                  <p:nvPr/>
                </p:nvSpPr>
                <p:spPr bwMode="auto">
                  <a:xfrm>
                    <a:off x="1800" y="1333"/>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17" name="Freeform 88">
                    <a:extLst>
                      <a:ext uri="{FF2B5EF4-FFF2-40B4-BE49-F238E27FC236}">
                        <a16:creationId xmlns:a16="http://schemas.microsoft.com/office/drawing/2014/main" id="{C1A89F10-3939-4835-B832-1D2F422B53CF}"/>
                      </a:ext>
                    </a:extLst>
                  </p:cNvPr>
                  <p:cNvSpPr>
                    <a:spLocks/>
                  </p:cNvSpPr>
                  <p:nvPr/>
                </p:nvSpPr>
                <p:spPr bwMode="auto">
                  <a:xfrm>
                    <a:off x="1954" y="1348"/>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12" name="Group 89">
                  <a:extLst>
                    <a:ext uri="{FF2B5EF4-FFF2-40B4-BE49-F238E27FC236}">
                      <a16:creationId xmlns:a16="http://schemas.microsoft.com/office/drawing/2014/main" id="{6186AE56-BF93-4B99-83B6-5C0E5246B671}"/>
                    </a:ext>
                  </a:extLst>
                </p:cNvPr>
                <p:cNvGrpSpPr>
                  <a:grpSpLocks/>
                </p:cNvGrpSpPr>
                <p:nvPr/>
              </p:nvGrpSpPr>
              <p:grpSpPr bwMode="auto">
                <a:xfrm>
                  <a:off x="1800" y="1501"/>
                  <a:ext cx="155" cy="358"/>
                  <a:chOff x="1800" y="1501"/>
                  <a:chExt cx="155" cy="358"/>
                </a:xfrm>
              </p:grpSpPr>
              <p:sp>
                <p:nvSpPr>
                  <p:cNvPr id="44113" name="Freeform 90">
                    <a:extLst>
                      <a:ext uri="{FF2B5EF4-FFF2-40B4-BE49-F238E27FC236}">
                        <a16:creationId xmlns:a16="http://schemas.microsoft.com/office/drawing/2014/main" id="{0C594354-AF5D-4B75-A36F-D23EDA7ED7C3}"/>
                      </a:ext>
                    </a:extLst>
                  </p:cNvPr>
                  <p:cNvSpPr>
                    <a:spLocks/>
                  </p:cNvSpPr>
                  <p:nvPr/>
                </p:nvSpPr>
                <p:spPr bwMode="auto">
                  <a:xfrm>
                    <a:off x="1800" y="1794"/>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14" name="Freeform 91">
                    <a:extLst>
                      <a:ext uri="{FF2B5EF4-FFF2-40B4-BE49-F238E27FC236}">
                        <a16:creationId xmlns:a16="http://schemas.microsoft.com/office/drawing/2014/main" id="{0E08141E-AE45-49E6-9368-281832E1F1BC}"/>
                      </a:ext>
                    </a:extLst>
                  </p:cNvPr>
                  <p:cNvSpPr>
                    <a:spLocks/>
                  </p:cNvSpPr>
                  <p:nvPr/>
                </p:nvSpPr>
                <p:spPr bwMode="auto">
                  <a:xfrm>
                    <a:off x="1801" y="1830"/>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15" name="Freeform 92">
                    <a:extLst>
                      <a:ext uri="{FF2B5EF4-FFF2-40B4-BE49-F238E27FC236}">
                        <a16:creationId xmlns:a16="http://schemas.microsoft.com/office/drawing/2014/main" id="{8F7920A6-3046-4087-A5E9-E96BCE313614}"/>
                      </a:ext>
                    </a:extLst>
                  </p:cNvPr>
                  <p:cNvSpPr>
                    <a:spLocks/>
                  </p:cNvSpPr>
                  <p:nvPr/>
                </p:nvSpPr>
                <p:spPr bwMode="auto">
                  <a:xfrm>
                    <a:off x="1801" y="1501"/>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4" name="Group 93">
                <a:extLst>
                  <a:ext uri="{FF2B5EF4-FFF2-40B4-BE49-F238E27FC236}">
                    <a16:creationId xmlns:a16="http://schemas.microsoft.com/office/drawing/2014/main" id="{E60AEA47-FB67-451D-8093-DDDC1B06DEF5}"/>
                  </a:ext>
                </a:extLst>
              </p:cNvPr>
              <p:cNvGrpSpPr>
                <a:grpSpLocks/>
              </p:cNvGrpSpPr>
              <p:nvPr/>
            </p:nvGrpSpPr>
            <p:grpSpPr bwMode="auto">
              <a:xfrm>
                <a:off x="1953" y="1336"/>
                <a:ext cx="229" cy="636"/>
                <a:chOff x="1953" y="1336"/>
                <a:chExt cx="229" cy="636"/>
              </a:xfrm>
            </p:grpSpPr>
            <p:grpSp>
              <p:nvGrpSpPr>
                <p:cNvPr id="44104" name="Group 94">
                  <a:extLst>
                    <a:ext uri="{FF2B5EF4-FFF2-40B4-BE49-F238E27FC236}">
                      <a16:creationId xmlns:a16="http://schemas.microsoft.com/office/drawing/2014/main" id="{876F93E8-9B66-47FE-9A42-62C76DD09124}"/>
                    </a:ext>
                  </a:extLst>
                </p:cNvPr>
                <p:cNvGrpSpPr>
                  <a:grpSpLocks/>
                </p:cNvGrpSpPr>
                <p:nvPr/>
              </p:nvGrpSpPr>
              <p:grpSpPr bwMode="auto">
                <a:xfrm>
                  <a:off x="1953" y="1336"/>
                  <a:ext cx="229" cy="636"/>
                  <a:chOff x="1953" y="1336"/>
                  <a:chExt cx="229" cy="636"/>
                </a:xfrm>
              </p:grpSpPr>
              <p:sp>
                <p:nvSpPr>
                  <p:cNvPr id="44109" name="Freeform 95">
                    <a:extLst>
                      <a:ext uri="{FF2B5EF4-FFF2-40B4-BE49-F238E27FC236}">
                        <a16:creationId xmlns:a16="http://schemas.microsoft.com/office/drawing/2014/main" id="{75560595-67BE-4AB6-B644-D23ECD3CCA74}"/>
                      </a:ext>
                    </a:extLst>
                  </p:cNvPr>
                  <p:cNvSpPr>
                    <a:spLocks/>
                  </p:cNvSpPr>
                  <p:nvPr/>
                </p:nvSpPr>
                <p:spPr bwMode="auto">
                  <a:xfrm>
                    <a:off x="1953" y="1336"/>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10" name="Freeform 96">
                    <a:extLst>
                      <a:ext uri="{FF2B5EF4-FFF2-40B4-BE49-F238E27FC236}">
                        <a16:creationId xmlns:a16="http://schemas.microsoft.com/office/drawing/2014/main" id="{092312AD-25C6-4345-9BAA-F86C1AA44646}"/>
                      </a:ext>
                    </a:extLst>
                  </p:cNvPr>
                  <p:cNvSpPr>
                    <a:spLocks/>
                  </p:cNvSpPr>
                  <p:nvPr/>
                </p:nvSpPr>
                <p:spPr bwMode="auto">
                  <a:xfrm>
                    <a:off x="2107" y="1351"/>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105" name="Group 97">
                  <a:extLst>
                    <a:ext uri="{FF2B5EF4-FFF2-40B4-BE49-F238E27FC236}">
                      <a16:creationId xmlns:a16="http://schemas.microsoft.com/office/drawing/2014/main" id="{1324D16F-19EE-4971-B2B2-D6869306D347}"/>
                    </a:ext>
                  </a:extLst>
                </p:cNvPr>
                <p:cNvGrpSpPr>
                  <a:grpSpLocks/>
                </p:cNvGrpSpPr>
                <p:nvPr/>
              </p:nvGrpSpPr>
              <p:grpSpPr bwMode="auto">
                <a:xfrm>
                  <a:off x="1953" y="1504"/>
                  <a:ext cx="155" cy="358"/>
                  <a:chOff x="1953" y="1504"/>
                  <a:chExt cx="155" cy="358"/>
                </a:xfrm>
              </p:grpSpPr>
              <p:sp>
                <p:nvSpPr>
                  <p:cNvPr id="44106" name="Freeform 98">
                    <a:extLst>
                      <a:ext uri="{FF2B5EF4-FFF2-40B4-BE49-F238E27FC236}">
                        <a16:creationId xmlns:a16="http://schemas.microsoft.com/office/drawing/2014/main" id="{8D37609B-A8BF-4F67-8169-E883C64725D0}"/>
                      </a:ext>
                    </a:extLst>
                  </p:cNvPr>
                  <p:cNvSpPr>
                    <a:spLocks/>
                  </p:cNvSpPr>
                  <p:nvPr/>
                </p:nvSpPr>
                <p:spPr bwMode="auto">
                  <a:xfrm>
                    <a:off x="1953" y="1797"/>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7" name="Freeform 99">
                    <a:extLst>
                      <a:ext uri="{FF2B5EF4-FFF2-40B4-BE49-F238E27FC236}">
                        <a16:creationId xmlns:a16="http://schemas.microsoft.com/office/drawing/2014/main" id="{C4AEE942-EEDD-4BFA-8A8E-60ADE5A387C9}"/>
                      </a:ext>
                    </a:extLst>
                  </p:cNvPr>
                  <p:cNvSpPr>
                    <a:spLocks/>
                  </p:cNvSpPr>
                  <p:nvPr/>
                </p:nvSpPr>
                <p:spPr bwMode="auto">
                  <a:xfrm>
                    <a:off x="1954" y="1833"/>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8" name="Freeform 100">
                    <a:extLst>
                      <a:ext uri="{FF2B5EF4-FFF2-40B4-BE49-F238E27FC236}">
                        <a16:creationId xmlns:a16="http://schemas.microsoft.com/office/drawing/2014/main" id="{097D455E-1499-4308-8856-D5B6C6B9FCDA}"/>
                      </a:ext>
                    </a:extLst>
                  </p:cNvPr>
                  <p:cNvSpPr>
                    <a:spLocks/>
                  </p:cNvSpPr>
                  <p:nvPr/>
                </p:nvSpPr>
                <p:spPr bwMode="auto">
                  <a:xfrm>
                    <a:off x="1954" y="1504"/>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A2C1F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5" name="Group 101">
                <a:extLst>
                  <a:ext uri="{FF2B5EF4-FFF2-40B4-BE49-F238E27FC236}">
                    <a16:creationId xmlns:a16="http://schemas.microsoft.com/office/drawing/2014/main" id="{E14CCC71-E24F-4BCD-8DEB-18C487235AE3}"/>
                  </a:ext>
                </a:extLst>
              </p:cNvPr>
              <p:cNvGrpSpPr>
                <a:grpSpLocks/>
              </p:cNvGrpSpPr>
              <p:nvPr/>
            </p:nvGrpSpPr>
            <p:grpSpPr bwMode="auto">
              <a:xfrm>
                <a:off x="2106" y="1339"/>
                <a:ext cx="229" cy="636"/>
                <a:chOff x="2106" y="1339"/>
                <a:chExt cx="229" cy="636"/>
              </a:xfrm>
            </p:grpSpPr>
            <p:grpSp>
              <p:nvGrpSpPr>
                <p:cNvPr id="44097" name="Group 102">
                  <a:extLst>
                    <a:ext uri="{FF2B5EF4-FFF2-40B4-BE49-F238E27FC236}">
                      <a16:creationId xmlns:a16="http://schemas.microsoft.com/office/drawing/2014/main" id="{A75D210B-C5AE-4EE9-8E98-918F3A554FBC}"/>
                    </a:ext>
                  </a:extLst>
                </p:cNvPr>
                <p:cNvGrpSpPr>
                  <a:grpSpLocks/>
                </p:cNvGrpSpPr>
                <p:nvPr/>
              </p:nvGrpSpPr>
              <p:grpSpPr bwMode="auto">
                <a:xfrm>
                  <a:off x="2106" y="1339"/>
                  <a:ext cx="229" cy="636"/>
                  <a:chOff x="2106" y="1339"/>
                  <a:chExt cx="229" cy="636"/>
                </a:xfrm>
              </p:grpSpPr>
              <p:sp>
                <p:nvSpPr>
                  <p:cNvPr id="44102" name="Freeform 103">
                    <a:extLst>
                      <a:ext uri="{FF2B5EF4-FFF2-40B4-BE49-F238E27FC236}">
                        <a16:creationId xmlns:a16="http://schemas.microsoft.com/office/drawing/2014/main" id="{146FA17E-E4F7-4B3E-85AC-B70997A1A0A0}"/>
                      </a:ext>
                    </a:extLst>
                  </p:cNvPr>
                  <p:cNvSpPr>
                    <a:spLocks/>
                  </p:cNvSpPr>
                  <p:nvPr/>
                </p:nvSpPr>
                <p:spPr bwMode="auto">
                  <a:xfrm>
                    <a:off x="2106" y="1339"/>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3" name="Freeform 104">
                    <a:extLst>
                      <a:ext uri="{FF2B5EF4-FFF2-40B4-BE49-F238E27FC236}">
                        <a16:creationId xmlns:a16="http://schemas.microsoft.com/office/drawing/2014/main" id="{F462C899-D004-43D8-B1EA-30878FC69366}"/>
                      </a:ext>
                    </a:extLst>
                  </p:cNvPr>
                  <p:cNvSpPr>
                    <a:spLocks/>
                  </p:cNvSpPr>
                  <p:nvPr/>
                </p:nvSpPr>
                <p:spPr bwMode="auto">
                  <a:xfrm>
                    <a:off x="2260" y="1354"/>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098" name="Group 105">
                  <a:extLst>
                    <a:ext uri="{FF2B5EF4-FFF2-40B4-BE49-F238E27FC236}">
                      <a16:creationId xmlns:a16="http://schemas.microsoft.com/office/drawing/2014/main" id="{5B9AD855-3472-4EE5-982B-17EEDA918212}"/>
                    </a:ext>
                  </a:extLst>
                </p:cNvPr>
                <p:cNvGrpSpPr>
                  <a:grpSpLocks/>
                </p:cNvGrpSpPr>
                <p:nvPr/>
              </p:nvGrpSpPr>
              <p:grpSpPr bwMode="auto">
                <a:xfrm>
                  <a:off x="2106" y="1507"/>
                  <a:ext cx="155" cy="358"/>
                  <a:chOff x="2106" y="1507"/>
                  <a:chExt cx="155" cy="358"/>
                </a:xfrm>
              </p:grpSpPr>
              <p:sp>
                <p:nvSpPr>
                  <p:cNvPr id="44099" name="Freeform 106">
                    <a:extLst>
                      <a:ext uri="{FF2B5EF4-FFF2-40B4-BE49-F238E27FC236}">
                        <a16:creationId xmlns:a16="http://schemas.microsoft.com/office/drawing/2014/main" id="{5D3E72C6-3482-4BB9-B3D5-A68CA142D0C3}"/>
                      </a:ext>
                    </a:extLst>
                  </p:cNvPr>
                  <p:cNvSpPr>
                    <a:spLocks/>
                  </p:cNvSpPr>
                  <p:nvPr/>
                </p:nvSpPr>
                <p:spPr bwMode="auto">
                  <a:xfrm>
                    <a:off x="2106" y="1800"/>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0" name="Freeform 107">
                    <a:extLst>
                      <a:ext uri="{FF2B5EF4-FFF2-40B4-BE49-F238E27FC236}">
                        <a16:creationId xmlns:a16="http://schemas.microsoft.com/office/drawing/2014/main" id="{8DE14FF4-F69B-47E4-825E-E590BBB2F1BD}"/>
                      </a:ext>
                    </a:extLst>
                  </p:cNvPr>
                  <p:cNvSpPr>
                    <a:spLocks/>
                  </p:cNvSpPr>
                  <p:nvPr/>
                </p:nvSpPr>
                <p:spPr bwMode="auto">
                  <a:xfrm>
                    <a:off x="2107" y="1836"/>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1" name="Freeform 108">
                    <a:extLst>
                      <a:ext uri="{FF2B5EF4-FFF2-40B4-BE49-F238E27FC236}">
                        <a16:creationId xmlns:a16="http://schemas.microsoft.com/office/drawing/2014/main" id="{B4038D41-2F5D-4C6A-85F4-71A5A033A44F}"/>
                      </a:ext>
                    </a:extLst>
                  </p:cNvPr>
                  <p:cNvSpPr>
                    <a:spLocks/>
                  </p:cNvSpPr>
                  <p:nvPr/>
                </p:nvSpPr>
                <p:spPr bwMode="auto">
                  <a:xfrm>
                    <a:off x="2107" y="1507"/>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B7A5"/>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4066" name="Group 109">
                <a:extLst>
                  <a:ext uri="{FF2B5EF4-FFF2-40B4-BE49-F238E27FC236}">
                    <a16:creationId xmlns:a16="http://schemas.microsoft.com/office/drawing/2014/main" id="{0196073B-D507-4F54-9FC6-E705BF457004}"/>
                  </a:ext>
                </a:extLst>
              </p:cNvPr>
              <p:cNvGrpSpPr>
                <a:grpSpLocks/>
              </p:cNvGrpSpPr>
              <p:nvPr/>
            </p:nvGrpSpPr>
            <p:grpSpPr bwMode="auto">
              <a:xfrm>
                <a:off x="2259" y="1342"/>
                <a:ext cx="229" cy="636"/>
                <a:chOff x="2259" y="1342"/>
                <a:chExt cx="229" cy="636"/>
              </a:xfrm>
            </p:grpSpPr>
            <p:grpSp>
              <p:nvGrpSpPr>
                <p:cNvPr id="44090" name="Group 110">
                  <a:extLst>
                    <a:ext uri="{FF2B5EF4-FFF2-40B4-BE49-F238E27FC236}">
                      <a16:creationId xmlns:a16="http://schemas.microsoft.com/office/drawing/2014/main" id="{E259B73F-0927-4E94-AB55-34E0410B8664}"/>
                    </a:ext>
                  </a:extLst>
                </p:cNvPr>
                <p:cNvGrpSpPr>
                  <a:grpSpLocks/>
                </p:cNvGrpSpPr>
                <p:nvPr/>
              </p:nvGrpSpPr>
              <p:grpSpPr bwMode="auto">
                <a:xfrm>
                  <a:off x="2259" y="1342"/>
                  <a:ext cx="229" cy="636"/>
                  <a:chOff x="2259" y="1342"/>
                  <a:chExt cx="229" cy="636"/>
                </a:xfrm>
              </p:grpSpPr>
              <p:sp>
                <p:nvSpPr>
                  <p:cNvPr id="44095" name="Freeform 111">
                    <a:extLst>
                      <a:ext uri="{FF2B5EF4-FFF2-40B4-BE49-F238E27FC236}">
                        <a16:creationId xmlns:a16="http://schemas.microsoft.com/office/drawing/2014/main" id="{0E3DCB56-189C-4A00-A9F9-2395F2F117DE}"/>
                      </a:ext>
                    </a:extLst>
                  </p:cNvPr>
                  <p:cNvSpPr>
                    <a:spLocks/>
                  </p:cNvSpPr>
                  <p:nvPr/>
                </p:nvSpPr>
                <p:spPr bwMode="auto">
                  <a:xfrm>
                    <a:off x="2259" y="1342"/>
                    <a:ext cx="155" cy="635"/>
                  </a:xfrm>
                  <a:custGeom>
                    <a:avLst/>
                    <a:gdLst>
                      <a:gd name="T0" fmla="*/ 0 w 155"/>
                      <a:gd name="T1" fmla="*/ 634 h 635"/>
                      <a:gd name="T2" fmla="*/ 0 w 155"/>
                      <a:gd name="T3" fmla="*/ 14 h 635"/>
                      <a:gd name="T4" fmla="*/ 9 w 155"/>
                      <a:gd name="T5" fmla="*/ 10 h 635"/>
                      <a:gd name="T6" fmla="*/ 21 w 155"/>
                      <a:gd name="T7" fmla="*/ 7 h 635"/>
                      <a:gd name="T8" fmla="*/ 38 w 155"/>
                      <a:gd name="T9" fmla="*/ 3 h 635"/>
                      <a:gd name="T10" fmla="*/ 52 w 155"/>
                      <a:gd name="T11" fmla="*/ 1 h 635"/>
                      <a:gd name="T12" fmla="*/ 65 w 155"/>
                      <a:gd name="T13" fmla="*/ 0 h 635"/>
                      <a:gd name="T14" fmla="*/ 75 w 155"/>
                      <a:gd name="T15" fmla="*/ 0 h 635"/>
                      <a:gd name="T16" fmla="*/ 83 w 155"/>
                      <a:gd name="T17" fmla="*/ 0 h 635"/>
                      <a:gd name="T18" fmla="*/ 92 w 155"/>
                      <a:gd name="T19" fmla="*/ 0 h 635"/>
                      <a:gd name="T20" fmla="*/ 101 w 155"/>
                      <a:gd name="T21" fmla="*/ 2 h 635"/>
                      <a:gd name="T22" fmla="*/ 108 w 155"/>
                      <a:gd name="T23" fmla="*/ 3 h 635"/>
                      <a:gd name="T24" fmla="*/ 114 w 155"/>
                      <a:gd name="T25" fmla="*/ 4 h 635"/>
                      <a:gd name="T26" fmla="*/ 125 w 155"/>
                      <a:gd name="T27" fmla="*/ 6 h 635"/>
                      <a:gd name="T28" fmla="*/ 140 w 155"/>
                      <a:gd name="T29" fmla="*/ 10 h 635"/>
                      <a:gd name="T30" fmla="*/ 147 w 155"/>
                      <a:gd name="T31" fmla="*/ 12 h 635"/>
                      <a:gd name="T32" fmla="*/ 154 w 155"/>
                      <a:gd name="T33" fmla="*/ 14 h 635"/>
                      <a:gd name="T34" fmla="*/ 154 w 155"/>
                      <a:gd name="T35" fmla="*/ 634 h 635"/>
                      <a:gd name="T36" fmla="*/ 0 w 155"/>
                      <a:gd name="T37" fmla="*/ 634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635">
                        <a:moveTo>
                          <a:pt x="0" y="634"/>
                        </a:moveTo>
                        <a:lnTo>
                          <a:pt x="0" y="14"/>
                        </a:lnTo>
                        <a:lnTo>
                          <a:pt x="9" y="10"/>
                        </a:lnTo>
                        <a:lnTo>
                          <a:pt x="21" y="7"/>
                        </a:lnTo>
                        <a:lnTo>
                          <a:pt x="38" y="3"/>
                        </a:lnTo>
                        <a:lnTo>
                          <a:pt x="52" y="1"/>
                        </a:lnTo>
                        <a:lnTo>
                          <a:pt x="65" y="0"/>
                        </a:lnTo>
                        <a:lnTo>
                          <a:pt x="75" y="0"/>
                        </a:lnTo>
                        <a:lnTo>
                          <a:pt x="83" y="0"/>
                        </a:lnTo>
                        <a:lnTo>
                          <a:pt x="92" y="0"/>
                        </a:lnTo>
                        <a:lnTo>
                          <a:pt x="101" y="2"/>
                        </a:lnTo>
                        <a:lnTo>
                          <a:pt x="108" y="3"/>
                        </a:lnTo>
                        <a:lnTo>
                          <a:pt x="114" y="4"/>
                        </a:lnTo>
                        <a:lnTo>
                          <a:pt x="125" y="6"/>
                        </a:lnTo>
                        <a:lnTo>
                          <a:pt x="140" y="10"/>
                        </a:lnTo>
                        <a:lnTo>
                          <a:pt x="147" y="12"/>
                        </a:lnTo>
                        <a:lnTo>
                          <a:pt x="154" y="14"/>
                        </a:lnTo>
                        <a:lnTo>
                          <a:pt x="154" y="634"/>
                        </a:lnTo>
                        <a:lnTo>
                          <a:pt x="0" y="634"/>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96" name="Freeform 112">
                    <a:extLst>
                      <a:ext uri="{FF2B5EF4-FFF2-40B4-BE49-F238E27FC236}">
                        <a16:creationId xmlns:a16="http://schemas.microsoft.com/office/drawing/2014/main" id="{2B53598A-EC41-4E1F-8A9F-B3D7D3178E82}"/>
                      </a:ext>
                    </a:extLst>
                  </p:cNvPr>
                  <p:cNvSpPr>
                    <a:spLocks/>
                  </p:cNvSpPr>
                  <p:nvPr/>
                </p:nvSpPr>
                <p:spPr bwMode="auto">
                  <a:xfrm>
                    <a:off x="2413" y="1357"/>
                    <a:ext cx="75" cy="621"/>
                  </a:xfrm>
                  <a:custGeom>
                    <a:avLst/>
                    <a:gdLst>
                      <a:gd name="T0" fmla="*/ 0 w 75"/>
                      <a:gd name="T1" fmla="*/ 0 h 621"/>
                      <a:gd name="T2" fmla="*/ 74 w 75"/>
                      <a:gd name="T3" fmla="*/ 98 h 621"/>
                      <a:gd name="T4" fmla="*/ 74 w 75"/>
                      <a:gd name="T5" fmla="*/ 620 h 621"/>
                      <a:gd name="T6" fmla="*/ 0 w 75"/>
                      <a:gd name="T7" fmla="*/ 619 h 621"/>
                      <a:gd name="T8" fmla="*/ 0 w 75"/>
                      <a:gd name="T9" fmla="*/ 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21">
                        <a:moveTo>
                          <a:pt x="0" y="0"/>
                        </a:moveTo>
                        <a:lnTo>
                          <a:pt x="74" y="98"/>
                        </a:lnTo>
                        <a:lnTo>
                          <a:pt x="74" y="620"/>
                        </a:lnTo>
                        <a:lnTo>
                          <a:pt x="0" y="619"/>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091" name="Group 113">
                  <a:extLst>
                    <a:ext uri="{FF2B5EF4-FFF2-40B4-BE49-F238E27FC236}">
                      <a16:creationId xmlns:a16="http://schemas.microsoft.com/office/drawing/2014/main" id="{F3D6FF6A-3977-43EE-B3F9-0E4DE65A72EF}"/>
                    </a:ext>
                  </a:extLst>
                </p:cNvPr>
                <p:cNvGrpSpPr>
                  <a:grpSpLocks/>
                </p:cNvGrpSpPr>
                <p:nvPr/>
              </p:nvGrpSpPr>
              <p:grpSpPr bwMode="auto">
                <a:xfrm>
                  <a:off x="2259" y="1510"/>
                  <a:ext cx="155" cy="358"/>
                  <a:chOff x="2259" y="1510"/>
                  <a:chExt cx="155" cy="358"/>
                </a:xfrm>
              </p:grpSpPr>
              <p:sp>
                <p:nvSpPr>
                  <p:cNvPr id="44092" name="Freeform 114">
                    <a:extLst>
                      <a:ext uri="{FF2B5EF4-FFF2-40B4-BE49-F238E27FC236}">
                        <a16:creationId xmlns:a16="http://schemas.microsoft.com/office/drawing/2014/main" id="{16CEE7AA-77C5-445B-9EAC-D3A9BC0278BD}"/>
                      </a:ext>
                    </a:extLst>
                  </p:cNvPr>
                  <p:cNvSpPr>
                    <a:spLocks/>
                  </p:cNvSpPr>
                  <p:nvPr/>
                </p:nvSpPr>
                <p:spPr bwMode="auto">
                  <a:xfrm>
                    <a:off x="2259" y="1803"/>
                    <a:ext cx="154" cy="29"/>
                  </a:xfrm>
                  <a:custGeom>
                    <a:avLst/>
                    <a:gdLst>
                      <a:gd name="T0" fmla="*/ 0 w 154"/>
                      <a:gd name="T1" fmla="*/ 14 h 29"/>
                      <a:gd name="T2" fmla="*/ 4 w 154"/>
                      <a:gd name="T3" fmla="*/ 12 h 29"/>
                      <a:gd name="T4" fmla="*/ 10 w 154"/>
                      <a:gd name="T5" fmla="*/ 9 h 29"/>
                      <a:gd name="T6" fmla="*/ 18 w 154"/>
                      <a:gd name="T7" fmla="*/ 7 h 29"/>
                      <a:gd name="T8" fmla="*/ 30 w 154"/>
                      <a:gd name="T9" fmla="*/ 5 h 29"/>
                      <a:gd name="T10" fmla="*/ 39 w 154"/>
                      <a:gd name="T11" fmla="*/ 3 h 29"/>
                      <a:gd name="T12" fmla="*/ 51 w 154"/>
                      <a:gd name="T13" fmla="*/ 0 h 29"/>
                      <a:gd name="T14" fmla="*/ 64 w 154"/>
                      <a:gd name="T15" fmla="*/ 0 h 29"/>
                      <a:gd name="T16" fmla="*/ 74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9 w 154"/>
                      <a:gd name="T37" fmla="*/ 26 h 29"/>
                      <a:gd name="T38" fmla="*/ 141 w 154"/>
                      <a:gd name="T39" fmla="*/ 24 h 29"/>
                      <a:gd name="T40" fmla="*/ 132 w 154"/>
                      <a:gd name="T41" fmla="*/ 22 h 29"/>
                      <a:gd name="T42" fmla="*/ 123 w 154"/>
                      <a:gd name="T43" fmla="*/ 20 h 29"/>
                      <a:gd name="T44" fmla="*/ 112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30" y="5"/>
                        </a:lnTo>
                        <a:lnTo>
                          <a:pt x="39" y="3"/>
                        </a:lnTo>
                        <a:lnTo>
                          <a:pt x="51" y="0"/>
                        </a:lnTo>
                        <a:lnTo>
                          <a:pt x="64" y="0"/>
                        </a:lnTo>
                        <a:lnTo>
                          <a:pt x="74" y="0"/>
                        </a:lnTo>
                        <a:lnTo>
                          <a:pt x="87" y="0"/>
                        </a:lnTo>
                        <a:lnTo>
                          <a:pt x="99" y="1"/>
                        </a:lnTo>
                        <a:lnTo>
                          <a:pt x="109" y="2"/>
                        </a:lnTo>
                        <a:lnTo>
                          <a:pt x="118" y="4"/>
                        </a:lnTo>
                        <a:lnTo>
                          <a:pt x="128" y="6"/>
                        </a:lnTo>
                        <a:lnTo>
                          <a:pt x="139" y="10"/>
                        </a:lnTo>
                        <a:lnTo>
                          <a:pt x="147" y="12"/>
                        </a:lnTo>
                        <a:lnTo>
                          <a:pt x="153" y="14"/>
                        </a:lnTo>
                        <a:lnTo>
                          <a:pt x="153" y="28"/>
                        </a:lnTo>
                        <a:lnTo>
                          <a:pt x="149" y="26"/>
                        </a:lnTo>
                        <a:lnTo>
                          <a:pt x="141" y="24"/>
                        </a:lnTo>
                        <a:lnTo>
                          <a:pt x="132" y="22"/>
                        </a:lnTo>
                        <a:lnTo>
                          <a:pt x="123" y="20"/>
                        </a:lnTo>
                        <a:lnTo>
                          <a:pt x="112"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93" name="Freeform 115">
                    <a:extLst>
                      <a:ext uri="{FF2B5EF4-FFF2-40B4-BE49-F238E27FC236}">
                        <a16:creationId xmlns:a16="http://schemas.microsoft.com/office/drawing/2014/main" id="{5F642CF1-6779-4FF1-A93D-37B008E9FF9E}"/>
                      </a:ext>
                    </a:extLst>
                  </p:cNvPr>
                  <p:cNvSpPr>
                    <a:spLocks/>
                  </p:cNvSpPr>
                  <p:nvPr/>
                </p:nvSpPr>
                <p:spPr bwMode="auto">
                  <a:xfrm>
                    <a:off x="2260" y="1839"/>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94" name="Freeform 116">
                    <a:extLst>
                      <a:ext uri="{FF2B5EF4-FFF2-40B4-BE49-F238E27FC236}">
                        <a16:creationId xmlns:a16="http://schemas.microsoft.com/office/drawing/2014/main" id="{6FECFBE9-F761-46EA-9F1E-7E551374596C}"/>
                      </a:ext>
                    </a:extLst>
                  </p:cNvPr>
                  <p:cNvSpPr>
                    <a:spLocks/>
                  </p:cNvSpPr>
                  <p:nvPr/>
                </p:nvSpPr>
                <p:spPr bwMode="auto">
                  <a:xfrm>
                    <a:off x="2260" y="1510"/>
                    <a:ext cx="154" cy="29"/>
                  </a:xfrm>
                  <a:custGeom>
                    <a:avLst/>
                    <a:gdLst>
                      <a:gd name="T0" fmla="*/ 0 w 154"/>
                      <a:gd name="T1" fmla="*/ 14 h 29"/>
                      <a:gd name="T2" fmla="*/ 4 w 154"/>
                      <a:gd name="T3" fmla="*/ 12 h 29"/>
                      <a:gd name="T4" fmla="*/ 10 w 154"/>
                      <a:gd name="T5" fmla="*/ 9 h 29"/>
                      <a:gd name="T6" fmla="*/ 18 w 154"/>
                      <a:gd name="T7" fmla="*/ 7 h 29"/>
                      <a:gd name="T8" fmla="*/ 29 w 154"/>
                      <a:gd name="T9" fmla="*/ 5 h 29"/>
                      <a:gd name="T10" fmla="*/ 39 w 154"/>
                      <a:gd name="T11" fmla="*/ 3 h 29"/>
                      <a:gd name="T12" fmla="*/ 51 w 154"/>
                      <a:gd name="T13" fmla="*/ 0 h 29"/>
                      <a:gd name="T14" fmla="*/ 64 w 154"/>
                      <a:gd name="T15" fmla="*/ 0 h 29"/>
                      <a:gd name="T16" fmla="*/ 73 w 154"/>
                      <a:gd name="T17" fmla="*/ 0 h 29"/>
                      <a:gd name="T18" fmla="*/ 87 w 154"/>
                      <a:gd name="T19" fmla="*/ 0 h 29"/>
                      <a:gd name="T20" fmla="*/ 99 w 154"/>
                      <a:gd name="T21" fmla="*/ 1 h 29"/>
                      <a:gd name="T22" fmla="*/ 109 w 154"/>
                      <a:gd name="T23" fmla="*/ 2 h 29"/>
                      <a:gd name="T24" fmla="*/ 118 w 154"/>
                      <a:gd name="T25" fmla="*/ 4 h 29"/>
                      <a:gd name="T26" fmla="*/ 128 w 154"/>
                      <a:gd name="T27" fmla="*/ 6 h 29"/>
                      <a:gd name="T28" fmla="*/ 139 w 154"/>
                      <a:gd name="T29" fmla="*/ 10 h 29"/>
                      <a:gd name="T30" fmla="*/ 147 w 154"/>
                      <a:gd name="T31" fmla="*/ 12 h 29"/>
                      <a:gd name="T32" fmla="*/ 153 w 154"/>
                      <a:gd name="T33" fmla="*/ 14 h 29"/>
                      <a:gd name="T34" fmla="*/ 153 w 154"/>
                      <a:gd name="T35" fmla="*/ 28 h 29"/>
                      <a:gd name="T36" fmla="*/ 148 w 154"/>
                      <a:gd name="T37" fmla="*/ 26 h 29"/>
                      <a:gd name="T38" fmla="*/ 141 w 154"/>
                      <a:gd name="T39" fmla="*/ 24 h 29"/>
                      <a:gd name="T40" fmla="*/ 132 w 154"/>
                      <a:gd name="T41" fmla="*/ 22 h 29"/>
                      <a:gd name="T42" fmla="*/ 123 w 154"/>
                      <a:gd name="T43" fmla="*/ 20 h 29"/>
                      <a:gd name="T44" fmla="*/ 111 w 154"/>
                      <a:gd name="T45" fmla="*/ 17 h 29"/>
                      <a:gd name="T46" fmla="*/ 100 w 154"/>
                      <a:gd name="T47" fmla="*/ 15 h 29"/>
                      <a:gd name="T48" fmla="*/ 88 w 154"/>
                      <a:gd name="T49" fmla="*/ 14 h 29"/>
                      <a:gd name="T50" fmla="*/ 78 w 154"/>
                      <a:gd name="T51" fmla="*/ 14 h 29"/>
                      <a:gd name="T52" fmla="*/ 70 w 154"/>
                      <a:gd name="T53" fmla="*/ 14 h 29"/>
                      <a:gd name="T54" fmla="*/ 60 w 154"/>
                      <a:gd name="T55" fmla="*/ 14 h 29"/>
                      <a:gd name="T56" fmla="*/ 51 w 154"/>
                      <a:gd name="T57" fmla="*/ 15 h 29"/>
                      <a:gd name="T58" fmla="*/ 41 w 154"/>
                      <a:gd name="T59" fmla="*/ 17 h 29"/>
                      <a:gd name="T60" fmla="*/ 30 w 154"/>
                      <a:gd name="T61" fmla="*/ 19 h 29"/>
                      <a:gd name="T62" fmla="*/ 20 w 154"/>
                      <a:gd name="T63" fmla="*/ 21 h 29"/>
                      <a:gd name="T64" fmla="*/ 10 w 154"/>
                      <a:gd name="T65" fmla="*/ 24 h 29"/>
                      <a:gd name="T66" fmla="*/ 0 w 154"/>
                      <a:gd name="T67" fmla="*/ 28 h 29"/>
                      <a:gd name="T68" fmla="*/ 0 w 154"/>
                      <a:gd name="T69" fmla="*/ 14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 h="29">
                        <a:moveTo>
                          <a:pt x="0" y="14"/>
                        </a:moveTo>
                        <a:lnTo>
                          <a:pt x="4" y="12"/>
                        </a:lnTo>
                        <a:lnTo>
                          <a:pt x="10" y="9"/>
                        </a:lnTo>
                        <a:lnTo>
                          <a:pt x="18" y="7"/>
                        </a:lnTo>
                        <a:lnTo>
                          <a:pt x="29" y="5"/>
                        </a:lnTo>
                        <a:lnTo>
                          <a:pt x="39" y="3"/>
                        </a:lnTo>
                        <a:lnTo>
                          <a:pt x="51" y="0"/>
                        </a:lnTo>
                        <a:lnTo>
                          <a:pt x="64" y="0"/>
                        </a:lnTo>
                        <a:lnTo>
                          <a:pt x="73" y="0"/>
                        </a:lnTo>
                        <a:lnTo>
                          <a:pt x="87" y="0"/>
                        </a:lnTo>
                        <a:lnTo>
                          <a:pt x="99" y="1"/>
                        </a:lnTo>
                        <a:lnTo>
                          <a:pt x="109" y="2"/>
                        </a:lnTo>
                        <a:lnTo>
                          <a:pt x="118" y="4"/>
                        </a:lnTo>
                        <a:lnTo>
                          <a:pt x="128" y="6"/>
                        </a:lnTo>
                        <a:lnTo>
                          <a:pt x="139" y="10"/>
                        </a:lnTo>
                        <a:lnTo>
                          <a:pt x="147" y="12"/>
                        </a:lnTo>
                        <a:lnTo>
                          <a:pt x="153" y="14"/>
                        </a:lnTo>
                        <a:lnTo>
                          <a:pt x="153" y="28"/>
                        </a:lnTo>
                        <a:lnTo>
                          <a:pt x="148" y="26"/>
                        </a:lnTo>
                        <a:lnTo>
                          <a:pt x="141" y="24"/>
                        </a:lnTo>
                        <a:lnTo>
                          <a:pt x="132" y="22"/>
                        </a:lnTo>
                        <a:lnTo>
                          <a:pt x="123" y="20"/>
                        </a:lnTo>
                        <a:lnTo>
                          <a:pt x="111" y="17"/>
                        </a:lnTo>
                        <a:lnTo>
                          <a:pt x="100" y="15"/>
                        </a:lnTo>
                        <a:lnTo>
                          <a:pt x="88" y="14"/>
                        </a:lnTo>
                        <a:lnTo>
                          <a:pt x="78" y="14"/>
                        </a:lnTo>
                        <a:lnTo>
                          <a:pt x="70" y="14"/>
                        </a:lnTo>
                        <a:lnTo>
                          <a:pt x="60" y="14"/>
                        </a:lnTo>
                        <a:lnTo>
                          <a:pt x="51" y="15"/>
                        </a:lnTo>
                        <a:lnTo>
                          <a:pt x="41" y="17"/>
                        </a:lnTo>
                        <a:lnTo>
                          <a:pt x="30" y="19"/>
                        </a:lnTo>
                        <a:lnTo>
                          <a:pt x="20" y="21"/>
                        </a:lnTo>
                        <a:lnTo>
                          <a:pt x="10" y="24"/>
                        </a:lnTo>
                        <a:lnTo>
                          <a:pt x="0" y="28"/>
                        </a:lnTo>
                        <a:lnTo>
                          <a:pt x="0" y="1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4067" name="Rectangle 117">
                <a:extLst>
                  <a:ext uri="{FF2B5EF4-FFF2-40B4-BE49-F238E27FC236}">
                    <a16:creationId xmlns:a16="http://schemas.microsoft.com/office/drawing/2014/main" id="{95A3E6D2-D0D7-46BC-9AD1-8163FC6FEB42}"/>
                  </a:ext>
                </a:extLst>
              </p:cNvPr>
              <p:cNvSpPr>
                <a:spLocks noChangeArrowheads="1"/>
              </p:cNvSpPr>
              <p:nvPr/>
            </p:nvSpPr>
            <p:spPr bwMode="auto">
              <a:xfrm>
                <a:off x="550" y="1314"/>
                <a:ext cx="17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c</a:t>
                </a:r>
              </a:p>
            </p:txBody>
          </p:sp>
          <p:sp>
            <p:nvSpPr>
              <p:cNvPr id="44068" name="Rectangle 118">
                <a:extLst>
                  <a:ext uri="{FF2B5EF4-FFF2-40B4-BE49-F238E27FC236}">
                    <a16:creationId xmlns:a16="http://schemas.microsoft.com/office/drawing/2014/main" id="{62FE05E1-05D0-4ED2-A383-DA240519A533}"/>
                  </a:ext>
                </a:extLst>
              </p:cNvPr>
              <p:cNvSpPr>
                <a:spLocks noChangeArrowheads="1"/>
              </p:cNvSpPr>
              <p:nvPr/>
            </p:nvSpPr>
            <p:spPr bwMode="auto">
              <a:xfrm>
                <a:off x="709" y="1314"/>
                <a:ext cx="185"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o</a:t>
                </a:r>
              </a:p>
            </p:txBody>
          </p:sp>
          <p:sp>
            <p:nvSpPr>
              <p:cNvPr id="44069" name="Rectangle 119">
                <a:extLst>
                  <a:ext uri="{FF2B5EF4-FFF2-40B4-BE49-F238E27FC236}">
                    <a16:creationId xmlns:a16="http://schemas.microsoft.com/office/drawing/2014/main" id="{F7FAC850-D471-484B-8097-83551184E94B}"/>
                  </a:ext>
                </a:extLst>
              </p:cNvPr>
              <p:cNvSpPr>
                <a:spLocks noChangeArrowheads="1"/>
              </p:cNvSpPr>
              <p:nvPr/>
            </p:nvSpPr>
            <p:spPr bwMode="auto">
              <a:xfrm>
                <a:off x="838" y="1314"/>
                <a:ext cx="225"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m</a:t>
                </a:r>
              </a:p>
            </p:txBody>
          </p:sp>
          <p:sp>
            <p:nvSpPr>
              <p:cNvPr id="44070" name="Rectangle 120">
                <a:extLst>
                  <a:ext uri="{FF2B5EF4-FFF2-40B4-BE49-F238E27FC236}">
                    <a16:creationId xmlns:a16="http://schemas.microsoft.com/office/drawing/2014/main" id="{0A95C0CF-96D1-4C29-9FEB-8F899A1C3B5D}"/>
                  </a:ext>
                </a:extLst>
              </p:cNvPr>
              <p:cNvSpPr>
                <a:spLocks noChangeArrowheads="1"/>
              </p:cNvSpPr>
              <p:nvPr/>
            </p:nvSpPr>
            <p:spPr bwMode="auto">
              <a:xfrm>
                <a:off x="1003" y="1314"/>
                <a:ext cx="191"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p</a:t>
                </a:r>
              </a:p>
            </p:txBody>
          </p:sp>
          <p:sp>
            <p:nvSpPr>
              <p:cNvPr id="44071" name="Rectangle 121">
                <a:extLst>
                  <a:ext uri="{FF2B5EF4-FFF2-40B4-BE49-F238E27FC236}">
                    <a16:creationId xmlns:a16="http://schemas.microsoft.com/office/drawing/2014/main" id="{2E840C21-26DB-4CFA-988D-A874A090F2DA}"/>
                  </a:ext>
                </a:extLst>
              </p:cNvPr>
              <p:cNvSpPr>
                <a:spLocks noChangeArrowheads="1"/>
              </p:cNvSpPr>
              <p:nvPr/>
            </p:nvSpPr>
            <p:spPr bwMode="auto">
              <a:xfrm>
                <a:off x="1187" y="1314"/>
                <a:ext cx="1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t</a:t>
                </a:r>
              </a:p>
            </p:txBody>
          </p:sp>
          <p:sp>
            <p:nvSpPr>
              <p:cNvPr id="44072" name="Rectangle 122">
                <a:extLst>
                  <a:ext uri="{FF2B5EF4-FFF2-40B4-BE49-F238E27FC236}">
                    <a16:creationId xmlns:a16="http://schemas.microsoft.com/office/drawing/2014/main" id="{937732BF-CC9B-40C6-AC09-75FF2CCCFF36}"/>
                  </a:ext>
                </a:extLst>
              </p:cNvPr>
              <p:cNvSpPr>
                <a:spLocks noChangeArrowheads="1"/>
              </p:cNvSpPr>
              <p:nvPr/>
            </p:nvSpPr>
            <p:spPr bwMode="auto">
              <a:xfrm>
                <a:off x="1315" y="1314"/>
                <a:ext cx="18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a</a:t>
                </a:r>
              </a:p>
            </p:txBody>
          </p:sp>
          <p:sp>
            <p:nvSpPr>
              <p:cNvPr id="44073" name="Rectangle 123">
                <a:extLst>
                  <a:ext uri="{FF2B5EF4-FFF2-40B4-BE49-F238E27FC236}">
                    <a16:creationId xmlns:a16="http://schemas.microsoft.com/office/drawing/2014/main" id="{F514796F-A93F-4905-8EB4-62EB9383C043}"/>
                  </a:ext>
                </a:extLst>
              </p:cNvPr>
              <p:cNvSpPr>
                <a:spLocks noChangeArrowheads="1"/>
              </p:cNvSpPr>
              <p:nvPr/>
            </p:nvSpPr>
            <p:spPr bwMode="auto">
              <a:xfrm>
                <a:off x="1468" y="1314"/>
                <a:ext cx="191"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b</a:t>
                </a:r>
              </a:p>
            </p:txBody>
          </p:sp>
          <p:sp>
            <p:nvSpPr>
              <p:cNvPr id="44074" name="Rectangle 124">
                <a:extLst>
                  <a:ext uri="{FF2B5EF4-FFF2-40B4-BE49-F238E27FC236}">
                    <a16:creationId xmlns:a16="http://schemas.microsoft.com/office/drawing/2014/main" id="{248DDA0D-96DC-401F-BC2E-2931E322E981}"/>
                  </a:ext>
                </a:extLst>
              </p:cNvPr>
              <p:cNvSpPr>
                <a:spLocks noChangeArrowheads="1"/>
              </p:cNvSpPr>
              <p:nvPr/>
            </p:nvSpPr>
            <p:spPr bwMode="auto">
              <a:xfrm>
                <a:off x="1638" y="1314"/>
                <a:ext cx="15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i</a:t>
                </a:r>
              </a:p>
            </p:txBody>
          </p:sp>
          <p:sp>
            <p:nvSpPr>
              <p:cNvPr id="44075" name="Rectangle 125">
                <a:extLst>
                  <a:ext uri="{FF2B5EF4-FFF2-40B4-BE49-F238E27FC236}">
                    <a16:creationId xmlns:a16="http://schemas.microsoft.com/office/drawing/2014/main" id="{686FC6BC-772C-43CD-9572-F9FCD4695C89}"/>
                  </a:ext>
                </a:extLst>
              </p:cNvPr>
              <p:cNvSpPr>
                <a:spLocks noChangeArrowheads="1"/>
              </p:cNvSpPr>
              <p:nvPr/>
            </p:nvSpPr>
            <p:spPr bwMode="auto">
              <a:xfrm>
                <a:off x="1779" y="1314"/>
                <a:ext cx="15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l</a:t>
                </a:r>
              </a:p>
            </p:txBody>
          </p:sp>
          <p:sp>
            <p:nvSpPr>
              <p:cNvPr id="44076" name="Rectangle 126">
                <a:extLst>
                  <a:ext uri="{FF2B5EF4-FFF2-40B4-BE49-F238E27FC236}">
                    <a16:creationId xmlns:a16="http://schemas.microsoft.com/office/drawing/2014/main" id="{394BE023-7DDD-4DE2-804C-673346E0EDF7}"/>
                  </a:ext>
                </a:extLst>
              </p:cNvPr>
              <p:cNvSpPr>
                <a:spLocks noChangeArrowheads="1"/>
              </p:cNvSpPr>
              <p:nvPr/>
            </p:nvSpPr>
            <p:spPr bwMode="auto">
              <a:xfrm>
                <a:off x="1925" y="1314"/>
                <a:ext cx="15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i</a:t>
                </a:r>
              </a:p>
            </p:txBody>
          </p:sp>
          <p:sp>
            <p:nvSpPr>
              <p:cNvPr id="44077" name="Rectangle 127">
                <a:extLst>
                  <a:ext uri="{FF2B5EF4-FFF2-40B4-BE49-F238E27FC236}">
                    <a16:creationId xmlns:a16="http://schemas.microsoft.com/office/drawing/2014/main" id="{508689F6-6BBC-45DE-9589-2D712C833F75}"/>
                  </a:ext>
                </a:extLst>
              </p:cNvPr>
              <p:cNvSpPr>
                <a:spLocks noChangeArrowheads="1"/>
              </p:cNvSpPr>
              <p:nvPr/>
            </p:nvSpPr>
            <p:spPr bwMode="auto">
              <a:xfrm>
                <a:off x="2091" y="1314"/>
                <a:ext cx="1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t</a:t>
                </a:r>
              </a:p>
            </p:txBody>
          </p:sp>
          <p:sp>
            <p:nvSpPr>
              <p:cNvPr id="44078" name="Rectangle 128">
                <a:extLst>
                  <a:ext uri="{FF2B5EF4-FFF2-40B4-BE49-F238E27FC236}">
                    <a16:creationId xmlns:a16="http://schemas.microsoft.com/office/drawing/2014/main" id="{BBCEBCA5-3144-460D-8C14-2EB54D4D67E8}"/>
                  </a:ext>
                </a:extLst>
              </p:cNvPr>
              <p:cNvSpPr>
                <a:spLocks noChangeArrowheads="1"/>
              </p:cNvSpPr>
              <p:nvPr/>
            </p:nvSpPr>
            <p:spPr bwMode="auto">
              <a:xfrm>
                <a:off x="2248" y="1314"/>
                <a:ext cx="17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é</a:t>
                </a:r>
              </a:p>
            </p:txBody>
          </p:sp>
          <p:sp>
            <p:nvSpPr>
              <p:cNvPr id="44079" name="Rectangle 129">
                <a:extLst>
                  <a:ext uri="{FF2B5EF4-FFF2-40B4-BE49-F238E27FC236}">
                    <a16:creationId xmlns:a16="http://schemas.microsoft.com/office/drawing/2014/main" id="{8CE0FFA4-D17A-4B7F-86D2-21059D7160F1}"/>
                  </a:ext>
                </a:extLst>
              </p:cNvPr>
              <p:cNvSpPr>
                <a:spLocks noChangeArrowheads="1"/>
              </p:cNvSpPr>
              <p:nvPr/>
            </p:nvSpPr>
            <p:spPr bwMode="auto">
              <a:xfrm>
                <a:off x="561" y="1557"/>
                <a:ext cx="1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a:t>
                </a:r>
              </a:p>
            </p:txBody>
          </p:sp>
          <p:sp>
            <p:nvSpPr>
              <p:cNvPr id="44080" name="Rectangle 130">
                <a:extLst>
                  <a:ext uri="{FF2B5EF4-FFF2-40B4-BE49-F238E27FC236}">
                    <a16:creationId xmlns:a16="http://schemas.microsoft.com/office/drawing/2014/main" id="{4DC395CD-AE79-4A90-8E34-650A314C414C}"/>
                  </a:ext>
                </a:extLst>
              </p:cNvPr>
              <p:cNvSpPr>
                <a:spLocks noChangeArrowheads="1"/>
              </p:cNvSpPr>
              <p:nvPr/>
            </p:nvSpPr>
            <p:spPr bwMode="auto">
              <a:xfrm>
                <a:off x="694" y="1557"/>
                <a:ext cx="18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a</a:t>
                </a:r>
              </a:p>
            </p:txBody>
          </p:sp>
          <p:sp>
            <p:nvSpPr>
              <p:cNvPr id="44081" name="Rectangle 131">
                <a:extLst>
                  <a:ext uri="{FF2B5EF4-FFF2-40B4-BE49-F238E27FC236}">
                    <a16:creationId xmlns:a16="http://schemas.microsoft.com/office/drawing/2014/main" id="{4A7D672F-2178-429E-A0F5-B2AB152CE8B1}"/>
                  </a:ext>
                </a:extLst>
              </p:cNvPr>
              <p:cNvSpPr>
                <a:spLocks noChangeArrowheads="1"/>
              </p:cNvSpPr>
              <p:nvPr/>
            </p:nvSpPr>
            <p:spPr bwMode="auto">
              <a:xfrm>
                <a:off x="867" y="1557"/>
                <a:ext cx="190"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n</a:t>
                </a:r>
              </a:p>
            </p:txBody>
          </p:sp>
          <p:sp>
            <p:nvSpPr>
              <p:cNvPr id="44082" name="Rectangle 132">
                <a:extLst>
                  <a:ext uri="{FF2B5EF4-FFF2-40B4-BE49-F238E27FC236}">
                    <a16:creationId xmlns:a16="http://schemas.microsoft.com/office/drawing/2014/main" id="{C2D0C34C-ECF6-4A20-A2C2-796D90FC09A5}"/>
                  </a:ext>
                </a:extLst>
              </p:cNvPr>
              <p:cNvSpPr>
                <a:spLocks noChangeArrowheads="1"/>
              </p:cNvSpPr>
              <p:nvPr/>
            </p:nvSpPr>
            <p:spPr bwMode="auto">
              <a:xfrm>
                <a:off x="993" y="1557"/>
                <a:ext cx="191"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n</a:t>
                </a:r>
              </a:p>
            </p:txBody>
          </p:sp>
          <p:sp>
            <p:nvSpPr>
              <p:cNvPr id="44083" name="Rectangle 133">
                <a:extLst>
                  <a:ext uri="{FF2B5EF4-FFF2-40B4-BE49-F238E27FC236}">
                    <a16:creationId xmlns:a16="http://schemas.microsoft.com/office/drawing/2014/main" id="{1CAF4516-EA9E-4908-A615-B73AE0F15953}"/>
                  </a:ext>
                </a:extLst>
              </p:cNvPr>
              <p:cNvSpPr>
                <a:spLocks noChangeArrowheads="1"/>
              </p:cNvSpPr>
              <p:nvPr/>
            </p:nvSpPr>
            <p:spPr bwMode="auto">
              <a:xfrm>
                <a:off x="1182" y="1557"/>
                <a:ext cx="17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é</a:t>
                </a:r>
              </a:p>
            </p:txBody>
          </p:sp>
          <p:sp>
            <p:nvSpPr>
              <p:cNvPr id="44084" name="Rectangle 134">
                <a:extLst>
                  <a:ext uri="{FF2B5EF4-FFF2-40B4-BE49-F238E27FC236}">
                    <a16:creationId xmlns:a16="http://schemas.microsoft.com/office/drawing/2014/main" id="{8A3C229B-AE73-425D-9E73-90797E5648C2}"/>
                  </a:ext>
                </a:extLst>
              </p:cNvPr>
              <p:cNvSpPr>
                <a:spLocks noChangeArrowheads="1"/>
              </p:cNvSpPr>
              <p:nvPr/>
            </p:nvSpPr>
            <p:spPr bwMode="auto">
              <a:xfrm>
                <a:off x="1318" y="1557"/>
                <a:ext cx="17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e</a:t>
                </a:r>
              </a:p>
            </p:txBody>
          </p:sp>
          <p:sp>
            <p:nvSpPr>
              <p:cNvPr id="44085" name="Rectangle 135">
                <a:extLst>
                  <a:ext uri="{FF2B5EF4-FFF2-40B4-BE49-F238E27FC236}">
                    <a16:creationId xmlns:a16="http://schemas.microsoft.com/office/drawing/2014/main" id="{36665FA4-E7FF-4477-AA03-3A7185C4C3DA}"/>
                  </a:ext>
                </a:extLst>
              </p:cNvPr>
              <p:cNvSpPr>
                <a:spLocks noChangeArrowheads="1"/>
              </p:cNvSpPr>
              <p:nvPr/>
            </p:nvSpPr>
            <p:spPr bwMode="auto">
              <a:xfrm>
                <a:off x="1615" y="1557"/>
                <a:ext cx="185"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2</a:t>
                </a:r>
              </a:p>
            </p:txBody>
          </p:sp>
          <p:sp>
            <p:nvSpPr>
              <p:cNvPr id="44086" name="Rectangle 136">
                <a:extLst>
                  <a:ext uri="{FF2B5EF4-FFF2-40B4-BE49-F238E27FC236}">
                    <a16:creationId xmlns:a16="http://schemas.microsoft.com/office/drawing/2014/main" id="{D59BF707-27CC-4F25-AB31-5E1E4CDCA773}"/>
                  </a:ext>
                </a:extLst>
              </p:cNvPr>
              <p:cNvSpPr>
                <a:spLocks noChangeArrowheads="1"/>
              </p:cNvSpPr>
              <p:nvPr/>
            </p:nvSpPr>
            <p:spPr bwMode="auto">
              <a:xfrm>
                <a:off x="1783" y="1557"/>
                <a:ext cx="185"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0</a:t>
                </a:r>
              </a:p>
            </p:txBody>
          </p:sp>
          <p:sp>
            <p:nvSpPr>
              <p:cNvPr id="44087" name="Rectangle 137">
                <a:extLst>
                  <a:ext uri="{FF2B5EF4-FFF2-40B4-BE49-F238E27FC236}">
                    <a16:creationId xmlns:a16="http://schemas.microsoft.com/office/drawing/2014/main" id="{A9A7B2B5-B64A-4A70-8150-8BAD4E14CD7C}"/>
                  </a:ext>
                </a:extLst>
              </p:cNvPr>
              <p:cNvSpPr>
                <a:spLocks noChangeArrowheads="1"/>
              </p:cNvSpPr>
              <p:nvPr/>
            </p:nvSpPr>
            <p:spPr bwMode="auto">
              <a:xfrm>
                <a:off x="1929" y="1557"/>
                <a:ext cx="18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0</a:t>
                </a:r>
              </a:p>
            </p:txBody>
          </p:sp>
          <p:sp>
            <p:nvSpPr>
              <p:cNvPr id="44088" name="Rectangle 138">
                <a:extLst>
                  <a:ext uri="{FF2B5EF4-FFF2-40B4-BE49-F238E27FC236}">
                    <a16:creationId xmlns:a16="http://schemas.microsoft.com/office/drawing/2014/main" id="{63D5EFB6-8570-460F-A051-92D426FEB5A5}"/>
                  </a:ext>
                </a:extLst>
              </p:cNvPr>
              <p:cNvSpPr>
                <a:spLocks noChangeArrowheads="1"/>
              </p:cNvSpPr>
              <p:nvPr/>
            </p:nvSpPr>
            <p:spPr bwMode="auto">
              <a:xfrm>
                <a:off x="2094" y="1557"/>
                <a:ext cx="185"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4</a:t>
                </a:r>
              </a:p>
            </p:txBody>
          </p:sp>
          <p:sp>
            <p:nvSpPr>
              <p:cNvPr id="44089" name="Rectangle 139">
                <a:extLst>
                  <a:ext uri="{FF2B5EF4-FFF2-40B4-BE49-F238E27FC236}">
                    <a16:creationId xmlns:a16="http://schemas.microsoft.com/office/drawing/2014/main" id="{3ED52CF1-C580-4F33-B6FE-9E21DEFA688A}"/>
                  </a:ext>
                </a:extLst>
              </p:cNvPr>
              <p:cNvSpPr>
                <a:spLocks noChangeArrowheads="1"/>
              </p:cNvSpPr>
              <p:nvPr/>
            </p:nvSpPr>
            <p:spPr bwMode="auto">
              <a:xfrm>
                <a:off x="2253" y="1557"/>
                <a:ext cx="163"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a:t>
                </a:r>
              </a:p>
            </p:txBody>
          </p:sp>
        </p:grpSp>
        <p:grpSp>
          <p:nvGrpSpPr>
            <p:cNvPr id="44052" name="Group 140">
              <a:extLst>
                <a:ext uri="{FF2B5EF4-FFF2-40B4-BE49-F238E27FC236}">
                  <a16:creationId xmlns:a16="http://schemas.microsoft.com/office/drawing/2014/main" id="{E52BF29D-6B79-4F65-8999-7EA293AE5DC0}"/>
                </a:ext>
              </a:extLst>
            </p:cNvPr>
            <p:cNvGrpSpPr>
              <a:grpSpLocks/>
            </p:cNvGrpSpPr>
            <p:nvPr/>
          </p:nvGrpSpPr>
          <p:grpSpPr bwMode="auto">
            <a:xfrm>
              <a:off x="2414" y="1665"/>
              <a:ext cx="246" cy="307"/>
              <a:chOff x="2414" y="1665"/>
              <a:chExt cx="246" cy="307"/>
            </a:xfrm>
          </p:grpSpPr>
          <p:sp>
            <p:nvSpPr>
              <p:cNvPr id="44053" name="Freeform 141">
                <a:extLst>
                  <a:ext uri="{FF2B5EF4-FFF2-40B4-BE49-F238E27FC236}">
                    <a16:creationId xmlns:a16="http://schemas.microsoft.com/office/drawing/2014/main" id="{BC2863D8-C796-4C87-85C8-6ADC2AF6B942}"/>
                  </a:ext>
                </a:extLst>
              </p:cNvPr>
              <p:cNvSpPr>
                <a:spLocks/>
              </p:cNvSpPr>
              <p:nvPr/>
            </p:nvSpPr>
            <p:spPr bwMode="auto">
              <a:xfrm>
                <a:off x="2463" y="1665"/>
                <a:ext cx="196" cy="307"/>
              </a:xfrm>
              <a:custGeom>
                <a:avLst/>
                <a:gdLst>
                  <a:gd name="T0" fmla="*/ 0 w 196"/>
                  <a:gd name="T1" fmla="*/ 0 h 307"/>
                  <a:gd name="T2" fmla="*/ 66 w 196"/>
                  <a:gd name="T3" fmla="*/ 92 h 307"/>
                  <a:gd name="T4" fmla="*/ 66 w 196"/>
                  <a:gd name="T5" fmla="*/ 269 h 307"/>
                  <a:gd name="T6" fmla="*/ 195 w 196"/>
                  <a:gd name="T7" fmla="*/ 269 h 307"/>
                  <a:gd name="T8" fmla="*/ 195 w 196"/>
                  <a:gd name="T9" fmla="*/ 306 h 307"/>
                  <a:gd name="T10" fmla="*/ 0 w 196"/>
                  <a:gd name="T11" fmla="*/ 305 h 307"/>
                  <a:gd name="T12" fmla="*/ 0 w 196"/>
                  <a:gd name="T13" fmla="*/ 0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07">
                    <a:moveTo>
                      <a:pt x="0" y="0"/>
                    </a:moveTo>
                    <a:lnTo>
                      <a:pt x="66" y="92"/>
                    </a:lnTo>
                    <a:lnTo>
                      <a:pt x="66" y="269"/>
                    </a:lnTo>
                    <a:lnTo>
                      <a:pt x="195" y="269"/>
                    </a:lnTo>
                    <a:lnTo>
                      <a:pt x="195" y="306"/>
                    </a:lnTo>
                    <a:lnTo>
                      <a:pt x="0" y="305"/>
                    </a:lnTo>
                    <a:lnTo>
                      <a:pt x="0"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54" name="Freeform 142">
                <a:extLst>
                  <a:ext uri="{FF2B5EF4-FFF2-40B4-BE49-F238E27FC236}">
                    <a16:creationId xmlns:a16="http://schemas.microsoft.com/office/drawing/2014/main" id="{97C2DC6D-DDC5-4761-8CBA-2EDA49A0CBAE}"/>
                  </a:ext>
                </a:extLst>
              </p:cNvPr>
              <p:cNvSpPr>
                <a:spLocks/>
              </p:cNvSpPr>
              <p:nvPr/>
            </p:nvSpPr>
            <p:spPr bwMode="auto">
              <a:xfrm>
                <a:off x="2414" y="1665"/>
                <a:ext cx="246" cy="306"/>
              </a:xfrm>
              <a:custGeom>
                <a:avLst/>
                <a:gdLst>
                  <a:gd name="T0" fmla="*/ 0 w 246"/>
                  <a:gd name="T1" fmla="*/ 0 h 306"/>
                  <a:gd name="T2" fmla="*/ 49 w 246"/>
                  <a:gd name="T3" fmla="*/ 0 h 306"/>
                  <a:gd name="T4" fmla="*/ 49 w 246"/>
                  <a:gd name="T5" fmla="*/ 263 h 306"/>
                  <a:gd name="T6" fmla="*/ 245 w 246"/>
                  <a:gd name="T7" fmla="*/ 263 h 306"/>
                  <a:gd name="T8" fmla="*/ 245 w 246"/>
                  <a:gd name="T9" fmla="*/ 305 h 306"/>
                  <a:gd name="T10" fmla="*/ 0 w 246"/>
                  <a:gd name="T11" fmla="*/ 305 h 306"/>
                  <a:gd name="T12" fmla="*/ 0 w 246"/>
                  <a:gd name="T13" fmla="*/ 0 h 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306">
                    <a:moveTo>
                      <a:pt x="0" y="0"/>
                    </a:moveTo>
                    <a:lnTo>
                      <a:pt x="49" y="0"/>
                    </a:lnTo>
                    <a:lnTo>
                      <a:pt x="49" y="263"/>
                    </a:lnTo>
                    <a:lnTo>
                      <a:pt x="245" y="263"/>
                    </a:lnTo>
                    <a:lnTo>
                      <a:pt x="245" y="305"/>
                    </a:lnTo>
                    <a:lnTo>
                      <a:pt x="0" y="305"/>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4045" name="AutoShape 144">
            <a:hlinkClick r:id="rId3" action="ppaction://hlinksldjump" highlightClick="1"/>
            <a:extLst>
              <a:ext uri="{FF2B5EF4-FFF2-40B4-BE49-F238E27FC236}">
                <a16:creationId xmlns:a16="http://schemas.microsoft.com/office/drawing/2014/main" id="{FF55E31E-126C-4DA3-9DCB-1815DACD89F6}"/>
              </a:ext>
            </a:extLst>
          </p:cNvPr>
          <p:cNvSpPr>
            <a:spLocks noChangeArrowheads="1"/>
          </p:cNvSpPr>
          <p:nvPr/>
        </p:nvSpPr>
        <p:spPr bwMode="auto">
          <a:xfrm>
            <a:off x="1066800" y="3886200"/>
            <a:ext cx="31242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Analyse économique</a:t>
            </a:r>
          </a:p>
        </p:txBody>
      </p:sp>
      <p:sp>
        <p:nvSpPr>
          <p:cNvPr id="44046" name="AutoShape 145">
            <a:hlinkClick r:id="rId4" action="ppaction://hlinksldjump" highlightClick="1"/>
            <a:extLst>
              <a:ext uri="{FF2B5EF4-FFF2-40B4-BE49-F238E27FC236}">
                <a16:creationId xmlns:a16="http://schemas.microsoft.com/office/drawing/2014/main" id="{D7EF7D6F-50E1-4B75-974A-5C8D41801DFB}"/>
              </a:ext>
            </a:extLst>
          </p:cNvPr>
          <p:cNvSpPr>
            <a:spLocks noChangeArrowheads="1"/>
          </p:cNvSpPr>
          <p:nvPr/>
        </p:nvSpPr>
        <p:spPr bwMode="auto">
          <a:xfrm>
            <a:off x="5181600" y="3886200"/>
            <a:ext cx="31242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Analyse financière</a:t>
            </a:r>
          </a:p>
        </p:txBody>
      </p:sp>
      <p:grpSp>
        <p:nvGrpSpPr>
          <p:cNvPr id="44047" name="Group 146">
            <a:extLst>
              <a:ext uri="{FF2B5EF4-FFF2-40B4-BE49-F238E27FC236}">
                <a16:creationId xmlns:a16="http://schemas.microsoft.com/office/drawing/2014/main" id="{9953050A-BA95-4EE3-BBA6-B765846A7581}"/>
              </a:ext>
            </a:extLst>
          </p:cNvPr>
          <p:cNvGrpSpPr>
            <a:grpSpLocks/>
          </p:cNvGrpSpPr>
          <p:nvPr/>
        </p:nvGrpSpPr>
        <p:grpSpPr bwMode="auto">
          <a:xfrm>
            <a:off x="47625" y="1516063"/>
            <a:ext cx="692150" cy="1009650"/>
            <a:chOff x="2787" y="2016"/>
            <a:chExt cx="532" cy="828"/>
          </a:xfrm>
        </p:grpSpPr>
        <p:graphicFrame>
          <p:nvGraphicFramePr>
            <p:cNvPr id="44048" name="Object 147">
              <a:extLst>
                <a:ext uri="{FF2B5EF4-FFF2-40B4-BE49-F238E27FC236}">
                  <a16:creationId xmlns:a16="http://schemas.microsoft.com/office/drawing/2014/main" id="{C00215EC-2A21-401D-923F-7F4A6A0D43C9}"/>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44182" name="Clip" r:id="rId5" imgW="1396289" imgH="2171700" progId="MS_ClipArt_Gallery.2">
                    <p:embed/>
                  </p:oleObj>
                </mc:Choice>
                <mc:Fallback>
                  <p:oleObj name="Clip" r:id="rId5" imgW="1396289" imgH="2171700" progId="MS_ClipArt_Gallery.2">
                    <p:embed/>
                    <p:pic>
                      <p:nvPicPr>
                        <p:cNvPr id="0" name="Object 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9" name="Text Box 148">
              <a:extLst>
                <a:ext uri="{FF2B5EF4-FFF2-40B4-BE49-F238E27FC236}">
                  <a16:creationId xmlns:a16="http://schemas.microsoft.com/office/drawing/2014/main" id="{183475F5-3E12-457F-8C38-C23BFD17D784}"/>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D3E80C0-9647-456C-A07A-93BA501BF095}"/>
              </a:ext>
            </a:extLst>
          </p:cNvPr>
          <p:cNvSpPr>
            <a:spLocks noGrp="1" noChangeArrowheads="1"/>
          </p:cNvSpPr>
          <p:nvPr>
            <p:ph type="title"/>
          </p:nvPr>
        </p:nvSpPr>
        <p:spPr/>
        <p:txBody>
          <a:bodyPr/>
          <a:lstStyle/>
          <a:p>
            <a:pPr eaLnBrk="1" hangingPunct="1"/>
            <a:r>
              <a:rPr lang="fr-FR" altLang="fr-FR"/>
              <a:t>Plan</a:t>
            </a:r>
          </a:p>
        </p:txBody>
      </p:sp>
      <p:sp>
        <p:nvSpPr>
          <p:cNvPr id="17411" name="Rectangle 3">
            <a:extLst>
              <a:ext uri="{FF2B5EF4-FFF2-40B4-BE49-F238E27FC236}">
                <a16:creationId xmlns:a16="http://schemas.microsoft.com/office/drawing/2014/main" id="{FD22F985-2618-43D8-AFC4-B1D2710154F1}"/>
              </a:ext>
            </a:extLst>
          </p:cNvPr>
          <p:cNvSpPr>
            <a:spLocks noGrp="1" noChangeArrowheads="1"/>
          </p:cNvSpPr>
          <p:nvPr>
            <p:ph idx="1"/>
          </p:nvPr>
        </p:nvSpPr>
        <p:spPr/>
        <p:txBody>
          <a:bodyPr/>
          <a:lstStyle/>
          <a:p>
            <a:pPr eaLnBrk="1" hangingPunct="1">
              <a:lnSpc>
                <a:spcPct val="90000"/>
              </a:lnSpc>
            </a:pPr>
            <a:r>
              <a:rPr lang="fr-FR" altLang="fr-FR">
                <a:hlinkClick r:id="rId3" action="ppaction://hlinksldjump"/>
              </a:rPr>
              <a:t>Mode d’emploi</a:t>
            </a:r>
            <a:endParaRPr lang="fr-FR" altLang="fr-FR"/>
          </a:p>
          <a:p>
            <a:pPr eaLnBrk="1" hangingPunct="1">
              <a:lnSpc>
                <a:spcPct val="90000"/>
              </a:lnSpc>
            </a:pPr>
            <a:endParaRPr lang="fr-FR" altLang="fr-FR"/>
          </a:p>
          <a:p>
            <a:pPr eaLnBrk="1" hangingPunct="1">
              <a:lnSpc>
                <a:spcPct val="90000"/>
              </a:lnSpc>
            </a:pPr>
            <a:r>
              <a:rPr lang="fr-FR" altLang="fr-FR">
                <a:hlinkClick r:id="rId4" action="ppaction://hlinksldjump"/>
              </a:rPr>
              <a:t>Introduction et objectifs</a:t>
            </a:r>
            <a:endParaRPr lang="fr-FR" altLang="fr-FR"/>
          </a:p>
          <a:p>
            <a:pPr lvl="1" eaLnBrk="1" hangingPunct="1">
              <a:lnSpc>
                <a:spcPct val="90000"/>
              </a:lnSpc>
            </a:pPr>
            <a:r>
              <a:rPr lang="fr-FR" altLang="fr-FR">
                <a:hlinkClick r:id="rId5" action="ppaction://hlinksldjump"/>
              </a:rPr>
              <a:t>Objectifs de l’analyse comptable</a:t>
            </a:r>
            <a:endParaRPr lang="fr-FR" altLang="fr-FR"/>
          </a:p>
          <a:p>
            <a:pPr lvl="1" eaLnBrk="1" hangingPunct="1">
              <a:lnSpc>
                <a:spcPct val="90000"/>
              </a:lnSpc>
            </a:pPr>
            <a:r>
              <a:rPr lang="fr-FR" altLang="fr-FR">
                <a:hlinkClick r:id="rId6" action="ppaction://hlinksldjump"/>
              </a:rPr>
              <a:t>Objectifs et limites du module</a:t>
            </a:r>
            <a:endParaRPr lang="fr-FR" altLang="fr-FR"/>
          </a:p>
          <a:p>
            <a:pPr eaLnBrk="1" hangingPunct="1">
              <a:lnSpc>
                <a:spcPct val="90000"/>
              </a:lnSpc>
            </a:pPr>
            <a:r>
              <a:rPr lang="fr-FR" altLang="fr-FR">
                <a:hlinkClick r:id="rId7" action="ppaction://hlinksldjump"/>
              </a:rPr>
              <a:t>Un peu de comptabilité générale </a:t>
            </a:r>
            <a:r>
              <a:rPr lang="fr-FR" altLang="fr-FR"/>
              <a:t>:</a:t>
            </a:r>
          </a:p>
          <a:p>
            <a:pPr lvl="1" eaLnBrk="1" hangingPunct="1">
              <a:lnSpc>
                <a:spcPct val="90000"/>
              </a:lnSpc>
            </a:pPr>
            <a:r>
              <a:rPr lang="fr-FR" altLang="fr-FR">
                <a:hlinkClick r:id="rId8" action="ppaction://hlinksldjump"/>
              </a:rPr>
              <a:t>Le bilan</a:t>
            </a:r>
            <a:endParaRPr lang="fr-FR" altLang="fr-FR"/>
          </a:p>
          <a:p>
            <a:pPr lvl="1" eaLnBrk="1" hangingPunct="1">
              <a:lnSpc>
                <a:spcPct val="90000"/>
              </a:lnSpc>
            </a:pPr>
            <a:r>
              <a:rPr lang="fr-FR" altLang="fr-FR">
                <a:hlinkClick r:id="rId9" action="ppaction://hlinksldjump"/>
              </a:rPr>
              <a:t>Le compte de résultat</a:t>
            </a:r>
            <a:endParaRPr lang="fr-FR" altLang="fr-FR"/>
          </a:p>
          <a:p>
            <a:pPr eaLnBrk="1" hangingPunct="1">
              <a:lnSpc>
                <a:spcPct val="90000"/>
              </a:lnSpc>
            </a:pPr>
            <a:r>
              <a:rPr lang="fr-FR" altLang="fr-FR">
                <a:hlinkClick r:id="rId10" action="ppaction://hlinksldjump"/>
              </a:rPr>
              <a:t>Analyse et diagnostic </a:t>
            </a:r>
            <a:r>
              <a:rPr lang="fr-FR" altLang="fr-FR"/>
              <a:t>:</a:t>
            </a:r>
          </a:p>
          <a:p>
            <a:pPr lvl="1" eaLnBrk="1" hangingPunct="1">
              <a:lnSpc>
                <a:spcPct val="90000"/>
              </a:lnSpc>
            </a:pPr>
            <a:r>
              <a:rPr lang="fr-FR" altLang="fr-FR">
                <a:hlinkClick r:id="rId11" action="ppaction://hlinksldjump"/>
              </a:rPr>
              <a:t>L’analyse économique</a:t>
            </a:r>
            <a:endParaRPr lang="fr-FR" altLang="fr-FR"/>
          </a:p>
          <a:p>
            <a:pPr lvl="1" eaLnBrk="1" hangingPunct="1">
              <a:lnSpc>
                <a:spcPct val="90000"/>
              </a:lnSpc>
            </a:pPr>
            <a:r>
              <a:rPr lang="fr-FR" altLang="fr-FR">
                <a:hlinkClick r:id="rId12" action="ppaction://hlinksldjump"/>
              </a:rPr>
              <a:t>L’analyse financière</a:t>
            </a:r>
            <a:endParaRPr lang="fr-FR" altLang="fr-FR"/>
          </a:p>
          <a:p>
            <a:pPr lvl="1" eaLnBrk="1" hangingPunct="1">
              <a:lnSpc>
                <a:spcPct val="90000"/>
              </a:lnSpc>
            </a:pPr>
            <a:r>
              <a:rPr lang="fr-FR" altLang="fr-FR">
                <a:hlinkClick r:id="rId13" action="ppaction://hlinksldjump"/>
              </a:rPr>
              <a:t>Rapport d’analyse</a:t>
            </a:r>
            <a:endParaRPr lang="fr-FR" altLang="fr-FR"/>
          </a:p>
          <a:p>
            <a:pPr lvl="1" eaLnBrk="1" hangingPunct="1">
              <a:lnSpc>
                <a:spcPct val="90000"/>
              </a:lnSpc>
            </a:pPr>
            <a:endParaRPr lang="fr-FR" altLang="fr-FR"/>
          </a:p>
          <a:p>
            <a:pPr eaLnBrk="1" hangingPunct="1">
              <a:lnSpc>
                <a:spcPct val="90000"/>
              </a:lnSpc>
            </a:pPr>
            <a:r>
              <a:rPr lang="fr-FR" altLang="fr-FR">
                <a:hlinkClick r:id="rId14" action="ppaction://hlinksldjump"/>
              </a:rPr>
              <a:t>Références bibliographiques</a:t>
            </a:r>
            <a:endParaRPr lang="fr-FR" altLang="fr-FR"/>
          </a:p>
          <a:p>
            <a:pPr eaLnBrk="1" hangingPunct="1">
              <a:lnSpc>
                <a:spcPct val="90000"/>
              </a:lnSpc>
            </a:pPr>
            <a:r>
              <a:rPr lang="fr-FR" altLang="fr-FR">
                <a:hlinkClick r:id="rId15" action="ppaction://hlinksldjump"/>
              </a:rPr>
              <a:t>Contacts</a:t>
            </a:r>
            <a:endParaRPr lang="fr-FR" altLang="fr-FR"/>
          </a:p>
        </p:txBody>
      </p:sp>
      <p:sp>
        <p:nvSpPr>
          <p:cNvPr id="17412" name="Espace réservé du numéro de diapositive 3">
            <a:extLst>
              <a:ext uri="{FF2B5EF4-FFF2-40B4-BE49-F238E27FC236}">
                <a16:creationId xmlns:a16="http://schemas.microsoft.com/office/drawing/2014/main" id="{D4F97643-B02D-41A6-9400-AD0B18C661C0}"/>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C0972D02-EF7A-486F-8B1E-E3C390B0E977}" type="slidenum">
              <a:rPr kumimoji="0" lang="fr-FR" altLang="fr-FR">
                <a:solidFill>
                  <a:schemeClr val="tx2"/>
                </a:solidFill>
              </a:rPr>
              <a:pPr algn="r"/>
              <a:t>3</a:t>
            </a:fld>
            <a:endParaRPr kumimoji="0" lang="fr-FR" altLang="fr-FR">
              <a:solidFill>
                <a:schemeClr val="tx2"/>
              </a:solidFill>
            </a:endParaRPr>
          </a:p>
        </p:txBody>
      </p:sp>
      <p:grpSp>
        <p:nvGrpSpPr>
          <p:cNvPr id="17413" name="Group 4">
            <a:extLst>
              <a:ext uri="{FF2B5EF4-FFF2-40B4-BE49-F238E27FC236}">
                <a16:creationId xmlns:a16="http://schemas.microsoft.com/office/drawing/2014/main" id="{2C6E0F25-6C96-4FD1-AD6D-A4AB117E396E}"/>
              </a:ext>
            </a:extLst>
          </p:cNvPr>
          <p:cNvGrpSpPr>
            <a:grpSpLocks/>
          </p:cNvGrpSpPr>
          <p:nvPr/>
        </p:nvGrpSpPr>
        <p:grpSpPr bwMode="auto">
          <a:xfrm>
            <a:off x="0" y="1828800"/>
            <a:ext cx="692150" cy="1009650"/>
            <a:chOff x="2787" y="2016"/>
            <a:chExt cx="532" cy="828"/>
          </a:xfrm>
        </p:grpSpPr>
        <p:graphicFrame>
          <p:nvGraphicFramePr>
            <p:cNvPr id="17414" name="Object 5">
              <a:extLst>
                <a:ext uri="{FF2B5EF4-FFF2-40B4-BE49-F238E27FC236}">
                  <a16:creationId xmlns:a16="http://schemas.microsoft.com/office/drawing/2014/main" id="{2494DA7C-7300-4840-B56A-99B8A5B666CD}"/>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17416" name="Clip" r:id="rId16" imgW="1396289" imgH="2171700" progId="MS_ClipArt_Gallery.2">
                    <p:embed/>
                  </p:oleObj>
                </mc:Choice>
                <mc:Fallback>
                  <p:oleObj name="Clip" r:id="rId16" imgW="1396289" imgH="2171700" progId="MS_ClipArt_Gallery.2">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5" name="Text Box 6">
              <a:extLst>
                <a:ext uri="{FF2B5EF4-FFF2-40B4-BE49-F238E27FC236}">
                  <a16:creationId xmlns:a16="http://schemas.microsoft.com/office/drawing/2014/main" id="{ACCB46A7-DD25-4F87-AF57-CB73CE419FF6}"/>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3">
            <a:extLst>
              <a:ext uri="{FF2B5EF4-FFF2-40B4-BE49-F238E27FC236}">
                <a16:creationId xmlns:a16="http://schemas.microsoft.com/office/drawing/2014/main" id="{DF5C26C6-BFEB-4B08-9CB2-747796D8D2D2}"/>
              </a:ext>
            </a:extLst>
          </p:cNvPr>
          <p:cNvSpPr>
            <a:spLocks noGrp="1" noChangeArrowheads="1"/>
          </p:cNvSpPr>
          <p:nvPr>
            <p:ph type="title"/>
          </p:nvPr>
        </p:nvSpPr>
        <p:spPr/>
        <p:txBody>
          <a:bodyPr/>
          <a:lstStyle/>
          <a:p>
            <a:pPr eaLnBrk="1" hangingPunct="1"/>
            <a:r>
              <a:rPr lang="fr-FR" altLang="fr-FR" u="sng"/>
              <a:t>ANALYSE ECONOMIQUE</a:t>
            </a:r>
          </a:p>
        </p:txBody>
      </p:sp>
      <p:sp>
        <p:nvSpPr>
          <p:cNvPr id="45059" name="Espace réservé du numéro de diapositive 3">
            <a:extLst>
              <a:ext uri="{FF2B5EF4-FFF2-40B4-BE49-F238E27FC236}">
                <a16:creationId xmlns:a16="http://schemas.microsoft.com/office/drawing/2014/main" id="{464AC47E-42DB-4B88-BE13-9C1231AC214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1218A744-519B-43B2-8267-3E562338E99E}" type="slidenum">
              <a:rPr kumimoji="0" lang="fr-FR" altLang="fr-FR">
                <a:solidFill>
                  <a:schemeClr val="tx2"/>
                </a:solidFill>
              </a:rPr>
              <a:pPr algn="r"/>
              <a:t>30</a:t>
            </a:fld>
            <a:endParaRPr kumimoji="0" lang="fr-FR" altLang="fr-FR">
              <a:solidFill>
                <a:schemeClr val="tx2"/>
              </a:solidFill>
            </a:endParaRPr>
          </a:p>
        </p:txBody>
      </p:sp>
      <p:sp>
        <p:nvSpPr>
          <p:cNvPr id="45060" name="Rectangle 2">
            <a:extLst>
              <a:ext uri="{FF2B5EF4-FFF2-40B4-BE49-F238E27FC236}">
                <a16:creationId xmlns:a16="http://schemas.microsoft.com/office/drawing/2014/main" id="{C9FBADA2-2D3F-445A-B94F-E95355B88A6B}"/>
              </a:ext>
            </a:extLst>
          </p:cNvPr>
          <p:cNvSpPr>
            <a:spLocks noChangeArrowheads="1"/>
          </p:cNvSpPr>
          <p:nvPr/>
        </p:nvSpPr>
        <p:spPr bwMode="auto">
          <a:xfrm>
            <a:off x="5334000" y="1295400"/>
            <a:ext cx="3687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(BASEE SUR LE COMPTE DE RESULTAT)</a:t>
            </a:r>
          </a:p>
        </p:txBody>
      </p:sp>
      <p:sp>
        <p:nvSpPr>
          <p:cNvPr id="45061" name="Rectangle 3">
            <a:extLst>
              <a:ext uri="{FF2B5EF4-FFF2-40B4-BE49-F238E27FC236}">
                <a16:creationId xmlns:a16="http://schemas.microsoft.com/office/drawing/2014/main" id="{62052B08-6CDF-4348-A0A8-EBA87DE91617}"/>
              </a:ext>
            </a:extLst>
          </p:cNvPr>
          <p:cNvSpPr>
            <a:spLocks noChangeArrowheads="1"/>
          </p:cNvSpPr>
          <p:nvPr/>
        </p:nvSpPr>
        <p:spPr bwMode="auto">
          <a:xfrm>
            <a:off x="1050925" y="1624013"/>
            <a:ext cx="56308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Se penche sur le fonctionnement </a:t>
            </a:r>
            <a:r>
              <a:rPr kumimoji="0" lang="fr-FR" altLang="fr-FR" b="1" u="sng"/>
              <a:t>interne</a:t>
            </a:r>
            <a:r>
              <a:rPr kumimoji="0" lang="fr-FR" altLang="fr-FR" b="1"/>
              <a:t> de l'entreprise pour expliquer :</a:t>
            </a:r>
          </a:p>
          <a:p>
            <a:pPr algn="ctr" latinLnBrk="1">
              <a:lnSpc>
                <a:spcPct val="90000"/>
              </a:lnSpc>
              <a:spcBef>
                <a:spcPct val="0"/>
              </a:spcBef>
              <a:buClrTx/>
              <a:buSzTx/>
              <a:buFontTx/>
              <a:buNone/>
            </a:pPr>
            <a:endParaRPr kumimoji="0" lang="fr-FR" altLang="fr-FR" b="1"/>
          </a:p>
        </p:txBody>
      </p:sp>
      <p:grpSp>
        <p:nvGrpSpPr>
          <p:cNvPr id="45062" name="Group 4">
            <a:extLst>
              <a:ext uri="{FF2B5EF4-FFF2-40B4-BE49-F238E27FC236}">
                <a16:creationId xmlns:a16="http://schemas.microsoft.com/office/drawing/2014/main" id="{2EA19B3D-5B66-4AC4-969B-94987FA22E22}"/>
              </a:ext>
            </a:extLst>
          </p:cNvPr>
          <p:cNvGrpSpPr>
            <a:grpSpLocks/>
          </p:cNvGrpSpPr>
          <p:nvPr/>
        </p:nvGrpSpPr>
        <p:grpSpPr bwMode="auto">
          <a:xfrm>
            <a:off x="5475288" y="2295525"/>
            <a:ext cx="3001962" cy="668338"/>
            <a:chOff x="3561" y="1268"/>
            <a:chExt cx="2048" cy="421"/>
          </a:xfrm>
        </p:grpSpPr>
        <p:sp>
          <p:nvSpPr>
            <p:cNvPr id="45070" name="Rectangle 5">
              <a:extLst>
                <a:ext uri="{FF2B5EF4-FFF2-40B4-BE49-F238E27FC236}">
                  <a16:creationId xmlns:a16="http://schemas.microsoft.com/office/drawing/2014/main" id="{ACC0FB9B-E250-4389-AFA2-A8B1761066B2}"/>
                </a:ext>
              </a:extLst>
            </p:cNvPr>
            <p:cNvSpPr>
              <a:spLocks noChangeArrowheads="1"/>
            </p:cNvSpPr>
            <p:nvPr/>
          </p:nvSpPr>
          <p:spPr bwMode="auto">
            <a:xfrm>
              <a:off x="3642" y="1268"/>
              <a:ext cx="1967"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pourquoi le résultat est négatif,</a:t>
              </a:r>
            </a:p>
            <a:p>
              <a:pPr>
                <a:lnSpc>
                  <a:spcPct val="90000"/>
                </a:lnSpc>
                <a:spcBef>
                  <a:spcPct val="0"/>
                </a:spcBef>
                <a:buClrTx/>
                <a:buSzTx/>
                <a:buFontTx/>
                <a:buNone/>
              </a:pPr>
              <a:r>
                <a:rPr kumimoji="0" lang="fr-FR" altLang="fr-FR" b="1"/>
                <a:t>pourquoi il est si faible</a:t>
              </a:r>
            </a:p>
            <a:p>
              <a:pPr>
                <a:lnSpc>
                  <a:spcPct val="90000"/>
                </a:lnSpc>
                <a:spcBef>
                  <a:spcPct val="0"/>
                </a:spcBef>
                <a:buClrTx/>
                <a:buSzTx/>
                <a:buFontTx/>
                <a:buNone/>
              </a:pPr>
              <a:r>
                <a:rPr kumimoji="0" lang="fr-FR" altLang="fr-FR" b="1"/>
                <a:t>pourquoi il stagne ou progresse peu</a:t>
              </a:r>
            </a:p>
          </p:txBody>
        </p:sp>
        <p:sp>
          <p:nvSpPr>
            <p:cNvPr id="45071" name="Line 6">
              <a:extLst>
                <a:ext uri="{FF2B5EF4-FFF2-40B4-BE49-F238E27FC236}">
                  <a16:creationId xmlns:a16="http://schemas.microsoft.com/office/drawing/2014/main" id="{16D6C8E2-4576-49D1-965D-4AA81EB590E8}"/>
                </a:ext>
              </a:extLst>
            </p:cNvPr>
            <p:cNvSpPr>
              <a:spLocks noChangeShapeType="1"/>
            </p:cNvSpPr>
            <p:nvPr/>
          </p:nvSpPr>
          <p:spPr bwMode="auto">
            <a:xfrm>
              <a:off x="3561" y="1335"/>
              <a:ext cx="0" cy="354"/>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5063" name="Rectangle 7">
            <a:extLst>
              <a:ext uri="{FF2B5EF4-FFF2-40B4-BE49-F238E27FC236}">
                <a16:creationId xmlns:a16="http://schemas.microsoft.com/office/drawing/2014/main" id="{ED5B2E20-77D9-44FB-9C96-1F9BE6EA9BA4}"/>
              </a:ext>
            </a:extLst>
          </p:cNvPr>
          <p:cNvSpPr>
            <a:spLocks noChangeArrowheads="1"/>
          </p:cNvSpPr>
          <p:nvPr/>
        </p:nvSpPr>
        <p:spPr bwMode="auto">
          <a:xfrm>
            <a:off x="908050" y="3838575"/>
            <a:ext cx="20367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 Documents de travail :</a:t>
            </a:r>
          </a:p>
        </p:txBody>
      </p:sp>
      <p:sp>
        <p:nvSpPr>
          <p:cNvPr id="45064" name="Rectangle 8">
            <a:extLst>
              <a:ext uri="{FF2B5EF4-FFF2-40B4-BE49-F238E27FC236}">
                <a16:creationId xmlns:a16="http://schemas.microsoft.com/office/drawing/2014/main" id="{2F665253-B583-4A80-BED1-3C8A89784EE0}"/>
              </a:ext>
            </a:extLst>
          </p:cNvPr>
          <p:cNvSpPr>
            <a:spLocks noChangeArrowheads="1"/>
          </p:cNvSpPr>
          <p:nvPr/>
        </p:nvSpPr>
        <p:spPr bwMode="auto">
          <a:xfrm>
            <a:off x="5508625" y="3822700"/>
            <a:ext cx="169863"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5065" name="Rectangle 9">
            <a:extLst>
              <a:ext uri="{FF2B5EF4-FFF2-40B4-BE49-F238E27FC236}">
                <a16:creationId xmlns:a16="http://schemas.microsoft.com/office/drawing/2014/main" id="{82CA13AD-B233-49C0-B091-0F25FB3915A6}"/>
              </a:ext>
            </a:extLst>
          </p:cNvPr>
          <p:cNvSpPr>
            <a:spLocks noChangeArrowheads="1"/>
          </p:cNvSpPr>
          <p:nvPr/>
        </p:nvSpPr>
        <p:spPr bwMode="auto">
          <a:xfrm>
            <a:off x="3692525" y="3810000"/>
            <a:ext cx="27146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soldes intermédiaires de gestion</a:t>
            </a:r>
          </a:p>
          <a:p>
            <a:pPr>
              <a:lnSpc>
                <a:spcPct val="90000"/>
              </a:lnSpc>
              <a:spcBef>
                <a:spcPct val="0"/>
              </a:spcBef>
              <a:buClrTx/>
              <a:buSzTx/>
              <a:buFontTx/>
              <a:buNone/>
            </a:pPr>
            <a:r>
              <a:rPr kumimoji="0" lang="fr-FR" altLang="fr-FR" b="1"/>
              <a:t>compte d'exploitation fonctionnel</a:t>
            </a:r>
          </a:p>
          <a:p>
            <a:pPr>
              <a:lnSpc>
                <a:spcPct val="90000"/>
              </a:lnSpc>
              <a:spcBef>
                <a:spcPct val="0"/>
              </a:spcBef>
              <a:buClrTx/>
              <a:buSzTx/>
              <a:buFontTx/>
              <a:buNone/>
            </a:pPr>
            <a:r>
              <a:rPr kumimoji="0" lang="fr-FR" altLang="fr-FR" b="1"/>
              <a:t>compte d'exploitation différentiel</a:t>
            </a:r>
          </a:p>
        </p:txBody>
      </p:sp>
      <p:sp>
        <p:nvSpPr>
          <p:cNvPr id="45066" name="Rectangle 10">
            <a:extLst>
              <a:ext uri="{FF2B5EF4-FFF2-40B4-BE49-F238E27FC236}">
                <a16:creationId xmlns:a16="http://schemas.microsoft.com/office/drawing/2014/main" id="{76BAB75C-16E3-4A56-83F7-8EFB98EEB752}"/>
              </a:ext>
            </a:extLst>
          </p:cNvPr>
          <p:cNvSpPr>
            <a:spLocks noChangeArrowheads="1"/>
          </p:cNvSpPr>
          <p:nvPr/>
        </p:nvSpPr>
        <p:spPr bwMode="auto">
          <a:xfrm>
            <a:off x="982663" y="4867275"/>
            <a:ext cx="25066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 Ratios d'analyse économique</a:t>
            </a:r>
          </a:p>
        </p:txBody>
      </p:sp>
      <p:sp>
        <p:nvSpPr>
          <p:cNvPr id="45067" name="Rectangle 11">
            <a:extLst>
              <a:ext uri="{FF2B5EF4-FFF2-40B4-BE49-F238E27FC236}">
                <a16:creationId xmlns:a16="http://schemas.microsoft.com/office/drawing/2014/main" id="{16D768D1-B31E-454A-B2B9-805B8E0F3DD9}"/>
              </a:ext>
            </a:extLst>
          </p:cNvPr>
          <p:cNvSpPr>
            <a:spLocks noChangeArrowheads="1"/>
          </p:cNvSpPr>
          <p:nvPr/>
        </p:nvSpPr>
        <p:spPr bwMode="auto">
          <a:xfrm>
            <a:off x="914400" y="5510213"/>
            <a:ext cx="22098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 Notion de prix de revient</a:t>
            </a:r>
          </a:p>
        </p:txBody>
      </p:sp>
      <p:pic>
        <p:nvPicPr>
          <p:cNvPr id="45068" name="Picture 12">
            <a:extLst>
              <a:ext uri="{FF2B5EF4-FFF2-40B4-BE49-F238E27FC236}">
                <a16:creationId xmlns:a16="http://schemas.microsoft.com/office/drawing/2014/main" id="{0EC4D9D9-9D3F-4EE5-A32B-D2CB30253C6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47863"/>
            <a:ext cx="14573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9" name="AutoShape 14">
            <a:hlinkClick r:id="rId3" action="ppaction://hlinksldjump" highlightClick="1"/>
            <a:extLst>
              <a:ext uri="{FF2B5EF4-FFF2-40B4-BE49-F238E27FC236}">
                <a16:creationId xmlns:a16="http://schemas.microsoft.com/office/drawing/2014/main" id="{1B5640D2-944E-41E6-B715-7A4667EB58C8}"/>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358E5E9-5851-418B-AAED-D860BEE566C5}"/>
              </a:ext>
            </a:extLst>
          </p:cNvPr>
          <p:cNvSpPr>
            <a:spLocks noGrp="1" noChangeArrowheads="1"/>
          </p:cNvSpPr>
          <p:nvPr>
            <p:ph type="title"/>
          </p:nvPr>
        </p:nvSpPr>
        <p:spPr/>
        <p:txBody>
          <a:bodyPr/>
          <a:lstStyle/>
          <a:p>
            <a:pPr eaLnBrk="1" hangingPunct="1"/>
            <a:r>
              <a:rPr lang="fr-FR" altLang="fr-FR" sz="2000"/>
              <a:t>SOLDES INTERMEDIAIRES DE GESTION</a:t>
            </a:r>
          </a:p>
        </p:txBody>
      </p:sp>
      <p:sp>
        <p:nvSpPr>
          <p:cNvPr id="46083" name="Espace réservé du numéro de diapositive 3">
            <a:extLst>
              <a:ext uri="{FF2B5EF4-FFF2-40B4-BE49-F238E27FC236}">
                <a16:creationId xmlns:a16="http://schemas.microsoft.com/office/drawing/2014/main" id="{6DD61BB9-E720-4ADE-9544-CF9D86D2B3CE}"/>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926EFD6-E354-4F7C-8E3C-E2B46193323D}" type="slidenum">
              <a:rPr kumimoji="0" lang="fr-FR" altLang="fr-FR">
                <a:solidFill>
                  <a:schemeClr val="tx2"/>
                </a:solidFill>
              </a:rPr>
              <a:pPr algn="r"/>
              <a:t>31</a:t>
            </a:fld>
            <a:endParaRPr kumimoji="0" lang="fr-FR" altLang="fr-FR">
              <a:solidFill>
                <a:schemeClr val="tx2"/>
              </a:solidFill>
            </a:endParaRPr>
          </a:p>
        </p:txBody>
      </p:sp>
      <p:sp>
        <p:nvSpPr>
          <p:cNvPr id="46084" name="Text Box 3">
            <a:extLst>
              <a:ext uri="{FF2B5EF4-FFF2-40B4-BE49-F238E27FC236}">
                <a16:creationId xmlns:a16="http://schemas.microsoft.com/office/drawing/2014/main" id="{6F285603-339B-4354-8CC8-42A8661DC14E}"/>
              </a:ext>
            </a:extLst>
          </p:cNvPr>
          <p:cNvSpPr txBox="1">
            <a:spLocks noChangeArrowheads="1"/>
          </p:cNvSpPr>
          <p:nvPr/>
        </p:nvSpPr>
        <p:spPr bwMode="auto">
          <a:xfrm>
            <a:off x="906463" y="1990725"/>
            <a:ext cx="1811337" cy="312738"/>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600" b="1">
                <a:solidFill>
                  <a:srgbClr val="000000"/>
                </a:solidFill>
              </a:rPr>
              <a:t>On prend :</a:t>
            </a:r>
          </a:p>
        </p:txBody>
      </p:sp>
      <p:sp>
        <p:nvSpPr>
          <p:cNvPr id="46085" name="Text Box 4">
            <a:extLst>
              <a:ext uri="{FF2B5EF4-FFF2-40B4-BE49-F238E27FC236}">
                <a16:creationId xmlns:a16="http://schemas.microsoft.com/office/drawing/2014/main" id="{AABFDD44-D356-4AA6-A0E6-D7FADD9C3A93}"/>
              </a:ext>
            </a:extLst>
          </p:cNvPr>
          <p:cNvSpPr txBox="1">
            <a:spLocks noChangeArrowheads="1"/>
          </p:cNvSpPr>
          <p:nvPr/>
        </p:nvSpPr>
        <p:spPr bwMode="auto">
          <a:xfrm>
            <a:off x="3017838" y="1990725"/>
            <a:ext cx="1809750" cy="312738"/>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600" b="1">
                <a:solidFill>
                  <a:srgbClr val="000000"/>
                </a:solidFill>
              </a:rPr>
              <a:t>On ajoute :</a:t>
            </a:r>
          </a:p>
        </p:txBody>
      </p:sp>
      <p:sp>
        <p:nvSpPr>
          <p:cNvPr id="46086" name="Text Box 5">
            <a:extLst>
              <a:ext uri="{FF2B5EF4-FFF2-40B4-BE49-F238E27FC236}">
                <a16:creationId xmlns:a16="http://schemas.microsoft.com/office/drawing/2014/main" id="{200DC4AE-55E5-4AAD-B0A5-7825AB70DF7E}"/>
              </a:ext>
            </a:extLst>
          </p:cNvPr>
          <p:cNvSpPr txBox="1">
            <a:spLocks noChangeArrowheads="1"/>
          </p:cNvSpPr>
          <p:nvPr/>
        </p:nvSpPr>
        <p:spPr bwMode="auto">
          <a:xfrm>
            <a:off x="5127625" y="1990725"/>
            <a:ext cx="1809750" cy="312738"/>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600" b="1"/>
              <a:t>On retranche :</a:t>
            </a:r>
          </a:p>
        </p:txBody>
      </p:sp>
      <p:sp>
        <p:nvSpPr>
          <p:cNvPr id="46087" name="Text Box 6">
            <a:extLst>
              <a:ext uri="{FF2B5EF4-FFF2-40B4-BE49-F238E27FC236}">
                <a16:creationId xmlns:a16="http://schemas.microsoft.com/office/drawing/2014/main" id="{C65C827B-1E91-4E7E-87BD-F5D7FFAB8C02}"/>
              </a:ext>
            </a:extLst>
          </p:cNvPr>
          <p:cNvSpPr txBox="1">
            <a:spLocks noChangeArrowheads="1"/>
          </p:cNvSpPr>
          <p:nvPr/>
        </p:nvSpPr>
        <p:spPr bwMode="auto">
          <a:xfrm>
            <a:off x="7237413" y="1990725"/>
            <a:ext cx="1811337" cy="312738"/>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600" b="1">
                <a:solidFill>
                  <a:srgbClr val="000000"/>
                </a:solidFill>
              </a:rPr>
              <a:t>Et on obtient :</a:t>
            </a:r>
          </a:p>
        </p:txBody>
      </p:sp>
      <p:sp>
        <p:nvSpPr>
          <p:cNvPr id="46088" name="Text Box 7">
            <a:extLst>
              <a:ext uri="{FF2B5EF4-FFF2-40B4-BE49-F238E27FC236}">
                <a16:creationId xmlns:a16="http://schemas.microsoft.com/office/drawing/2014/main" id="{4B6EAB22-8EAE-44DF-9309-7E9A9E650A7A}"/>
              </a:ext>
            </a:extLst>
          </p:cNvPr>
          <p:cNvSpPr txBox="1">
            <a:spLocks noChangeArrowheads="1"/>
          </p:cNvSpPr>
          <p:nvPr/>
        </p:nvSpPr>
        <p:spPr bwMode="auto">
          <a:xfrm>
            <a:off x="906463" y="28670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C.A. </a:t>
            </a:r>
          </a:p>
        </p:txBody>
      </p:sp>
      <p:sp>
        <p:nvSpPr>
          <p:cNvPr id="46089" name="Text Box 8">
            <a:extLst>
              <a:ext uri="{FF2B5EF4-FFF2-40B4-BE49-F238E27FC236}">
                <a16:creationId xmlns:a16="http://schemas.microsoft.com/office/drawing/2014/main" id="{2982901C-67AD-455E-9475-B0E025E77DFB}"/>
              </a:ext>
            </a:extLst>
          </p:cNvPr>
          <p:cNvSpPr txBox="1">
            <a:spLocks noChangeArrowheads="1"/>
          </p:cNvSpPr>
          <p:nvPr/>
        </p:nvSpPr>
        <p:spPr bwMode="auto">
          <a:xfrm>
            <a:off x="3017838" y="286702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Production stockée</a:t>
            </a:r>
          </a:p>
        </p:txBody>
      </p:sp>
      <p:sp>
        <p:nvSpPr>
          <p:cNvPr id="46090" name="Text Box 9">
            <a:extLst>
              <a:ext uri="{FF2B5EF4-FFF2-40B4-BE49-F238E27FC236}">
                <a16:creationId xmlns:a16="http://schemas.microsoft.com/office/drawing/2014/main" id="{41AE7CFF-7707-4B58-B7C8-5CDD4240305A}"/>
              </a:ext>
            </a:extLst>
          </p:cNvPr>
          <p:cNvSpPr txBox="1">
            <a:spLocks noChangeArrowheads="1"/>
          </p:cNvSpPr>
          <p:nvPr/>
        </p:nvSpPr>
        <p:spPr bwMode="auto">
          <a:xfrm>
            <a:off x="5127625" y="286702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endParaRPr kumimoji="0" lang="fr-FR" altLang="fr-FR" sz="1200" b="1"/>
          </a:p>
        </p:txBody>
      </p:sp>
      <p:sp>
        <p:nvSpPr>
          <p:cNvPr id="46091" name="Text Box 10">
            <a:extLst>
              <a:ext uri="{FF2B5EF4-FFF2-40B4-BE49-F238E27FC236}">
                <a16:creationId xmlns:a16="http://schemas.microsoft.com/office/drawing/2014/main" id="{61643C25-8F62-4AD7-AFB1-6802933CED5A}"/>
              </a:ext>
            </a:extLst>
          </p:cNvPr>
          <p:cNvSpPr txBox="1">
            <a:spLocks noChangeArrowheads="1"/>
          </p:cNvSpPr>
          <p:nvPr/>
        </p:nvSpPr>
        <p:spPr bwMode="auto">
          <a:xfrm>
            <a:off x="7237413" y="28670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PRODUCTION</a:t>
            </a:r>
          </a:p>
        </p:txBody>
      </p:sp>
      <p:sp>
        <p:nvSpPr>
          <p:cNvPr id="46092" name="Text Box 11">
            <a:extLst>
              <a:ext uri="{FF2B5EF4-FFF2-40B4-BE49-F238E27FC236}">
                <a16:creationId xmlns:a16="http://schemas.microsoft.com/office/drawing/2014/main" id="{349D5839-9E56-4E43-97F7-9C42478CA7FC}"/>
              </a:ext>
            </a:extLst>
          </p:cNvPr>
          <p:cNvSpPr txBox="1">
            <a:spLocks noChangeArrowheads="1"/>
          </p:cNvSpPr>
          <p:nvPr/>
        </p:nvSpPr>
        <p:spPr bwMode="auto">
          <a:xfrm>
            <a:off x="906463" y="326707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PRODUCTION</a:t>
            </a:r>
          </a:p>
        </p:txBody>
      </p:sp>
      <p:sp>
        <p:nvSpPr>
          <p:cNvPr id="46093" name="Text Box 12">
            <a:extLst>
              <a:ext uri="{FF2B5EF4-FFF2-40B4-BE49-F238E27FC236}">
                <a16:creationId xmlns:a16="http://schemas.microsoft.com/office/drawing/2014/main" id="{879D8C4C-00F5-4512-911B-72C11B5B2C8A}"/>
              </a:ext>
            </a:extLst>
          </p:cNvPr>
          <p:cNvSpPr txBox="1">
            <a:spLocks noChangeArrowheads="1"/>
          </p:cNvSpPr>
          <p:nvPr/>
        </p:nvSpPr>
        <p:spPr bwMode="auto">
          <a:xfrm>
            <a:off x="3017838" y="326707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endParaRPr kumimoji="0" lang="fr-FR" altLang="fr-FR" sz="1200" b="1">
              <a:solidFill>
                <a:srgbClr val="000000"/>
              </a:solidFill>
            </a:endParaRPr>
          </a:p>
        </p:txBody>
      </p:sp>
      <p:sp>
        <p:nvSpPr>
          <p:cNvPr id="46094" name="Text Box 13">
            <a:extLst>
              <a:ext uri="{FF2B5EF4-FFF2-40B4-BE49-F238E27FC236}">
                <a16:creationId xmlns:a16="http://schemas.microsoft.com/office/drawing/2014/main" id="{A8F75177-8298-411F-AC1D-C4143901B968}"/>
              </a:ext>
            </a:extLst>
          </p:cNvPr>
          <p:cNvSpPr txBox="1">
            <a:spLocks noChangeArrowheads="1"/>
          </p:cNvSpPr>
          <p:nvPr/>
        </p:nvSpPr>
        <p:spPr bwMode="auto">
          <a:xfrm>
            <a:off x="5127625" y="326707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t>Consomm. externes</a:t>
            </a:r>
          </a:p>
        </p:txBody>
      </p:sp>
      <p:sp>
        <p:nvSpPr>
          <p:cNvPr id="46095" name="Text Box 14">
            <a:extLst>
              <a:ext uri="{FF2B5EF4-FFF2-40B4-BE49-F238E27FC236}">
                <a16:creationId xmlns:a16="http://schemas.microsoft.com/office/drawing/2014/main" id="{15B7A29C-A1AB-44AD-8DB4-15DC9BE0BA24}"/>
              </a:ext>
            </a:extLst>
          </p:cNvPr>
          <p:cNvSpPr txBox="1">
            <a:spLocks noChangeArrowheads="1"/>
          </p:cNvSpPr>
          <p:nvPr/>
        </p:nvSpPr>
        <p:spPr bwMode="auto">
          <a:xfrm>
            <a:off x="7237413" y="326707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VALEUR AJOUTEE</a:t>
            </a:r>
          </a:p>
        </p:txBody>
      </p:sp>
      <p:sp>
        <p:nvSpPr>
          <p:cNvPr id="46096" name="Text Box 15">
            <a:extLst>
              <a:ext uri="{FF2B5EF4-FFF2-40B4-BE49-F238E27FC236}">
                <a16:creationId xmlns:a16="http://schemas.microsoft.com/office/drawing/2014/main" id="{56CD7C43-07D4-4E07-B8EB-B3B581C4BE13}"/>
              </a:ext>
            </a:extLst>
          </p:cNvPr>
          <p:cNvSpPr txBox="1">
            <a:spLocks noChangeArrowheads="1"/>
          </p:cNvSpPr>
          <p:nvPr/>
        </p:nvSpPr>
        <p:spPr bwMode="auto">
          <a:xfrm>
            <a:off x="906463" y="36671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VALEUR AJOUTEE</a:t>
            </a:r>
          </a:p>
        </p:txBody>
      </p:sp>
      <p:sp>
        <p:nvSpPr>
          <p:cNvPr id="46097" name="Text Box 16">
            <a:extLst>
              <a:ext uri="{FF2B5EF4-FFF2-40B4-BE49-F238E27FC236}">
                <a16:creationId xmlns:a16="http://schemas.microsoft.com/office/drawing/2014/main" id="{94A94622-0B36-47A1-9A08-B0B72AE0D825}"/>
              </a:ext>
            </a:extLst>
          </p:cNvPr>
          <p:cNvSpPr txBox="1">
            <a:spLocks noChangeArrowheads="1"/>
          </p:cNvSpPr>
          <p:nvPr/>
        </p:nvSpPr>
        <p:spPr bwMode="auto">
          <a:xfrm>
            <a:off x="3017838" y="366712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Subventions</a:t>
            </a:r>
          </a:p>
        </p:txBody>
      </p:sp>
      <p:sp>
        <p:nvSpPr>
          <p:cNvPr id="46098" name="Text Box 17">
            <a:extLst>
              <a:ext uri="{FF2B5EF4-FFF2-40B4-BE49-F238E27FC236}">
                <a16:creationId xmlns:a16="http://schemas.microsoft.com/office/drawing/2014/main" id="{7251C20D-00EB-45CD-8548-890D80189043}"/>
              </a:ext>
            </a:extLst>
          </p:cNvPr>
          <p:cNvSpPr txBox="1">
            <a:spLocks noChangeArrowheads="1"/>
          </p:cNvSpPr>
          <p:nvPr/>
        </p:nvSpPr>
        <p:spPr bwMode="auto">
          <a:xfrm>
            <a:off x="5127625" y="366712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t>Salaires et ch. soc.</a:t>
            </a:r>
          </a:p>
        </p:txBody>
      </p:sp>
      <p:sp>
        <p:nvSpPr>
          <p:cNvPr id="46099" name="Text Box 18">
            <a:extLst>
              <a:ext uri="{FF2B5EF4-FFF2-40B4-BE49-F238E27FC236}">
                <a16:creationId xmlns:a16="http://schemas.microsoft.com/office/drawing/2014/main" id="{EDF563D1-78FD-4B18-AC23-5CE3D11000BC}"/>
              </a:ext>
            </a:extLst>
          </p:cNvPr>
          <p:cNvSpPr txBox="1">
            <a:spLocks noChangeArrowheads="1"/>
          </p:cNvSpPr>
          <p:nvPr/>
        </p:nvSpPr>
        <p:spPr bwMode="auto">
          <a:xfrm>
            <a:off x="7237413" y="3667125"/>
            <a:ext cx="1811337" cy="201613"/>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800" b="1">
                <a:solidFill>
                  <a:srgbClr val="000000"/>
                </a:solidFill>
              </a:rPr>
              <a:t>Excédent Brut d’Exploitation.</a:t>
            </a:r>
          </a:p>
        </p:txBody>
      </p:sp>
      <p:sp>
        <p:nvSpPr>
          <p:cNvPr id="46100" name="Text Box 20">
            <a:extLst>
              <a:ext uri="{FF2B5EF4-FFF2-40B4-BE49-F238E27FC236}">
                <a16:creationId xmlns:a16="http://schemas.microsoft.com/office/drawing/2014/main" id="{68F28BB1-D1B7-4F42-84B7-592430B34611}"/>
              </a:ext>
            </a:extLst>
          </p:cNvPr>
          <p:cNvSpPr txBox="1">
            <a:spLocks noChangeArrowheads="1"/>
          </p:cNvSpPr>
          <p:nvPr/>
        </p:nvSpPr>
        <p:spPr bwMode="auto">
          <a:xfrm>
            <a:off x="3017838" y="406717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Autres produits</a:t>
            </a:r>
          </a:p>
        </p:txBody>
      </p:sp>
      <p:sp>
        <p:nvSpPr>
          <p:cNvPr id="46101" name="Text Box 21">
            <a:extLst>
              <a:ext uri="{FF2B5EF4-FFF2-40B4-BE49-F238E27FC236}">
                <a16:creationId xmlns:a16="http://schemas.microsoft.com/office/drawing/2014/main" id="{856056FC-0B68-4821-899E-E96D6EAB6FCA}"/>
              </a:ext>
            </a:extLst>
          </p:cNvPr>
          <p:cNvSpPr txBox="1">
            <a:spLocks noChangeArrowheads="1"/>
          </p:cNvSpPr>
          <p:nvPr/>
        </p:nvSpPr>
        <p:spPr bwMode="auto">
          <a:xfrm>
            <a:off x="5127625" y="406717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t>Amort. + autres ch.</a:t>
            </a:r>
          </a:p>
        </p:txBody>
      </p:sp>
      <p:sp>
        <p:nvSpPr>
          <p:cNvPr id="46102" name="Text Box 22">
            <a:extLst>
              <a:ext uri="{FF2B5EF4-FFF2-40B4-BE49-F238E27FC236}">
                <a16:creationId xmlns:a16="http://schemas.microsoft.com/office/drawing/2014/main" id="{D23A48B8-54A7-4488-8FC4-5AAE1E0443FD}"/>
              </a:ext>
            </a:extLst>
          </p:cNvPr>
          <p:cNvSpPr txBox="1">
            <a:spLocks noChangeArrowheads="1"/>
          </p:cNvSpPr>
          <p:nvPr/>
        </p:nvSpPr>
        <p:spPr bwMode="auto">
          <a:xfrm>
            <a:off x="7237413" y="406717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Rés. d’Exploitation</a:t>
            </a:r>
          </a:p>
        </p:txBody>
      </p:sp>
      <p:sp>
        <p:nvSpPr>
          <p:cNvPr id="46103" name="Text Box 23">
            <a:extLst>
              <a:ext uri="{FF2B5EF4-FFF2-40B4-BE49-F238E27FC236}">
                <a16:creationId xmlns:a16="http://schemas.microsoft.com/office/drawing/2014/main" id="{3745B068-AE60-4276-9072-EB992757A2E8}"/>
              </a:ext>
            </a:extLst>
          </p:cNvPr>
          <p:cNvSpPr txBox="1">
            <a:spLocks noChangeArrowheads="1"/>
          </p:cNvSpPr>
          <p:nvPr/>
        </p:nvSpPr>
        <p:spPr bwMode="auto">
          <a:xfrm>
            <a:off x="906463" y="44672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Rés. d’Exploitation</a:t>
            </a:r>
          </a:p>
        </p:txBody>
      </p:sp>
      <p:sp>
        <p:nvSpPr>
          <p:cNvPr id="46104" name="Text Box 24">
            <a:extLst>
              <a:ext uri="{FF2B5EF4-FFF2-40B4-BE49-F238E27FC236}">
                <a16:creationId xmlns:a16="http://schemas.microsoft.com/office/drawing/2014/main" id="{A6AA19E5-B636-4250-B050-DD0B4D3A9083}"/>
              </a:ext>
            </a:extLst>
          </p:cNvPr>
          <p:cNvSpPr txBox="1">
            <a:spLocks noChangeArrowheads="1"/>
          </p:cNvSpPr>
          <p:nvPr/>
        </p:nvSpPr>
        <p:spPr bwMode="auto">
          <a:xfrm>
            <a:off x="3017838" y="446722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Produits $</a:t>
            </a:r>
          </a:p>
        </p:txBody>
      </p:sp>
      <p:sp>
        <p:nvSpPr>
          <p:cNvPr id="46105" name="Text Box 25">
            <a:extLst>
              <a:ext uri="{FF2B5EF4-FFF2-40B4-BE49-F238E27FC236}">
                <a16:creationId xmlns:a16="http://schemas.microsoft.com/office/drawing/2014/main" id="{BE997AC1-9075-46D2-B6E1-A7AA32AFBFCA}"/>
              </a:ext>
            </a:extLst>
          </p:cNvPr>
          <p:cNvSpPr txBox="1">
            <a:spLocks noChangeArrowheads="1"/>
          </p:cNvSpPr>
          <p:nvPr/>
        </p:nvSpPr>
        <p:spPr bwMode="auto">
          <a:xfrm>
            <a:off x="5127625" y="446722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t>Charges $</a:t>
            </a:r>
          </a:p>
        </p:txBody>
      </p:sp>
      <p:sp>
        <p:nvSpPr>
          <p:cNvPr id="46106" name="Text Box 26">
            <a:extLst>
              <a:ext uri="{FF2B5EF4-FFF2-40B4-BE49-F238E27FC236}">
                <a16:creationId xmlns:a16="http://schemas.microsoft.com/office/drawing/2014/main" id="{106113C6-C38E-4024-9F33-E428775AF1D4}"/>
              </a:ext>
            </a:extLst>
          </p:cNvPr>
          <p:cNvSpPr txBox="1">
            <a:spLocks noChangeArrowheads="1"/>
          </p:cNvSpPr>
          <p:nvPr/>
        </p:nvSpPr>
        <p:spPr bwMode="auto">
          <a:xfrm>
            <a:off x="7237413" y="44672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Rés. courant</a:t>
            </a:r>
          </a:p>
        </p:txBody>
      </p:sp>
      <p:sp>
        <p:nvSpPr>
          <p:cNvPr id="46107" name="Text Box 27">
            <a:extLst>
              <a:ext uri="{FF2B5EF4-FFF2-40B4-BE49-F238E27FC236}">
                <a16:creationId xmlns:a16="http://schemas.microsoft.com/office/drawing/2014/main" id="{54E430D3-3F55-4B8C-8EE7-72AEA148F216}"/>
              </a:ext>
            </a:extLst>
          </p:cNvPr>
          <p:cNvSpPr txBox="1">
            <a:spLocks noChangeArrowheads="1"/>
          </p:cNvSpPr>
          <p:nvPr/>
        </p:nvSpPr>
        <p:spPr bwMode="auto">
          <a:xfrm>
            <a:off x="906463" y="486727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Rés. courant</a:t>
            </a:r>
          </a:p>
        </p:txBody>
      </p:sp>
      <p:sp>
        <p:nvSpPr>
          <p:cNvPr id="46108" name="Text Box 28">
            <a:extLst>
              <a:ext uri="{FF2B5EF4-FFF2-40B4-BE49-F238E27FC236}">
                <a16:creationId xmlns:a16="http://schemas.microsoft.com/office/drawing/2014/main" id="{F4F6C11E-F830-40E9-9F68-8BA8E4482446}"/>
              </a:ext>
            </a:extLst>
          </p:cNvPr>
          <p:cNvSpPr txBox="1">
            <a:spLocks noChangeArrowheads="1"/>
          </p:cNvSpPr>
          <p:nvPr/>
        </p:nvSpPr>
        <p:spPr bwMode="auto">
          <a:xfrm>
            <a:off x="3017838" y="486727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Produits Exception.</a:t>
            </a:r>
          </a:p>
        </p:txBody>
      </p:sp>
      <p:sp>
        <p:nvSpPr>
          <p:cNvPr id="46109" name="Text Box 29">
            <a:extLst>
              <a:ext uri="{FF2B5EF4-FFF2-40B4-BE49-F238E27FC236}">
                <a16:creationId xmlns:a16="http://schemas.microsoft.com/office/drawing/2014/main" id="{43019AEC-D7A3-46C3-B60A-A568EFD6B332}"/>
              </a:ext>
            </a:extLst>
          </p:cNvPr>
          <p:cNvSpPr txBox="1">
            <a:spLocks noChangeArrowheads="1"/>
          </p:cNvSpPr>
          <p:nvPr/>
        </p:nvSpPr>
        <p:spPr bwMode="auto">
          <a:xfrm>
            <a:off x="5127625" y="486727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t>Charges Exception.</a:t>
            </a:r>
          </a:p>
        </p:txBody>
      </p:sp>
      <p:sp>
        <p:nvSpPr>
          <p:cNvPr id="46110" name="Text Box 30">
            <a:extLst>
              <a:ext uri="{FF2B5EF4-FFF2-40B4-BE49-F238E27FC236}">
                <a16:creationId xmlns:a16="http://schemas.microsoft.com/office/drawing/2014/main" id="{B9A2BCC2-F067-4D30-831A-663849BF9213}"/>
              </a:ext>
            </a:extLst>
          </p:cNvPr>
          <p:cNvSpPr txBox="1">
            <a:spLocks noChangeArrowheads="1"/>
          </p:cNvSpPr>
          <p:nvPr/>
        </p:nvSpPr>
        <p:spPr bwMode="auto">
          <a:xfrm>
            <a:off x="7237413" y="486727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Rés. Avant impôt</a:t>
            </a:r>
          </a:p>
        </p:txBody>
      </p:sp>
      <p:sp>
        <p:nvSpPr>
          <p:cNvPr id="46111" name="Text Box 31">
            <a:extLst>
              <a:ext uri="{FF2B5EF4-FFF2-40B4-BE49-F238E27FC236}">
                <a16:creationId xmlns:a16="http://schemas.microsoft.com/office/drawing/2014/main" id="{94CED6BA-9C15-429A-91DA-5099A5F4FB5C}"/>
              </a:ext>
            </a:extLst>
          </p:cNvPr>
          <p:cNvSpPr txBox="1">
            <a:spLocks noChangeArrowheads="1"/>
          </p:cNvSpPr>
          <p:nvPr/>
        </p:nvSpPr>
        <p:spPr bwMode="auto">
          <a:xfrm>
            <a:off x="906463" y="52673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Rés. Avant impôt</a:t>
            </a:r>
          </a:p>
        </p:txBody>
      </p:sp>
      <p:sp>
        <p:nvSpPr>
          <p:cNvPr id="46112" name="Text Box 32">
            <a:extLst>
              <a:ext uri="{FF2B5EF4-FFF2-40B4-BE49-F238E27FC236}">
                <a16:creationId xmlns:a16="http://schemas.microsoft.com/office/drawing/2014/main" id="{97406A6F-8BEF-4A1C-B276-B5C1E1C0D4DA}"/>
              </a:ext>
            </a:extLst>
          </p:cNvPr>
          <p:cNvSpPr txBox="1">
            <a:spLocks noChangeArrowheads="1"/>
          </p:cNvSpPr>
          <p:nvPr/>
        </p:nvSpPr>
        <p:spPr bwMode="auto">
          <a:xfrm>
            <a:off x="3017838" y="5267325"/>
            <a:ext cx="1809750" cy="2571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endParaRPr kumimoji="0" lang="fr-FR" altLang="fr-FR" sz="1200" b="1">
              <a:solidFill>
                <a:srgbClr val="000000"/>
              </a:solidFill>
            </a:endParaRPr>
          </a:p>
        </p:txBody>
      </p:sp>
      <p:sp>
        <p:nvSpPr>
          <p:cNvPr id="46113" name="Text Box 33">
            <a:extLst>
              <a:ext uri="{FF2B5EF4-FFF2-40B4-BE49-F238E27FC236}">
                <a16:creationId xmlns:a16="http://schemas.microsoft.com/office/drawing/2014/main" id="{7F91F604-7CCA-4A90-BE0D-CAD800CF09C8}"/>
              </a:ext>
            </a:extLst>
          </p:cNvPr>
          <p:cNvSpPr txBox="1">
            <a:spLocks noChangeArrowheads="1"/>
          </p:cNvSpPr>
          <p:nvPr/>
        </p:nvSpPr>
        <p:spPr bwMode="auto">
          <a:xfrm>
            <a:off x="5127625" y="5267325"/>
            <a:ext cx="1809750" cy="257175"/>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t>BIC + PSFE</a:t>
            </a:r>
          </a:p>
        </p:txBody>
      </p:sp>
      <p:sp>
        <p:nvSpPr>
          <p:cNvPr id="46114" name="Text Box 34">
            <a:extLst>
              <a:ext uri="{FF2B5EF4-FFF2-40B4-BE49-F238E27FC236}">
                <a16:creationId xmlns:a16="http://schemas.microsoft.com/office/drawing/2014/main" id="{4E3DD5ED-DAC7-40B1-97D1-B7796FD42083}"/>
              </a:ext>
            </a:extLst>
          </p:cNvPr>
          <p:cNvSpPr txBox="1">
            <a:spLocks noChangeArrowheads="1"/>
          </p:cNvSpPr>
          <p:nvPr/>
        </p:nvSpPr>
        <p:spPr bwMode="auto">
          <a:xfrm>
            <a:off x="7237413" y="5267325"/>
            <a:ext cx="1811337" cy="2571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1200" b="1">
                <a:solidFill>
                  <a:srgbClr val="000000"/>
                </a:solidFill>
              </a:rPr>
              <a:t>RESULTAT</a:t>
            </a:r>
          </a:p>
        </p:txBody>
      </p:sp>
      <p:sp>
        <p:nvSpPr>
          <p:cNvPr id="46115" name="Text Box 36">
            <a:extLst>
              <a:ext uri="{FF2B5EF4-FFF2-40B4-BE49-F238E27FC236}">
                <a16:creationId xmlns:a16="http://schemas.microsoft.com/office/drawing/2014/main" id="{DF023A7A-6D20-4786-852D-BB301F10BEC2}"/>
              </a:ext>
            </a:extLst>
          </p:cNvPr>
          <p:cNvSpPr txBox="1">
            <a:spLocks noChangeArrowheads="1"/>
          </p:cNvSpPr>
          <p:nvPr/>
        </p:nvSpPr>
        <p:spPr bwMode="auto">
          <a:xfrm>
            <a:off x="914400" y="4114800"/>
            <a:ext cx="1811338" cy="201613"/>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50000"/>
              </a:spcBef>
              <a:buClrTx/>
              <a:buSzTx/>
              <a:buFontTx/>
              <a:buNone/>
            </a:pPr>
            <a:r>
              <a:rPr kumimoji="0" lang="fr-FR" altLang="fr-FR" sz="800" b="1">
                <a:solidFill>
                  <a:srgbClr val="000000"/>
                </a:solidFill>
              </a:rPr>
              <a:t>Excédent Brut d’Exploitation.</a:t>
            </a:r>
          </a:p>
        </p:txBody>
      </p:sp>
      <p:sp>
        <p:nvSpPr>
          <p:cNvPr id="46116" name="AutoShape 37">
            <a:hlinkClick r:id="rId2" action="ppaction://hlinksldjump" highlightClick="1"/>
            <a:extLst>
              <a:ext uri="{FF2B5EF4-FFF2-40B4-BE49-F238E27FC236}">
                <a16:creationId xmlns:a16="http://schemas.microsoft.com/office/drawing/2014/main" id="{1B1661C4-AAFA-4155-AE78-B2ECB46661B3}"/>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EA28392-9F67-4B2E-9D3E-1FA712144629}"/>
              </a:ext>
            </a:extLst>
          </p:cNvPr>
          <p:cNvSpPr>
            <a:spLocks noGrp="1" noChangeArrowheads="1"/>
          </p:cNvSpPr>
          <p:nvPr>
            <p:ph type="title"/>
          </p:nvPr>
        </p:nvSpPr>
        <p:spPr/>
        <p:txBody>
          <a:bodyPr/>
          <a:lstStyle/>
          <a:p>
            <a:pPr eaLnBrk="1" hangingPunct="1"/>
            <a:r>
              <a:rPr lang="fr-FR" altLang="fr-FR"/>
              <a:t>COMPTE D‘EXPLOITATION FONCTIONNEL</a:t>
            </a:r>
          </a:p>
        </p:txBody>
      </p:sp>
      <p:sp>
        <p:nvSpPr>
          <p:cNvPr id="47107" name="Espace réservé du numéro de diapositive 3">
            <a:extLst>
              <a:ext uri="{FF2B5EF4-FFF2-40B4-BE49-F238E27FC236}">
                <a16:creationId xmlns:a16="http://schemas.microsoft.com/office/drawing/2014/main" id="{6050EE97-A301-460A-9000-FD501E32184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5BDAAC5D-53D6-45D7-91A5-BA60EEF30D38}" type="slidenum">
              <a:rPr kumimoji="0" lang="fr-FR" altLang="fr-FR">
                <a:solidFill>
                  <a:schemeClr val="tx2"/>
                </a:solidFill>
              </a:rPr>
              <a:pPr algn="r"/>
              <a:t>32</a:t>
            </a:fld>
            <a:endParaRPr kumimoji="0" lang="fr-FR" altLang="fr-FR">
              <a:solidFill>
                <a:schemeClr val="tx2"/>
              </a:solidFill>
            </a:endParaRPr>
          </a:p>
        </p:txBody>
      </p:sp>
      <p:sp>
        <p:nvSpPr>
          <p:cNvPr id="47108" name="Rectangle 3">
            <a:extLst>
              <a:ext uri="{FF2B5EF4-FFF2-40B4-BE49-F238E27FC236}">
                <a16:creationId xmlns:a16="http://schemas.microsoft.com/office/drawing/2014/main" id="{03DE2B30-DAC4-4953-81A8-2DD736FB6E49}"/>
              </a:ext>
            </a:extLst>
          </p:cNvPr>
          <p:cNvSpPr>
            <a:spLocks noChangeArrowheads="1"/>
          </p:cNvSpPr>
          <p:nvPr/>
        </p:nvSpPr>
        <p:spPr bwMode="auto">
          <a:xfrm>
            <a:off x="838200" y="1295400"/>
            <a:ext cx="46799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Classement des charges par fonction et non plus par nature</a:t>
            </a:r>
          </a:p>
          <a:p>
            <a:pPr algn="ctr">
              <a:lnSpc>
                <a:spcPct val="90000"/>
              </a:lnSpc>
              <a:spcBef>
                <a:spcPct val="0"/>
              </a:spcBef>
              <a:buClrTx/>
              <a:buSzTx/>
              <a:buFontTx/>
              <a:buNone/>
            </a:pPr>
            <a:r>
              <a:rPr kumimoji="0" lang="fr-FR" altLang="fr-FR" b="1"/>
              <a:t>comme c'est le cas dans le compte de résultat :</a:t>
            </a:r>
          </a:p>
        </p:txBody>
      </p:sp>
      <p:sp>
        <p:nvSpPr>
          <p:cNvPr id="47109" name="Rectangle 4">
            <a:extLst>
              <a:ext uri="{FF2B5EF4-FFF2-40B4-BE49-F238E27FC236}">
                <a16:creationId xmlns:a16="http://schemas.microsoft.com/office/drawing/2014/main" id="{DBFB9307-76B4-44C6-811C-A6949D57DD99}"/>
              </a:ext>
            </a:extLst>
          </p:cNvPr>
          <p:cNvSpPr>
            <a:spLocks noChangeArrowheads="1"/>
          </p:cNvSpPr>
          <p:nvPr/>
        </p:nvSpPr>
        <p:spPr bwMode="auto">
          <a:xfrm>
            <a:off x="1524000" y="1817688"/>
            <a:ext cx="2028825" cy="3744912"/>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7110" name="Rectangle 5">
            <a:extLst>
              <a:ext uri="{FF2B5EF4-FFF2-40B4-BE49-F238E27FC236}">
                <a16:creationId xmlns:a16="http://schemas.microsoft.com/office/drawing/2014/main" id="{CC4DA035-89F2-46FA-8A41-96FB51E43719}"/>
              </a:ext>
            </a:extLst>
          </p:cNvPr>
          <p:cNvSpPr>
            <a:spLocks noChangeArrowheads="1"/>
          </p:cNvSpPr>
          <p:nvPr/>
        </p:nvSpPr>
        <p:spPr bwMode="auto">
          <a:xfrm>
            <a:off x="1582738" y="1855788"/>
            <a:ext cx="191135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6858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14350" indent="-285750" defTabSz="6858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028700" indent="-228600" defTabSz="6858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543050" indent="-228600" defTabSz="6858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057400" indent="-228600" defTabSz="6858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300" b="1">
                <a:solidFill>
                  <a:srgbClr val="000000"/>
                </a:solidFill>
              </a:rPr>
              <a:t>chiffre d'affaires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  coût de production</a:t>
            </a:r>
          </a:p>
          <a:p>
            <a:pPr algn="ctr">
              <a:lnSpc>
                <a:spcPct val="90000"/>
              </a:lnSpc>
              <a:spcBef>
                <a:spcPct val="0"/>
              </a:spcBef>
              <a:buClrTx/>
              <a:buSzTx/>
              <a:buFontTx/>
              <a:buNone/>
            </a:pPr>
            <a:r>
              <a:rPr kumimoji="0" lang="fr-FR" altLang="fr-FR" sz="1300" b="1">
                <a:solidFill>
                  <a:srgbClr val="000000"/>
                </a:solidFill>
              </a:rPr>
              <a:t>des produits finis vendus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___________________</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   marge brute</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  frais de vente</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___________________</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   marge nette</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   frais généraux</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___________________</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RESULTAT</a:t>
            </a:r>
          </a:p>
        </p:txBody>
      </p:sp>
      <p:sp>
        <p:nvSpPr>
          <p:cNvPr id="47111" name="Rectangle 6">
            <a:extLst>
              <a:ext uri="{FF2B5EF4-FFF2-40B4-BE49-F238E27FC236}">
                <a16:creationId xmlns:a16="http://schemas.microsoft.com/office/drawing/2014/main" id="{14D88A03-7502-413E-872A-F71E9251CAB6}"/>
              </a:ext>
            </a:extLst>
          </p:cNvPr>
          <p:cNvSpPr>
            <a:spLocks noChangeArrowheads="1"/>
          </p:cNvSpPr>
          <p:nvPr/>
        </p:nvSpPr>
        <p:spPr bwMode="auto">
          <a:xfrm>
            <a:off x="3621088" y="2816225"/>
            <a:ext cx="1839912" cy="257175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7112" name="Rectangle 7">
            <a:extLst>
              <a:ext uri="{FF2B5EF4-FFF2-40B4-BE49-F238E27FC236}">
                <a16:creationId xmlns:a16="http://schemas.microsoft.com/office/drawing/2014/main" id="{440F3598-BD6D-4DE2-A915-1127B2246C01}"/>
              </a:ext>
            </a:extLst>
          </p:cNvPr>
          <p:cNvSpPr>
            <a:spLocks noChangeArrowheads="1"/>
          </p:cNvSpPr>
          <p:nvPr/>
        </p:nvSpPr>
        <p:spPr bwMode="auto">
          <a:xfrm>
            <a:off x="3794125" y="3011488"/>
            <a:ext cx="1497013"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6858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14350" indent="-285750" defTabSz="6858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028700" indent="-228600" defTabSz="6858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543050" indent="-228600" defTabSz="6858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057400" indent="-228600" defTabSz="6858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300" b="1">
                <a:solidFill>
                  <a:srgbClr val="000000"/>
                </a:solidFill>
              </a:rPr>
              <a:t>stock initial</a:t>
            </a:r>
          </a:p>
          <a:p>
            <a:pPr algn="ctr">
              <a:lnSpc>
                <a:spcPct val="90000"/>
              </a:lnSpc>
              <a:spcBef>
                <a:spcPct val="0"/>
              </a:spcBef>
              <a:buClrTx/>
              <a:buSzTx/>
              <a:buFontTx/>
              <a:buNone/>
            </a:pPr>
            <a:r>
              <a:rPr kumimoji="0" lang="fr-FR" altLang="fr-FR" sz="1300" b="1">
                <a:solidFill>
                  <a:srgbClr val="000000"/>
                </a:solidFill>
              </a:rPr>
              <a:t>de produits finis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coût de production</a:t>
            </a:r>
          </a:p>
          <a:p>
            <a:pPr algn="ctr">
              <a:lnSpc>
                <a:spcPct val="90000"/>
              </a:lnSpc>
              <a:spcBef>
                <a:spcPct val="0"/>
              </a:spcBef>
              <a:buClrTx/>
              <a:buSzTx/>
              <a:buFontTx/>
              <a:buNone/>
            </a:pPr>
            <a:r>
              <a:rPr kumimoji="0" lang="fr-FR" altLang="fr-FR" sz="1300" b="1">
                <a:solidFill>
                  <a:srgbClr val="000000"/>
                </a:solidFill>
              </a:rPr>
              <a:t>des produits finis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stock final</a:t>
            </a:r>
          </a:p>
          <a:p>
            <a:pPr algn="ctr">
              <a:lnSpc>
                <a:spcPct val="90000"/>
              </a:lnSpc>
              <a:spcBef>
                <a:spcPct val="0"/>
              </a:spcBef>
              <a:buClrTx/>
              <a:buSzTx/>
              <a:buFontTx/>
              <a:buNone/>
            </a:pPr>
            <a:r>
              <a:rPr kumimoji="0" lang="fr-FR" altLang="fr-FR" sz="1300" b="1">
                <a:solidFill>
                  <a:srgbClr val="000000"/>
                </a:solidFill>
              </a:rPr>
              <a:t>de produits finis</a:t>
            </a:r>
          </a:p>
        </p:txBody>
      </p:sp>
      <p:sp>
        <p:nvSpPr>
          <p:cNvPr id="47113" name="Freeform 8">
            <a:extLst>
              <a:ext uri="{FF2B5EF4-FFF2-40B4-BE49-F238E27FC236}">
                <a16:creationId xmlns:a16="http://schemas.microsoft.com/office/drawing/2014/main" id="{E57B78A3-BF3D-4910-B782-F60A5233922B}"/>
              </a:ext>
            </a:extLst>
          </p:cNvPr>
          <p:cNvSpPr>
            <a:spLocks/>
          </p:cNvSpPr>
          <p:nvPr/>
        </p:nvSpPr>
        <p:spPr bwMode="auto">
          <a:xfrm>
            <a:off x="3259138" y="2584450"/>
            <a:ext cx="623887" cy="428625"/>
          </a:xfrm>
          <a:custGeom>
            <a:avLst/>
            <a:gdLst>
              <a:gd name="T0" fmla="*/ 0 w 426"/>
              <a:gd name="T1" fmla="*/ 0 h 270"/>
              <a:gd name="T2" fmla="*/ 0 w 426"/>
              <a:gd name="T3" fmla="*/ 30163 h 270"/>
              <a:gd name="T4" fmla="*/ 45400 w 426"/>
              <a:gd name="T5" fmla="*/ 39688 h 270"/>
              <a:gd name="T6" fmla="*/ 86407 w 426"/>
              <a:gd name="T7" fmla="*/ 50800 h 270"/>
              <a:gd name="T8" fmla="*/ 123020 w 426"/>
              <a:gd name="T9" fmla="*/ 63500 h 270"/>
              <a:gd name="T10" fmla="*/ 162562 w 426"/>
              <a:gd name="T11" fmla="*/ 76200 h 270"/>
              <a:gd name="T12" fmla="*/ 194782 w 426"/>
              <a:gd name="T13" fmla="*/ 88900 h 270"/>
              <a:gd name="T14" fmla="*/ 222608 w 426"/>
              <a:gd name="T15" fmla="*/ 101600 h 270"/>
              <a:gd name="T16" fmla="*/ 248969 w 426"/>
              <a:gd name="T17" fmla="*/ 112713 h 270"/>
              <a:gd name="T18" fmla="*/ 276795 w 426"/>
              <a:gd name="T19" fmla="*/ 127000 h 270"/>
              <a:gd name="T20" fmla="*/ 303156 w 426"/>
              <a:gd name="T21" fmla="*/ 144463 h 270"/>
              <a:gd name="T22" fmla="*/ 332447 w 426"/>
              <a:gd name="T23" fmla="*/ 165100 h 270"/>
              <a:gd name="T24" fmla="*/ 355879 w 426"/>
              <a:gd name="T25" fmla="*/ 184150 h 270"/>
              <a:gd name="T26" fmla="*/ 379312 w 426"/>
              <a:gd name="T27" fmla="*/ 203200 h 270"/>
              <a:gd name="T28" fmla="*/ 401279 w 426"/>
              <a:gd name="T29" fmla="*/ 223838 h 270"/>
              <a:gd name="T30" fmla="*/ 429105 w 426"/>
              <a:gd name="T31" fmla="*/ 249238 h 270"/>
              <a:gd name="T32" fmla="*/ 456931 w 426"/>
              <a:gd name="T33" fmla="*/ 279400 h 270"/>
              <a:gd name="T34" fmla="*/ 475970 w 426"/>
              <a:gd name="T35" fmla="*/ 300038 h 270"/>
              <a:gd name="T36" fmla="*/ 492080 w 426"/>
              <a:gd name="T37" fmla="*/ 323850 h 270"/>
              <a:gd name="T38" fmla="*/ 511119 w 426"/>
              <a:gd name="T39" fmla="*/ 346075 h 270"/>
              <a:gd name="T40" fmla="*/ 525764 w 426"/>
              <a:gd name="T41" fmla="*/ 366713 h 270"/>
              <a:gd name="T42" fmla="*/ 546267 w 426"/>
              <a:gd name="T43" fmla="*/ 400050 h 270"/>
              <a:gd name="T44" fmla="*/ 557983 w 426"/>
              <a:gd name="T45" fmla="*/ 427038 h 270"/>
              <a:gd name="T46" fmla="*/ 622422 w 426"/>
              <a:gd name="T47" fmla="*/ 419100 h 270"/>
              <a:gd name="T48" fmla="*/ 601919 w 426"/>
              <a:gd name="T49" fmla="*/ 373063 h 270"/>
              <a:gd name="T50" fmla="*/ 569700 w 426"/>
              <a:gd name="T51" fmla="*/ 323850 h 270"/>
              <a:gd name="T52" fmla="*/ 534551 w 426"/>
              <a:gd name="T53" fmla="*/ 280988 h 270"/>
              <a:gd name="T54" fmla="*/ 492080 w 426"/>
              <a:gd name="T55" fmla="*/ 236538 h 270"/>
              <a:gd name="T56" fmla="*/ 433499 w 426"/>
              <a:gd name="T57" fmla="*/ 173038 h 270"/>
              <a:gd name="T58" fmla="*/ 370524 w 426"/>
              <a:gd name="T59" fmla="*/ 122238 h 270"/>
              <a:gd name="T60" fmla="*/ 300227 w 426"/>
              <a:gd name="T61" fmla="*/ 76200 h 270"/>
              <a:gd name="T62" fmla="*/ 240182 w 426"/>
              <a:gd name="T63" fmla="*/ 47625 h 270"/>
              <a:gd name="T64" fmla="*/ 164027 w 426"/>
              <a:gd name="T65" fmla="*/ 20638 h 270"/>
              <a:gd name="T66" fmla="*/ 101052 w 426"/>
              <a:gd name="T67" fmla="*/ 9525 h 270"/>
              <a:gd name="T68" fmla="*/ 0 w 426"/>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6" h="270">
                <a:moveTo>
                  <a:pt x="0" y="0"/>
                </a:moveTo>
                <a:lnTo>
                  <a:pt x="0" y="19"/>
                </a:lnTo>
                <a:lnTo>
                  <a:pt x="31" y="25"/>
                </a:lnTo>
                <a:lnTo>
                  <a:pt x="59" y="32"/>
                </a:lnTo>
                <a:lnTo>
                  <a:pt x="84" y="40"/>
                </a:lnTo>
                <a:lnTo>
                  <a:pt x="111" y="48"/>
                </a:lnTo>
                <a:lnTo>
                  <a:pt x="133" y="56"/>
                </a:lnTo>
                <a:lnTo>
                  <a:pt x="152" y="64"/>
                </a:lnTo>
                <a:lnTo>
                  <a:pt x="170" y="71"/>
                </a:lnTo>
                <a:lnTo>
                  <a:pt x="189" y="80"/>
                </a:lnTo>
                <a:lnTo>
                  <a:pt x="207" y="91"/>
                </a:lnTo>
                <a:lnTo>
                  <a:pt x="227" y="104"/>
                </a:lnTo>
                <a:lnTo>
                  <a:pt x="243" y="116"/>
                </a:lnTo>
                <a:lnTo>
                  <a:pt x="259" y="128"/>
                </a:lnTo>
                <a:lnTo>
                  <a:pt x="274" y="141"/>
                </a:lnTo>
                <a:lnTo>
                  <a:pt x="293" y="157"/>
                </a:lnTo>
                <a:lnTo>
                  <a:pt x="312" y="176"/>
                </a:lnTo>
                <a:lnTo>
                  <a:pt x="325" y="189"/>
                </a:lnTo>
                <a:lnTo>
                  <a:pt x="336" y="204"/>
                </a:lnTo>
                <a:lnTo>
                  <a:pt x="349" y="218"/>
                </a:lnTo>
                <a:lnTo>
                  <a:pt x="359" y="231"/>
                </a:lnTo>
                <a:lnTo>
                  <a:pt x="373" y="252"/>
                </a:lnTo>
                <a:lnTo>
                  <a:pt x="381" y="269"/>
                </a:lnTo>
                <a:lnTo>
                  <a:pt x="425" y="264"/>
                </a:lnTo>
                <a:lnTo>
                  <a:pt x="411" y="235"/>
                </a:lnTo>
                <a:lnTo>
                  <a:pt x="389" y="204"/>
                </a:lnTo>
                <a:lnTo>
                  <a:pt x="365" y="177"/>
                </a:lnTo>
                <a:lnTo>
                  <a:pt x="336" y="149"/>
                </a:lnTo>
                <a:lnTo>
                  <a:pt x="296" y="109"/>
                </a:lnTo>
                <a:lnTo>
                  <a:pt x="253" y="77"/>
                </a:lnTo>
                <a:lnTo>
                  <a:pt x="205" y="48"/>
                </a:lnTo>
                <a:lnTo>
                  <a:pt x="164" y="30"/>
                </a:lnTo>
                <a:lnTo>
                  <a:pt x="112" y="13"/>
                </a:lnTo>
                <a:lnTo>
                  <a:pt x="69" y="6"/>
                </a:lnTo>
                <a:lnTo>
                  <a:pt x="0" y="0"/>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4" name="Freeform 9">
            <a:extLst>
              <a:ext uri="{FF2B5EF4-FFF2-40B4-BE49-F238E27FC236}">
                <a16:creationId xmlns:a16="http://schemas.microsoft.com/office/drawing/2014/main" id="{AEB32E83-BFC2-40D6-A013-51C720F9D023}"/>
              </a:ext>
            </a:extLst>
          </p:cNvPr>
          <p:cNvSpPr>
            <a:spLocks/>
          </p:cNvSpPr>
          <p:nvPr/>
        </p:nvSpPr>
        <p:spPr bwMode="auto">
          <a:xfrm>
            <a:off x="4019550" y="2933700"/>
            <a:ext cx="320675" cy="306388"/>
          </a:xfrm>
          <a:custGeom>
            <a:avLst/>
            <a:gdLst>
              <a:gd name="T0" fmla="*/ 0 w 219"/>
              <a:gd name="T1" fmla="*/ 234950 h 193"/>
              <a:gd name="T2" fmla="*/ 0 w 219"/>
              <a:gd name="T3" fmla="*/ 304800 h 193"/>
              <a:gd name="T4" fmla="*/ 13178 w 219"/>
              <a:gd name="T5" fmla="*/ 287338 h 193"/>
              <a:gd name="T6" fmla="*/ 26357 w 219"/>
              <a:gd name="T7" fmla="*/ 268288 h 193"/>
              <a:gd name="T8" fmla="*/ 45392 w 219"/>
              <a:gd name="T9" fmla="*/ 250825 h 193"/>
              <a:gd name="T10" fmla="*/ 68821 w 219"/>
              <a:gd name="T11" fmla="*/ 227013 h 193"/>
              <a:gd name="T12" fmla="*/ 90785 w 219"/>
              <a:gd name="T13" fmla="*/ 203200 h 193"/>
              <a:gd name="T14" fmla="*/ 114213 w 219"/>
              <a:gd name="T15" fmla="*/ 180975 h 193"/>
              <a:gd name="T16" fmla="*/ 136177 w 219"/>
              <a:gd name="T17" fmla="*/ 163513 h 193"/>
              <a:gd name="T18" fmla="*/ 155213 w 219"/>
              <a:gd name="T19" fmla="*/ 146050 h 193"/>
              <a:gd name="T20" fmla="*/ 175712 w 219"/>
              <a:gd name="T21" fmla="*/ 130175 h 193"/>
              <a:gd name="T22" fmla="*/ 197676 w 219"/>
              <a:gd name="T23" fmla="*/ 115888 h 193"/>
              <a:gd name="T24" fmla="*/ 225497 w 219"/>
              <a:gd name="T25" fmla="*/ 98425 h 193"/>
              <a:gd name="T26" fmla="*/ 250390 w 219"/>
              <a:gd name="T27" fmla="*/ 85725 h 193"/>
              <a:gd name="T28" fmla="*/ 273818 w 219"/>
              <a:gd name="T29" fmla="*/ 74613 h 193"/>
              <a:gd name="T30" fmla="*/ 300175 w 219"/>
              <a:gd name="T31" fmla="*/ 61913 h 193"/>
              <a:gd name="T32" fmla="*/ 319211 w 219"/>
              <a:gd name="T33" fmla="*/ 52388 h 193"/>
              <a:gd name="T34" fmla="*/ 319211 w 219"/>
              <a:gd name="T35" fmla="*/ 0 h 193"/>
              <a:gd name="T36" fmla="*/ 284068 w 219"/>
              <a:gd name="T37" fmla="*/ 11113 h 193"/>
              <a:gd name="T38" fmla="*/ 232819 w 219"/>
              <a:gd name="T39" fmla="*/ 34925 h 193"/>
              <a:gd name="T40" fmla="*/ 166927 w 219"/>
              <a:gd name="T41" fmla="*/ 63500 h 193"/>
              <a:gd name="T42" fmla="*/ 120070 w 219"/>
              <a:gd name="T43" fmla="*/ 96838 h 193"/>
              <a:gd name="T44" fmla="*/ 74678 w 219"/>
              <a:gd name="T45" fmla="*/ 142875 h 193"/>
              <a:gd name="T46" fmla="*/ 32214 w 219"/>
              <a:gd name="T47" fmla="*/ 180975 h 193"/>
              <a:gd name="T48" fmla="*/ 0 w 219"/>
              <a:gd name="T49" fmla="*/ 219075 h 193"/>
              <a:gd name="T50" fmla="*/ 0 w 219"/>
              <a:gd name="T51" fmla="*/ 303213 h 193"/>
              <a:gd name="T52" fmla="*/ 0 w 219"/>
              <a:gd name="T53" fmla="*/ 301625 h 193"/>
              <a:gd name="T54" fmla="*/ 0 w 219"/>
              <a:gd name="T55" fmla="*/ 234950 h 1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9" h="193">
                <a:moveTo>
                  <a:pt x="0" y="148"/>
                </a:moveTo>
                <a:lnTo>
                  <a:pt x="0" y="192"/>
                </a:lnTo>
                <a:lnTo>
                  <a:pt x="9" y="181"/>
                </a:lnTo>
                <a:lnTo>
                  <a:pt x="18" y="169"/>
                </a:lnTo>
                <a:lnTo>
                  <a:pt x="31" y="158"/>
                </a:lnTo>
                <a:lnTo>
                  <a:pt x="47" y="143"/>
                </a:lnTo>
                <a:lnTo>
                  <a:pt x="62" y="128"/>
                </a:lnTo>
                <a:lnTo>
                  <a:pt x="78" y="114"/>
                </a:lnTo>
                <a:lnTo>
                  <a:pt x="93" y="103"/>
                </a:lnTo>
                <a:lnTo>
                  <a:pt x="106" y="92"/>
                </a:lnTo>
                <a:lnTo>
                  <a:pt x="120" y="82"/>
                </a:lnTo>
                <a:lnTo>
                  <a:pt x="135" y="73"/>
                </a:lnTo>
                <a:lnTo>
                  <a:pt x="154" y="62"/>
                </a:lnTo>
                <a:lnTo>
                  <a:pt x="171" y="54"/>
                </a:lnTo>
                <a:lnTo>
                  <a:pt x="187" y="47"/>
                </a:lnTo>
                <a:lnTo>
                  <a:pt x="205" y="39"/>
                </a:lnTo>
                <a:lnTo>
                  <a:pt x="218" y="33"/>
                </a:lnTo>
                <a:lnTo>
                  <a:pt x="218" y="0"/>
                </a:lnTo>
                <a:lnTo>
                  <a:pt x="194" y="7"/>
                </a:lnTo>
                <a:lnTo>
                  <a:pt x="159" y="22"/>
                </a:lnTo>
                <a:lnTo>
                  <a:pt x="114" y="40"/>
                </a:lnTo>
                <a:lnTo>
                  <a:pt x="82" y="61"/>
                </a:lnTo>
                <a:lnTo>
                  <a:pt x="51" y="90"/>
                </a:lnTo>
                <a:lnTo>
                  <a:pt x="22" y="114"/>
                </a:lnTo>
                <a:lnTo>
                  <a:pt x="0" y="138"/>
                </a:lnTo>
                <a:lnTo>
                  <a:pt x="0" y="191"/>
                </a:lnTo>
                <a:lnTo>
                  <a:pt x="0" y="190"/>
                </a:lnTo>
                <a:lnTo>
                  <a:pt x="0" y="148"/>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5" name="Freeform 10">
            <a:extLst>
              <a:ext uri="{FF2B5EF4-FFF2-40B4-BE49-F238E27FC236}">
                <a16:creationId xmlns:a16="http://schemas.microsoft.com/office/drawing/2014/main" id="{03C854BB-0365-4040-9407-A219E163B1CA}"/>
              </a:ext>
            </a:extLst>
          </p:cNvPr>
          <p:cNvSpPr>
            <a:spLocks/>
          </p:cNvSpPr>
          <p:nvPr/>
        </p:nvSpPr>
        <p:spPr bwMode="auto">
          <a:xfrm>
            <a:off x="3629025" y="3051175"/>
            <a:ext cx="384175" cy="187325"/>
          </a:xfrm>
          <a:custGeom>
            <a:avLst/>
            <a:gdLst>
              <a:gd name="T0" fmla="*/ 0 w 262"/>
              <a:gd name="T1" fmla="*/ 0 h 118"/>
              <a:gd name="T2" fmla="*/ 0 w 262"/>
              <a:gd name="T3" fmla="*/ 57150 h 118"/>
              <a:gd name="T4" fmla="*/ 24927 w 262"/>
              <a:gd name="T5" fmla="*/ 61913 h 118"/>
              <a:gd name="T6" fmla="*/ 49855 w 262"/>
              <a:gd name="T7" fmla="*/ 66675 h 118"/>
              <a:gd name="T8" fmla="*/ 73316 w 262"/>
              <a:gd name="T9" fmla="*/ 73025 h 118"/>
              <a:gd name="T10" fmla="*/ 98243 w 262"/>
              <a:gd name="T11" fmla="*/ 79375 h 118"/>
              <a:gd name="T12" fmla="*/ 126103 w 262"/>
              <a:gd name="T13" fmla="*/ 85725 h 118"/>
              <a:gd name="T14" fmla="*/ 158362 w 262"/>
              <a:gd name="T15" fmla="*/ 93663 h 118"/>
              <a:gd name="T16" fmla="*/ 196486 w 262"/>
              <a:gd name="T17" fmla="*/ 106363 h 118"/>
              <a:gd name="T18" fmla="*/ 234611 w 262"/>
              <a:gd name="T19" fmla="*/ 119063 h 118"/>
              <a:gd name="T20" fmla="*/ 259538 w 262"/>
              <a:gd name="T21" fmla="*/ 127000 h 118"/>
              <a:gd name="T22" fmla="*/ 290331 w 262"/>
              <a:gd name="T23" fmla="*/ 139700 h 118"/>
              <a:gd name="T24" fmla="*/ 321123 w 262"/>
              <a:gd name="T25" fmla="*/ 153988 h 118"/>
              <a:gd name="T26" fmla="*/ 348983 w 262"/>
              <a:gd name="T27" fmla="*/ 168275 h 118"/>
              <a:gd name="T28" fmla="*/ 369512 w 262"/>
              <a:gd name="T29" fmla="*/ 179388 h 118"/>
              <a:gd name="T30" fmla="*/ 382709 w 262"/>
              <a:gd name="T31" fmla="*/ 185738 h 118"/>
              <a:gd name="T32" fmla="*/ 382709 w 262"/>
              <a:gd name="T33" fmla="*/ 114300 h 118"/>
              <a:gd name="T34" fmla="*/ 357781 w 262"/>
              <a:gd name="T35" fmla="*/ 96838 h 118"/>
              <a:gd name="T36" fmla="*/ 310859 w 262"/>
              <a:gd name="T37" fmla="*/ 73025 h 118"/>
              <a:gd name="T38" fmla="*/ 255139 w 262"/>
              <a:gd name="T39" fmla="*/ 47625 h 118"/>
              <a:gd name="T40" fmla="*/ 203818 w 262"/>
              <a:gd name="T41" fmla="*/ 33338 h 118"/>
              <a:gd name="T42" fmla="*/ 146632 w 262"/>
              <a:gd name="T43" fmla="*/ 15875 h 118"/>
              <a:gd name="T44" fmla="*/ 87979 w 262"/>
              <a:gd name="T45" fmla="*/ 4763 h 118"/>
              <a:gd name="T46" fmla="*/ 48388 w 262"/>
              <a:gd name="T47" fmla="*/ 0 h 118"/>
              <a:gd name="T48" fmla="*/ 0 w 262"/>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2" h="118">
                <a:moveTo>
                  <a:pt x="0" y="0"/>
                </a:moveTo>
                <a:lnTo>
                  <a:pt x="0" y="36"/>
                </a:lnTo>
                <a:lnTo>
                  <a:pt x="17" y="39"/>
                </a:lnTo>
                <a:lnTo>
                  <a:pt x="34" y="42"/>
                </a:lnTo>
                <a:lnTo>
                  <a:pt x="50" y="46"/>
                </a:lnTo>
                <a:lnTo>
                  <a:pt x="67" y="50"/>
                </a:lnTo>
                <a:lnTo>
                  <a:pt x="86" y="54"/>
                </a:lnTo>
                <a:lnTo>
                  <a:pt x="108" y="59"/>
                </a:lnTo>
                <a:lnTo>
                  <a:pt x="134" y="67"/>
                </a:lnTo>
                <a:lnTo>
                  <a:pt x="160" y="75"/>
                </a:lnTo>
                <a:lnTo>
                  <a:pt x="177" y="80"/>
                </a:lnTo>
                <a:lnTo>
                  <a:pt x="198" y="88"/>
                </a:lnTo>
                <a:lnTo>
                  <a:pt x="219" y="97"/>
                </a:lnTo>
                <a:lnTo>
                  <a:pt x="238" y="106"/>
                </a:lnTo>
                <a:lnTo>
                  <a:pt x="252" y="113"/>
                </a:lnTo>
                <a:lnTo>
                  <a:pt x="261" y="117"/>
                </a:lnTo>
                <a:lnTo>
                  <a:pt x="261" y="72"/>
                </a:lnTo>
                <a:lnTo>
                  <a:pt x="244" y="61"/>
                </a:lnTo>
                <a:lnTo>
                  <a:pt x="212" y="46"/>
                </a:lnTo>
                <a:lnTo>
                  <a:pt x="174" y="30"/>
                </a:lnTo>
                <a:lnTo>
                  <a:pt x="139" y="21"/>
                </a:lnTo>
                <a:lnTo>
                  <a:pt x="100" y="10"/>
                </a:lnTo>
                <a:lnTo>
                  <a:pt x="60" y="3"/>
                </a:lnTo>
                <a:lnTo>
                  <a:pt x="33" y="0"/>
                </a:lnTo>
                <a:lnTo>
                  <a:pt x="0" y="0"/>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6" name="Freeform 11">
            <a:extLst>
              <a:ext uri="{FF2B5EF4-FFF2-40B4-BE49-F238E27FC236}">
                <a16:creationId xmlns:a16="http://schemas.microsoft.com/office/drawing/2014/main" id="{4ABFE484-7386-49C4-8C9D-2B54A69CDDEC}"/>
              </a:ext>
            </a:extLst>
          </p:cNvPr>
          <p:cNvSpPr>
            <a:spLocks/>
          </p:cNvSpPr>
          <p:nvPr/>
        </p:nvSpPr>
        <p:spPr bwMode="auto">
          <a:xfrm>
            <a:off x="3257550" y="2582863"/>
            <a:ext cx="1082675" cy="584200"/>
          </a:xfrm>
          <a:custGeom>
            <a:avLst/>
            <a:gdLst>
              <a:gd name="T0" fmla="*/ 60067 w 739"/>
              <a:gd name="T1" fmla="*/ 0 h 368"/>
              <a:gd name="T2" fmla="*/ 124530 w 739"/>
              <a:gd name="T3" fmla="*/ 0 h 368"/>
              <a:gd name="T4" fmla="*/ 190457 w 739"/>
              <a:gd name="T5" fmla="*/ 4763 h 368"/>
              <a:gd name="T6" fmla="*/ 253454 w 739"/>
              <a:gd name="T7" fmla="*/ 15875 h 368"/>
              <a:gd name="T8" fmla="*/ 326707 w 739"/>
              <a:gd name="T9" fmla="*/ 31750 h 368"/>
              <a:gd name="T10" fmla="*/ 395565 w 739"/>
              <a:gd name="T11" fmla="*/ 55563 h 368"/>
              <a:gd name="T12" fmla="*/ 468817 w 739"/>
              <a:gd name="T13" fmla="*/ 87313 h 368"/>
              <a:gd name="T14" fmla="*/ 533280 w 739"/>
              <a:gd name="T15" fmla="*/ 120650 h 368"/>
              <a:gd name="T16" fmla="*/ 596277 w 739"/>
              <a:gd name="T17" fmla="*/ 155575 h 368"/>
              <a:gd name="T18" fmla="*/ 657809 w 739"/>
              <a:gd name="T19" fmla="*/ 192088 h 368"/>
              <a:gd name="T20" fmla="*/ 717877 w 739"/>
              <a:gd name="T21" fmla="*/ 234950 h 368"/>
              <a:gd name="T22" fmla="*/ 773549 w 739"/>
              <a:gd name="T23" fmla="*/ 282575 h 368"/>
              <a:gd name="T24" fmla="*/ 820430 w 739"/>
              <a:gd name="T25" fmla="*/ 331788 h 368"/>
              <a:gd name="T26" fmla="*/ 852662 w 739"/>
              <a:gd name="T27" fmla="*/ 377825 h 368"/>
              <a:gd name="T28" fmla="*/ 1048979 w 739"/>
              <a:gd name="T29" fmla="*/ 363538 h 368"/>
              <a:gd name="T30" fmla="*/ 981586 w 739"/>
              <a:gd name="T31" fmla="*/ 393700 h 368"/>
              <a:gd name="T32" fmla="*/ 934705 w 739"/>
              <a:gd name="T33" fmla="*/ 419100 h 368"/>
              <a:gd name="T34" fmla="*/ 896613 w 739"/>
              <a:gd name="T35" fmla="*/ 446088 h 368"/>
              <a:gd name="T36" fmla="*/ 858522 w 739"/>
              <a:gd name="T37" fmla="*/ 477838 h 368"/>
              <a:gd name="T38" fmla="*/ 816035 w 739"/>
              <a:gd name="T39" fmla="*/ 520700 h 368"/>
              <a:gd name="T40" fmla="*/ 773549 w 739"/>
              <a:gd name="T41" fmla="*/ 563563 h 368"/>
              <a:gd name="T42" fmla="*/ 738387 w 739"/>
              <a:gd name="T43" fmla="*/ 574675 h 368"/>
              <a:gd name="T44" fmla="*/ 701761 w 739"/>
              <a:gd name="T45" fmla="*/ 554038 h 368"/>
              <a:gd name="T46" fmla="*/ 657809 w 739"/>
              <a:gd name="T47" fmla="*/ 534988 h 368"/>
              <a:gd name="T48" fmla="*/ 615323 w 739"/>
              <a:gd name="T49" fmla="*/ 520700 h 368"/>
              <a:gd name="T50" fmla="*/ 568441 w 739"/>
              <a:gd name="T51" fmla="*/ 506413 h 368"/>
              <a:gd name="T52" fmla="*/ 520094 w 739"/>
              <a:gd name="T53" fmla="*/ 492125 h 368"/>
              <a:gd name="T54" fmla="*/ 473212 w 739"/>
              <a:gd name="T55" fmla="*/ 482600 h 368"/>
              <a:gd name="T56" fmla="*/ 429261 w 739"/>
              <a:gd name="T57" fmla="*/ 471488 h 368"/>
              <a:gd name="T58" fmla="*/ 369194 w 739"/>
              <a:gd name="T59" fmla="*/ 461963 h 368"/>
              <a:gd name="T60" fmla="*/ 588952 w 739"/>
              <a:gd name="T61" fmla="*/ 384175 h 368"/>
              <a:gd name="T62" fmla="*/ 536210 w 739"/>
              <a:gd name="T63" fmla="*/ 311150 h 368"/>
              <a:gd name="T64" fmla="*/ 498118 w 739"/>
              <a:gd name="T65" fmla="*/ 268288 h 368"/>
              <a:gd name="T66" fmla="*/ 440981 w 739"/>
              <a:gd name="T67" fmla="*/ 211138 h 368"/>
              <a:gd name="T68" fmla="*/ 391169 w 739"/>
              <a:gd name="T69" fmla="*/ 166688 h 368"/>
              <a:gd name="T70" fmla="*/ 351613 w 739"/>
              <a:gd name="T71" fmla="*/ 133350 h 368"/>
              <a:gd name="T72" fmla="*/ 303266 w 739"/>
              <a:gd name="T73" fmla="*/ 100013 h 368"/>
              <a:gd name="T74" fmla="*/ 251989 w 739"/>
              <a:gd name="T75" fmla="*/ 71438 h 368"/>
              <a:gd name="T76" fmla="*/ 190457 w 739"/>
              <a:gd name="T77" fmla="*/ 49213 h 368"/>
              <a:gd name="T78" fmla="*/ 127460 w 739"/>
              <a:gd name="T79" fmla="*/ 31750 h 368"/>
              <a:gd name="T80" fmla="*/ 57137 w 739"/>
              <a:gd name="T81" fmla="*/ 17463 h 3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9" h="368">
                <a:moveTo>
                  <a:pt x="0" y="3"/>
                </a:moveTo>
                <a:lnTo>
                  <a:pt x="41" y="0"/>
                </a:lnTo>
                <a:lnTo>
                  <a:pt x="61" y="0"/>
                </a:lnTo>
                <a:lnTo>
                  <a:pt x="85" y="0"/>
                </a:lnTo>
                <a:lnTo>
                  <a:pt x="108" y="2"/>
                </a:lnTo>
                <a:lnTo>
                  <a:pt x="130" y="3"/>
                </a:lnTo>
                <a:lnTo>
                  <a:pt x="154" y="5"/>
                </a:lnTo>
                <a:lnTo>
                  <a:pt x="173" y="10"/>
                </a:lnTo>
                <a:lnTo>
                  <a:pt x="197" y="13"/>
                </a:lnTo>
                <a:lnTo>
                  <a:pt x="223" y="20"/>
                </a:lnTo>
                <a:lnTo>
                  <a:pt x="247" y="28"/>
                </a:lnTo>
                <a:lnTo>
                  <a:pt x="270" y="35"/>
                </a:lnTo>
                <a:lnTo>
                  <a:pt x="296" y="44"/>
                </a:lnTo>
                <a:lnTo>
                  <a:pt x="320" y="55"/>
                </a:lnTo>
                <a:lnTo>
                  <a:pt x="344" y="66"/>
                </a:lnTo>
                <a:lnTo>
                  <a:pt x="364" y="76"/>
                </a:lnTo>
                <a:lnTo>
                  <a:pt x="387" y="87"/>
                </a:lnTo>
                <a:lnTo>
                  <a:pt x="407" y="98"/>
                </a:lnTo>
                <a:lnTo>
                  <a:pt x="428" y="109"/>
                </a:lnTo>
                <a:lnTo>
                  <a:pt x="449" y="121"/>
                </a:lnTo>
                <a:lnTo>
                  <a:pt x="471" y="136"/>
                </a:lnTo>
                <a:lnTo>
                  <a:pt x="490" y="148"/>
                </a:lnTo>
                <a:lnTo>
                  <a:pt x="509" y="164"/>
                </a:lnTo>
                <a:lnTo>
                  <a:pt x="528" y="178"/>
                </a:lnTo>
                <a:lnTo>
                  <a:pt x="546" y="193"/>
                </a:lnTo>
                <a:lnTo>
                  <a:pt x="560" y="209"/>
                </a:lnTo>
                <a:lnTo>
                  <a:pt x="573" y="223"/>
                </a:lnTo>
                <a:lnTo>
                  <a:pt x="582" y="238"/>
                </a:lnTo>
                <a:lnTo>
                  <a:pt x="738" y="218"/>
                </a:lnTo>
                <a:lnTo>
                  <a:pt x="716" y="229"/>
                </a:lnTo>
                <a:lnTo>
                  <a:pt x="691" y="239"/>
                </a:lnTo>
                <a:lnTo>
                  <a:pt x="670" y="248"/>
                </a:lnTo>
                <a:lnTo>
                  <a:pt x="655" y="255"/>
                </a:lnTo>
                <a:lnTo>
                  <a:pt x="638" y="264"/>
                </a:lnTo>
                <a:lnTo>
                  <a:pt x="625" y="272"/>
                </a:lnTo>
                <a:lnTo>
                  <a:pt x="612" y="281"/>
                </a:lnTo>
                <a:lnTo>
                  <a:pt x="599" y="292"/>
                </a:lnTo>
                <a:lnTo>
                  <a:pt x="586" y="301"/>
                </a:lnTo>
                <a:lnTo>
                  <a:pt x="571" y="315"/>
                </a:lnTo>
                <a:lnTo>
                  <a:pt x="557" y="328"/>
                </a:lnTo>
                <a:lnTo>
                  <a:pt x="543" y="340"/>
                </a:lnTo>
                <a:lnTo>
                  <a:pt x="528" y="355"/>
                </a:lnTo>
                <a:lnTo>
                  <a:pt x="516" y="367"/>
                </a:lnTo>
                <a:lnTo>
                  <a:pt x="504" y="362"/>
                </a:lnTo>
                <a:lnTo>
                  <a:pt x="492" y="355"/>
                </a:lnTo>
                <a:lnTo>
                  <a:pt x="479" y="349"/>
                </a:lnTo>
                <a:lnTo>
                  <a:pt x="464" y="343"/>
                </a:lnTo>
                <a:lnTo>
                  <a:pt x="449" y="337"/>
                </a:lnTo>
                <a:lnTo>
                  <a:pt x="434" y="332"/>
                </a:lnTo>
                <a:lnTo>
                  <a:pt x="420" y="328"/>
                </a:lnTo>
                <a:lnTo>
                  <a:pt x="405" y="323"/>
                </a:lnTo>
                <a:lnTo>
                  <a:pt x="388" y="319"/>
                </a:lnTo>
                <a:lnTo>
                  <a:pt x="371" y="315"/>
                </a:lnTo>
                <a:lnTo>
                  <a:pt x="355" y="310"/>
                </a:lnTo>
                <a:lnTo>
                  <a:pt x="340" y="307"/>
                </a:lnTo>
                <a:lnTo>
                  <a:pt x="323" y="304"/>
                </a:lnTo>
                <a:lnTo>
                  <a:pt x="307" y="301"/>
                </a:lnTo>
                <a:lnTo>
                  <a:pt x="293" y="297"/>
                </a:lnTo>
                <a:lnTo>
                  <a:pt x="275" y="293"/>
                </a:lnTo>
                <a:lnTo>
                  <a:pt x="252" y="291"/>
                </a:lnTo>
                <a:lnTo>
                  <a:pt x="413" y="263"/>
                </a:lnTo>
                <a:lnTo>
                  <a:pt x="402" y="242"/>
                </a:lnTo>
                <a:lnTo>
                  <a:pt x="390" y="226"/>
                </a:lnTo>
                <a:lnTo>
                  <a:pt x="366" y="196"/>
                </a:lnTo>
                <a:lnTo>
                  <a:pt x="353" y="183"/>
                </a:lnTo>
                <a:lnTo>
                  <a:pt x="340" y="169"/>
                </a:lnTo>
                <a:lnTo>
                  <a:pt x="315" y="146"/>
                </a:lnTo>
                <a:lnTo>
                  <a:pt x="301" y="133"/>
                </a:lnTo>
                <a:lnTo>
                  <a:pt x="283" y="117"/>
                </a:lnTo>
                <a:lnTo>
                  <a:pt x="267" y="105"/>
                </a:lnTo>
                <a:lnTo>
                  <a:pt x="254" y="95"/>
                </a:lnTo>
                <a:lnTo>
                  <a:pt x="240" y="84"/>
                </a:lnTo>
                <a:lnTo>
                  <a:pt x="224" y="74"/>
                </a:lnTo>
                <a:lnTo>
                  <a:pt x="207" y="63"/>
                </a:lnTo>
                <a:lnTo>
                  <a:pt x="189" y="55"/>
                </a:lnTo>
                <a:lnTo>
                  <a:pt x="172" y="45"/>
                </a:lnTo>
                <a:lnTo>
                  <a:pt x="151" y="37"/>
                </a:lnTo>
                <a:lnTo>
                  <a:pt x="130" y="31"/>
                </a:lnTo>
                <a:lnTo>
                  <a:pt x="108" y="26"/>
                </a:lnTo>
                <a:lnTo>
                  <a:pt x="87" y="20"/>
                </a:lnTo>
                <a:lnTo>
                  <a:pt x="63" y="15"/>
                </a:lnTo>
                <a:lnTo>
                  <a:pt x="39" y="11"/>
                </a:lnTo>
                <a:lnTo>
                  <a:pt x="0" y="3"/>
                </a:lnTo>
              </a:path>
            </a:pathLst>
          </a:custGeom>
          <a:solidFill>
            <a:srgbClr val="618F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7" name="Rectangle 12">
            <a:extLst>
              <a:ext uri="{FF2B5EF4-FFF2-40B4-BE49-F238E27FC236}">
                <a16:creationId xmlns:a16="http://schemas.microsoft.com/office/drawing/2014/main" id="{EF9BE8A8-2182-47DD-B898-F66E45DBCB5A}"/>
              </a:ext>
            </a:extLst>
          </p:cNvPr>
          <p:cNvSpPr>
            <a:spLocks noChangeArrowheads="1"/>
          </p:cNvSpPr>
          <p:nvPr/>
        </p:nvSpPr>
        <p:spPr bwMode="auto">
          <a:xfrm>
            <a:off x="5524500" y="1752600"/>
            <a:ext cx="1662113" cy="150495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7118" name="Rectangle 13">
            <a:extLst>
              <a:ext uri="{FF2B5EF4-FFF2-40B4-BE49-F238E27FC236}">
                <a16:creationId xmlns:a16="http://schemas.microsoft.com/office/drawing/2014/main" id="{C1853316-036F-4EBE-B8D8-CBE2418F5F32}"/>
              </a:ext>
            </a:extLst>
          </p:cNvPr>
          <p:cNvSpPr>
            <a:spLocks noChangeArrowheads="1"/>
          </p:cNvSpPr>
          <p:nvPr/>
        </p:nvSpPr>
        <p:spPr bwMode="auto">
          <a:xfrm>
            <a:off x="5595938" y="1847850"/>
            <a:ext cx="1517650"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6858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14350" indent="-285750" defTabSz="6858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028700" indent="-228600" defTabSz="6858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543050" indent="-228600" defTabSz="6858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057400" indent="-228600" defTabSz="6858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300" b="1">
                <a:solidFill>
                  <a:srgbClr val="000000"/>
                </a:solidFill>
              </a:rPr>
              <a:t>consommation de</a:t>
            </a:r>
          </a:p>
          <a:p>
            <a:pPr algn="ctr">
              <a:lnSpc>
                <a:spcPct val="90000"/>
              </a:lnSpc>
              <a:spcBef>
                <a:spcPct val="0"/>
              </a:spcBef>
              <a:buClrTx/>
              <a:buSzTx/>
              <a:buFontTx/>
              <a:buNone/>
            </a:pPr>
            <a:r>
              <a:rPr kumimoji="0" lang="fr-FR" altLang="fr-FR" sz="1300" b="1">
                <a:solidFill>
                  <a:srgbClr val="000000"/>
                </a:solidFill>
              </a:rPr>
              <a:t>matières premières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frais de</a:t>
            </a:r>
          </a:p>
          <a:p>
            <a:pPr algn="ctr">
              <a:lnSpc>
                <a:spcPct val="90000"/>
              </a:lnSpc>
              <a:spcBef>
                <a:spcPct val="0"/>
              </a:spcBef>
              <a:buClrTx/>
              <a:buSzTx/>
              <a:buFontTx/>
              <a:buNone/>
            </a:pPr>
            <a:r>
              <a:rPr kumimoji="0" lang="fr-FR" altLang="fr-FR" sz="1300" b="1">
                <a:solidFill>
                  <a:srgbClr val="000000"/>
                </a:solidFill>
              </a:rPr>
              <a:t>production</a:t>
            </a:r>
          </a:p>
        </p:txBody>
      </p:sp>
      <p:sp>
        <p:nvSpPr>
          <p:cNvPr id="47119" name="Freeform 14">
            <a:extLst>
              <a:ext uri="{FF2B5EF4-FFF2-40B4-BE49-F238E27FC236}">
                <a16:creationId xmlns:a16="http://schemas.microsoft.com/office/drawing/2014/main" id="{6A230F9C-F1FA-4C5C-BC14-FA3BD8FE4A1C}"/>
              </a:ext>
            </a:extLst>
          </p:cNvPr>
          <p:cNvSpPr>
            <a:spLocks/>
          </p:cNvSpPr>
          <p:nvPr/>
        </p:nvSpPr>
        <p:spPr bwMode="auto">
          <a:xfrm>
            <a:off x="5684838" y="3252788"/>
            <a:ext cx="222250" cy="161925"/>
          </a:xfrm>
          <a:custGeom>
            <a:avLst/>
            <a:gdLst>
              <a:gd name="T0" fmla="*/ 0 w 151"/>
              <a:gd name="T1" fmla="*/ 93663 h 102"/>
              <a:gd name="T2" fmla="*/ 0 w 151"/>
              <a:gd name="T3" fmla="*/ 0 h 102"/>
              <a:gd name="T4" fmla="*/ 220778 w 151"/>
              <a:gd name="T5" fmla="*/ 73025 h 102"/>
              <a:gd name="T6" fmla="*/ 217834 w 151"/>
              <a:gd name="T7" fmla="*/ 117475 h 102"/>
              <a:gd name="T8" fmla="*/ 203116 w 151"/>
              <a:gd name="T9" fmla="*/ 160338 h 102"/>
              <a:gd name="T10" fmla="*/ 0 w 151"/>
              <a:gd name="T11" fmla="*/ 93663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 h="102">
                <a:moveTo>
                  <a:pt x="0" y="59"/>
                </a:moveTo>
                <a:lnTo>
                  <a:pt x="0" y="0"/>
                </a:lnTo>
                <a:lnTo>
                  <a:pt x="150" y="46"/>
                </a:lnTo>
                <a:lnTo>
                  <a:pt x="148" y="74"/>
                </a:lnTo>
                <a:lnTo>
                  <a:pt x="138" y="101"/>
                </a:lnTo>
                <a:lnTo>
                  <a:pt x="0" y="59"/>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0" name="Freeform 15">
            <a:extLst>
              <a:ext uri="{FF2B5EF4-FFF2-40B4-BE49-F238E27FC236}">
                <a16:creationId xmlns:a16="http://schemas.microsoft.com/office/drawing/2014/main" id="{007A06AE-379C-4263-B22E-0D521629FA78}"/>
              </a:ext>
            </a:extLst>
          </p:cNvPr>
          <p:cNvSpPr>
            <a:spLocks/>
          </p:cNvSpPr>
          <p:nvPr/>
        </p:nvSpPr>
        <p:spPr bwMode="auto">
          <a:xfrm>
            <a:off x="6151563" y="3392488"/>
            <a:ext cx="212725" cy="153987"/>
          </a:xfrm>
          <a:custGeom>
            <a:avLst/>
            <a:gdLst>
              <a:gd name="T0" fmla="*/ 211258 w 145"/>
              <a:gd name="T1" fmla="*/ 152400 h 97"/>
              <a:gd name="T2" fmla="*/ 209791 w 145"/>
              <a:gd name="T3" fmla="*/ 66675 h 97"/>
              <a:gd name="T4" fmla="*/ 0 w 145"/>
              <a:gd name="T5" fmla="*/ 0 h 97"/>
              <a:gd name="T6" fmla="*/ 0 w 145"/>
              <a:gd name="T7" fmla="*/ 109537 h 97"/>
              <a:gd name="T8" fmla="*/ 211258 w 145"/>
              <a:gd name="T9" fmla="*/ 15240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144" y="96"/>
                </a:moveTo>
                <a:lnTo>
                  <a:pt x="143" y="42"/>
                </a:lnTo>
                <a:lnTo>
                  <a:pt x="0" y="0"/>
                </a:lnTo>
                <a:lnTo>
                  <a:pt x="0" y="69"/>
                </a:lnTo>
                <a:lnTo>
                  <a:pt x="144" y="96"/>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1" name="Freeform 16">
            <a:extLst>
              <a:ext uri="{FF2B5EF4-FFF2-40B4-BE49-F238E27FC236}">
                <a16:creationId xmlns:a16="http://schemas.microsoft.com/office/drawing/2014/main" id="{4EF12391-D8A4-4F13-B64F-11CDB11D7273}"/>
              </a:ext>
            </a:extLst>
          </p:cNvPr>
          <p:cNvSpPr>
            <a:spLocks/>
          </p:cNvSpPr>
          <p:nvPr/>
        </p:nvSpPr>
        <p:spPr bwMode="auto">
          <a:xfrm>
            <a:off x="5327650" y="3140075"/>
            <a:ext cx="1036638" cy="1030288"/>
          </a:xfrm>
          <a:custGeom>
            <a:avLst/>
            <a:gdLst>
              <a:gd name="T0" fmla="*/ 58650 w 707"/>
              <a:gd name="T1" fmla="*/ 1028700 h 649"/>
              <a:gd name="T2" fmla="*/ 120232 w 707"/>
              <a:gd name="T3" fmla="*/ 1028700 h 649"/>
              <a:gd name="T4" fmla="*/ 184747 w 707"/>
              <a:gd name="T5" fmla="*/ 1023938 h 649"/>
              <a:gd name="T6" fmla="*/ 244864 w 707"/>
              <a:gd name="T7" fmla="*/ 1006475 h 649"/>
              <a:gd name="T8" fmla="*/ 313777 w 707"/>
              <a:gd name="T9" fmla="*/ 976313 h 649"/>
              <a:gd name="T10" fmla="*/ 379758 w 707"/>
              <a:gd name="T11" fmla="*/ 936625 h 649"/>
              <a:gd name="T12" fmla="*/ 450138 w 707"/>
              <a:gd name="T13" fmla="*/ 877888 h 649"/>
              <a:gd name="T14" fmla="*/ 511721 w 707"/>
              <a:gd name="T15" fmla="*/ 815975 h 649"/>
              <a:gd name="T16" fmla="*/ 571837 w 707"/>
              <a:gd name="T17" fmla="*/ 758825 h 649"/>
              <a:gd name="T18" fmla="*/ 630487 w 707"/>
              <a:gd name="T19" fmla="*/ 690563 h 649"/>
              <a:gd name="T20" fmla="*/ 687671 w 707"/>
              <a:gd name="T21" fmla="*/ 612775 h 649"/>
              <a:gd name="T22" fmla="*/ 741922 w 707"/>
              <a:gd name="T23" fmla="*/ 528638 h 649"/>
              <a:gd name="T24" fmla="*/ 785909 w 707"/>
              <a:gd name="T25" fmla="*/ 439738 h 649"/>
              <a:gd name="T26" fmla="*/ 816701 w 707"/>
              <a:gd name="T27" fmla="*/ 360363 h 649"/>
              <a:gd name="T28" fmla="*/ 1001448 w 707"/>
              <a:gd name="T29" fmla="*/ 387350 h 649"/>
              <a:gd name="T30" fmla="*/ 944264 w 707"/>
              <a:gd name="T31" fmla="*/ 334963 h 649"/>
              <a:gd name="T32" fmla="*/ 898811 w 707"/>
              <a:gd name="T33" fmla="*/ 282575 h 649"/>
              <a:gd name="T34" fmla="*/ 860688 w 707"/>
              <a:gd name="T35" fmla="*/ 234950 h 649"/>
              <a:gd name="T36" fmla="*/ 822566 w 707"/>
              <a:gd name="T37" fmla="*/ 180975 h 649"/>
              <a:gd name="T38" fmla="*/ 778578 w 707"/>
              <a:gd name="T39" fmla="*/ 107950 h 649"/>
              <a:gd name="T40" fmla="*/ 740456 w 707"/>
              <a:gd name="T41" fmla="*/ 34925 h 649"/>
              <a:gd name="T42" fmla="*/ 708198 w 707"/>
              <a:gd name="T43" fmla="*/ 12700 h 649"/>
              <a:gd name="T44" fmla="*/ 673008 w 707"/>
              <a:gd name="T45" fmla="*/ 47625 h 649"/>
              <a:gd name="T46" fmla="*/ 630487 w 707"/>
              <a:gd name="T47" fmla="*/ 85725 h 649"/>
              <a:gd name="T48" fmla="*/ 590898 w 707"/>
              <a:gd name="T49" fmla="*/ 104775 h 649"/>
              <a:gd name="T50" fmla="*/ 546911 w 707"/>
              <a:gd name="T51" fmla="*/ 130175 h 649"/>
              <a:gd name="T52" fmla="*/ 498525 w 707"/>
              <a:gd name="T53" fmla="*/ 155575 h 649"/>
              <a:gd name="T54" fmla="*/ 454537 w 707"/>
              <a:gd name="T55" fmla="*/ 174625 h 649"/>
              <a:gd name="T56" fmla="*/ 413482 w 707"/>
              <a:gd name="T57" fmla="*/ 192088 h 649"/>
              <a:gd name="T58" fmla="*/ 354832 w 707"/>
              <a:gd name="T59" fmla="*/ 212725 h 649"/>
              <a:gd name="T60" fmla="*/ 565972 w 707"/>
              <a:gd name="T61" fmla="*/ 350838 h 649"/>
              <a:gd name="T62" fmla="*/ 514653 w 707"/>
              <a:gd name="T63" fmla="*/ 477838 h 649"/>
              <a:gd name="T64" fmla="*/ 476531 w 707"/>
              <a:gd name="T65" fmla="*/ 555625 h 649"/>
              <a:gd name="T66" fmla="*/ 423746 w 707"/>
              <a:gd name="T67" fmla="*/ 654050 h 649"/>
              <a:gd name="T68" fmla="*/ 357765 w 707"/>
              <a:gd name="T69" fmla="*/ 742950 h 649"/>
              <a:gd name="T70" fmla="*/ 294716 w 707"/>
              <a:gd name="T71" fmla="*/ 808038 h 649"/>
              <a:gd name="T72" fmla="*/ 250729 w 707"/>
              <a:gd name="T73" fmla="*/ 854075 h 649"/>
              <a:gd name="T74" fmla="*/ 186214 w 707"/>
              <a:gd name="T75" fmla="*/ 890588 h 649"/>
              <a:gd name="T76" fmla="*/ 104104 w 707"/>
              <a:gd name="T77" fmla="*/ 928688 h 649"/>
              <a:gd name="T78" fmla="*/ 0 w 707"/>
              <a:gd name="T79" fmla="*/ 942975 h 6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7" h="649">
                <a:moveTo>
                  <a:pt x="1" y="645"/>
                </a:moveTo>
                <a:lnTo>
                  <a:pt x="40" y="648"/>
                </a:lnTo>
                <a:lnTo>
                  <a:pt x="59" y="648"/>
                </a:lnTo>
                <a:lnTo>
                  <a:pt x="82" y="648"/>
                </a:lnTo>
                <a:lnTo>
                  <a:pt x="104" y="646"/>
                </a:lnTo>
                <a:lnTo>
                  <a:pt x="126" y="645"/>
                </a:lnTo>
                <a:lnTo>
                  <a:pt x="148" y="640"/>
                </a:lnTo>
                <a:lnTo>
                  <a:pt x="167" y="634"/>
                </a:lnTo>
                <a:lnTo>
                  <a:pt x="189" y="626"/>
                </a:lnTo>
                <a:lnTo>
                  <a:pt x="214" y="615"/>
                </a:lnTo>
                <a:lnTo>
                  <a:pt x="238" y="599"/>
                </a:lnTo>
                <a:lnTo>
                  <a:pt x="259" y="590"/>
                </a:lnTo>
                <a:lnTo>
                  <a:pt x="284" y="572"/>
                </a:lnTo>
                <a:lnTo>
                  <a:pt x="307" y="553"/>
                </a:lnTo>
                <a:lnTo>
                  <a:pt x="330" y="534"/>
                </a:lnTo>
                <a:lnTo>
                  <a:pt x="349" y="514"/>
                </a:lnTo>
                <a:lnTo>
                  <a:pt x="372" y="495"/>
                </a:lnTo>
                <a:lnTo>
                  <a:pt x="390" y="478"/>
                </a:lnTo>
                <a:lnTo>
                  <a:pt x="411" y="457"/>
                </a:lnTo>
                <a:lnTo>
                  <a:pt x="430" y="435"/>
                </a:lnTo>
                <a:lnTo>
                  <a:pt x="451" y="408"/>
                </a:lnTo>
                <a:lnTo>
                  <a:pt x="469" y="386"/>
                </a:lnTo>
                <a:lnTo>
                  <a:pt x="488" y="359"/>
                </a:lnTo>
                <a:lnTo>
                  <a:pt x="506" y="333"/>
                </a:lnTo>
                <a:lnTo>
                  <a:pt x="523" y="307"/>
                </a:lnTo>
                <a:lnTo>
                  <a:pt x="536" y="277"/>
                </a:lnTo>
                <a:lnTo>
                  <a:pt x="548" y="254"/>
                </a:lnTo>
                <a:lnTo>
                  <a:pt x="557" y="227"/>
                </a:lnTo>
                <a:lnTo>
                  <a:pt x="706" y="263"/>
                </a:lnTo>
                <a:lnTo>
                  <a:pt x="683" y="244"/>
                </a:lnTo>
                <a:lnTo>
                  <a:pt x="665" y="227"/>
                </a:lnTo>
                <a:lnTo>
                  <a:pt x="644" y="211"/>
                </a:lnTo>
                <a:lnTo>
                  <a:pt x="628" y="194"/>
                </a:lnTo>
                <a:lnTo>
                  <a:pt x="613" y="178"/>
                </a:lnTo>
                <a:lnTo>
                  <a:pt x="600" y="166"/>
                </a:lnTo>
                <a:lnTo>
                  <a:pt x="587" y="148"/>
                </a:lnTo>
                <a:lnTo>
                  <a:pt x="575" y="132"/>
                </a:lnTo>
                <a:lnTo>
                  <a:pt x="561" y="114"/>
                </a:lnTo>
                <a:lnTo>
                  <a:pt x="547" y="91"/>
                </a:lnTo>
                <a:lnTo>
                  <a:pt x="531" y="68"/>
                </a:lnTo>
                <a:lnTo>
                  <a:pt x="519" y="47"/>
                </a:lnTo>
                <a:lnTo>
                  <a:pt x="505" y="22"/>
                </a:lnTo>
                <a:lnTo>
                  <a:pt x="495" y="0"/>
                </a:lnTo>
                <a:lnTo>
                  <a:pt x="483" y="8"/>
                </a:lnTo>
                <a:lnTo>
                  <a:pt x="472" y="20"/>
                </a:lnTo>
                <a:lnTo>
                  <a:pt x="459" y="30"/>
                </a:lnTo>
                <a:lnTo>
                  <a:pt x="444" y="41"/>
                </a:lnTo>
                <a:lnTo>
                  <a:pt x="430" y="54"/>
                </a:lnTo>
                <a:lnTo>
                  <a:pt x="416" y="60"/>
                </a:lnTo>
                <a:lnTo>
                  <a:pt x="403" y="66"/>
                </a:lnTo>
                <a:lnTo>
                  <a:pt x="388" y="76"/>
                </a:lnTo>
                <a:lnTo>
                  <a:pt x="373" y="82"/>
                </a:lnTo>
                <a:lnTo>
                  <a:pt x="356" y="91"/>
                </a:lnTo>
                <a:lnTo>
                  <a:pt x="340" y="98"/>
                </a:lnTo>
                <a:lnTo>
                  <a:pt x="325" y="106"/>
                </a:lnTo>
                <a:lnTo>
                  <a:pt x="310" y="110"/>
                </a:lnTo>
                <a:lnTo>
                  <a:pt x="294" y="117"/>
                </a:lnTo>
                <a:lnTo>
                  <a:pt x="282" y="121"/>
                </a:lnTo>
                <a:lnTo>
                  <a:pt x="264" y="129"/>
                </a:lnTo>
                <a:lnTo>
                  <a:pt x="242" y="134"/>
                </a:lnTo>
                <a:lnTo>
                  <a:pt x="396" y="183"/>
                </a:lnTo>
                <a:lnTo>
                  <a:pt x="386" y="221"/>
                </a:lnTo>
                <a:lnTo>
                  <a:pt x="375" y="249"/>
                </a:lnTo>
                <a:lnTo>
                  <a:pt x="351" y="301"/>
                </a:lnTo>
                <a:lnTo>
                  <a:pt x="338" y="326"/>
                </a:lnTo>
                <a:lnTo>
                  <a:pt x="325" y="350"/>
                </a:lnTo>
                <a:lnTo>
                  <a:pt x="307" y="378"/>
                </a:lnTo>
                <a:lnTo>
                  <a:pt x="289" y="412"/>
                </a:lnTo>
                <a:lnTo>
                  <a:pt x="269" y="435"/>
                </a:lnTo>
                <a:lnTo>
                  <a:pt x="244" y="468"/>
                </a:lnTo>
                <a:lnTo>
                  <a:pt x="222" y="489"/>
                </a:lnTo>
                <a:lnTo>
                  <a:pt x="201" y="509"/>
                </a:lnTo>
                <a:lnTo>
                  <a:pt x="183" y="527"/>
                </a:lnTo>
                <a:lnTo>
                  <a:pt x="171" y="538"/>
                </a:lnTo>
                <a:lnTo>
                  <a:pt x="148" y="550"/>
                </a:lnTo>
                <a:lnTo>
                  <a:pt x="127" y="561"/>
                </a:lnTo>
                <a:lnTo>
                  <a:pt x="104" y="575"/>
                </a:lnTo>
                <a:lnTo>
                  <a:pt x="71" y="585"/>
                </a:lnTo>
                <a:lnTo>
                  <a:pt x="48" y="593"/>
                </a:lnTo>
                <a:lnTo>
                  <a:pt x="0" y="594"/>
                </a:lnTo>
                <a:lnTo>
                  <a:pt x="1" y="645"/>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2" name="Freeform 17">
            <a:extLst>
              <a:ext uri="{FF2B5EF4-FFF2-40B4-BE49-F238E27FC236}">
                <a16:creationId xmlns:a16="http://schemas.microsoft.com/office/drawing/2014/main" id="{78B3180C-F86D-4D45-BFFF-13FE89986659}"/>
              </a:ext>
            </a:extLst>
          </p:cNvPr>
          <p:cNvSpPr>
            <a:spLocks/>
          </p:cNvSpPr>
          <p:nvPr/>
        </p:nvSpPr>
        <p:spPr bwMode="auto">
          <a:xfrm>
            <a:off x="5329238" y="3032125"/>
            <a:ext cx="1035050" cy="1063625"/>
          </a:xfrm>
          <a:custGeom>
            <a:avLst/>
            <a:gdLst>
              <a:gd name="T0" fmla="*/ 57177 w 706"/>
              <a:gd name="T1" fmla="*/ 1062038 h 670"/>
              <a:gd name="T2" fmla="*/ 118752 w 706"/>
              <a:gd name="T3" fmla="*/ 1062038 h 670"/>
              <a:gd name="T4" fmla="*/ 183260 w 706"/>
              <a:gd name="T5" fmla="*/ 1054100 h 670"/>
              <a:gd name="T6" fmla="*/ 243369 w 706"/>
              <a:gd name="T7" fmla="*/ 1036638 h 670"/>
              <a:gd name="T8" fmla="*/ 312274 w 706"/>
              <a:gd name="T9" fmla="*/ 1004888 h 670"/>
              <a:gd name="T10" fmla="*/ 378248 w 706"/>
              <a:gd name="T11" fmla="*/ 963613 h 670"/>
              <a:gd name="T12" fmla="*/ 447153 w 706"/>
              <a:gd name="T13" fmla="*/ 904875 h 670"/>
              <a:gd name="T14" fmla="*/ 510195 w 706"/>
              <a:gd name="T15" fmla="*/ 841375 h 670"/>
              <a:gd name="T16" fmla="*/ 568838 w 706"/>
              <a:gd name="T17" fmla="*/ 781050 h 670"/>
              <a:gd name="T18" fmla="*/ 628947 w 706"/>
              <a:gd name="T19" fmla="*/ 711200 h 670"/>
              <a:gd name="T20" fmla="*/ 684658 w 706"/>
              <a:gd name="T21" fmla="*/ 633413 h 670"/>
              <a:gd name="T22" fmla="*/ 740369 w 706"/>
              <a:gd name="T23" fmla="*/ 546100 h 670"/>
              <a:gd name="T24" fmla="*/ 784351 w 706"/>
              <a:gd name="T25" fmla="*/ 454025 h 670"/>
              <a:gd name="T26" fmla="*/ 815139 w 706"/>
              <a:gd name="T27" fmla="*/ 373063 h 670"/>
              <a:gd name="T28" fmla="*/ 999864 w 706"/>
              <a:gd name="T29" fmla="*/ 400050 h 670"/>
              <a:gd name="T30" fmla="*/ 941221 w 706"/>
              <a:gd name="T31" fmla="*/ 346075 h 670"/>
              <a:gd name="T32" fmla="*/ 895773 w 706"/>
              <a:gd name="T33" fmla="*/ 290513 h 670"/>
              <a:gd name="T34" fmla="*/ 859121 w 706"/>
              <a:gd name="T35" fmla="*/ 242888 h 670"/>
              <a:gd name="T36" fmla="*/ 821003 w 706"/>
              <a:gd name="T37" fmla="*/ 187325 h 670"/>
              <a:gd name="T38" fmla="*/ 777021 w 706"/>
              <a:gd name="T39" fmla="*/ 112713 h 670"/>
              <a:gd name="T40" fmla="*/ 738903 w 706"/>
              <a:gd name="T41" fmla="*/ 34925 h 670"/>
              <a:gd name="T42" fmla="*/ 706649 w 706"/>
              <a:gd name="T43" fmla="*/ 12700 h 670"/>
              <a:gd name="T44" fmla="*/ 671463 w 706"/>
              <a:gd name="T45" fmla="*/ 50800 h 670"/>
              <a:gd name="T46" fmla="*/ 627481 w 706"/>
              <a:gd name="T47" fmla="*/ 87313 h 670"/>
              <a:gd name="T48" fmla="*/ 589363 w 706"/>
              <a:gd name="T49" fmla="*/ 109538 h 670"/>
              <a:gd name="T50" fmla="*/ 543914 w 706"/>
              <a:gd name="T51" fmla="*/ 134938 h 670"/>
              <a:gd name="T52" fmla="*/ 497000 w 706"/>
              <a:gd name="T53" fmla="*/ 160338 h 670"/>
              <a:gd name="T54" fmla="*/ 451552 w 706"/>
              <a:gd name="T55" fmla="*/ 180975 h 670"/>
              <a:gd name="T56" fmla="*/ 410501 w 706"/>
              <a:gd name="T57" fmla="*/ 200025 h 670"/>
              <a:gd name="T58" fmla="*/ 353324 w 706"/>
              <a:gd name="T59" fmla="*/ 217488 h 670"/>
              <a:gd name="T60" fmla="*/ 564439 w 706"/>
              <a:gd name="T61" fmla="*/ 360363 h 670"/>
              <a:gd name="T62" fmla="*/ 513127 w 706"/>
              <a:gd name="T63" fmla="*/ 490538 h 670"/>
              <a:gd name="T64" fmla="*/ 476475 w 706"/>
              <a:gd name="T65" fmla="*/ 573088 h 670"/>
              <a:gd name="T66" fmla="*/ 422230 w 706"/>
              <a:gd name="T67" fmla="*/ 676275 h 670"/>
              <a:gd name="T68" fmla="*/ 375316 w 706"/>
              <a:gd name="T69" fmla="*/ 758825 h 670"/>
              <a:gd name="T70" fmla="*/ 337198 w 706"/>
              <a:gd name="T71" fmla="*/ 819150 h 670"/>
              <a:gd name="T72" fmla="*/ 288817 w 706"/>
              <a:gd name="T73" fmla="*/ 881063 h 670"/>
              <a:gd name="T74" fmla="*/ 240437 w 706"/>
              <a:gd name="T75" fmla="*/ 931863 h 670"/>
              <a:gd name="T76" fmla="*/ 183260 w 706"/>
              <a:gd name="T77" fmla="*/ 974725 h 670"/>
              <a:gd name="T78" fmla="*/ 120218 w 706"/>
              <a:gd name="T79" fmla="*/ 1004888 h 670"/>
              <a:gd name="T80" fmla="*/ 54245 w 706"/>
              <a:gd name="T81" fmla="*/ 1035050 h 6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06" h="670">
                <a:moveTo>
                  <a:pt x="0" y="664"/>
                </a:moveTo>
                <a:lnTo>
                  <a:pt x="39" y="669"/>
                </a:lnTo>
                <a:lnTo>
                  <a:pt x="59" y="669"/>
                </a:lnTo>
                <a:lnTo>
                  <a:pt x="81" y="669"/>
                </a:lnTo>
                <a:lnTo>
                  <a:pt x="102" y="667"/>
                </a:lnTo>
                <a:lnTo>
                  <a:pt x="125" y="664"/>
                </a:lnTo>
                <a:lnTo>
                  <a:pt x="146" y="660"/>
                </a:lnTo>
                <a:lnTo>
                  <a:pt x="166" y="653"/>
                </a:lnTo>
                <a:lnTo>
                  <a:pt x="187" y="645"/>
                </a:lnTo>
                <a:lnTo>
                  <a:pt x="213" y="633"/>
                </a:lnTo>
                <a:lnTo>
                  <a:pt x="236" y="619"/>
                </a:lnTo>
                <a:lnTo>
                  <a:pt x="258" y="607"/>
                </a:lnTo>
                <a:lnTo>
                  <a:pt x="282" y="590"/>
                </a:lnTo>
                <a:lnTo>
                  <a:pt x="305" y="570"/>
                </a:lnTo>
                <a:lnTo>
                  <a:pt x="328" y="551"/>
                </a:lnTo>
                <a:lnTo>
                  <a:pt x="348" y="530"/>
                </a:lnTo>
                <a:lnTo>
                  <a:pt x="370" y="511"/>
                </a:lnTo>
                <a:lnTo>
                  <a:pt x="388" y="492"/>
                </a:lnTo>
                <a:lnTo>
                  <a:pt x="409" y="470"/>
                </a:lnTo>
                <a:lnTo>
                  <a:pt x="429" y="448"/>
                </a:lnTo>
                <a:lnTo>
                  <a:pt x="449" y="421"/>
                </a:lnTo>
                <a:lnTo>
                  <a:pt x="467" y="399"/>
                </a:lnTo>
                <a:lnTo>
                  <a:pt x="487" y="371"/>
                </a:lnTo>
                <a:lnTo>
                  <a:pt x="505" y="344"/>
                </a:lnTo>
                <a:lnTo>
                  <a:pt x="522" y="316"/>
                </a:lnTo>
                <a:lnTo>
                  <a:pt x="535" y="286"/>
                </a:lnTo>
                <a:lnTo>
                  <a:pt x="547" y="262"/>
                </a:lnTo>
                <a:lnTo>
                  <a:pt x="556" y="235"/>
                </a:lnTo>
                <a:lnTo>
                  <a:pt x="705" y="271"/>
                </a:lnTo>
                <a:lnTo>
                  <a:pt x="682" y="252"/>
                </a:lnTo>
                <a:lnTo>
                  <a:pt x="664" y="235"/>
                </a:lnTo>
                <a:lnTo>
                  <a:pt x="642" y="218"/>
                </a:lnTo>
                <a:lnTo>
                  <a:pt x="626" y="200"/>
                </a:lnTo>
                <a:lnTo>
                  <a:pt x="611" y="183"/>
                </a:lnTo>
                <a:lnTo>
                  <a:pt x="598" y="170"/>
                </a:lnTo>
                <a:lnTo>
                  <a:pt x="586" y="153"/>
                </a:lnTo>
                <a:lnTo>
                  <a:pt x="573" y="137"/>
                </a:lnTo>
                <a:lnTo>
                  <a:pt x="560" y="118"/>
                </a:lnTo>
                <a:lnTo>
                  <a:pt x="546" y="95"/>
                </a:lnTo>
                <a:lnTo>
                  <a:pt x="530" y="71"/>
                </a:lnTo>
                <a:lnTo>
                  <a:pt x="518" y="49"/>
                </a:lnTo>
                <a:lnTo>
                  <a:pt x="504" y="22"/>
                </a:lnTo>
                <a:lnTo>
                  <a:pt x="493" y="0"/>
                </a:lnTo>
                <a:lnTo>
                  <a:pt x="482" y="8"/>
                </a:lnTo>
                <a:lnTo>
                  <a:pt x="470" y="21"/>
                </a:lnTo>
                <a:lnTo>
                  <a:pt x="458" y="32"/>
                </a:lnTo>
                <a:lnTo>
                  <a:pt x="443" y="43"/>
                </a:lnTo>
                <a:lnTo>
                  <a:pt x="428" y="55"/>
                </a:lnTo>
                <a:lnTo>
                  <a:pt x="414" y="62"/>
                </a:lnTo>
                <a:lnTo>
                  <a:pt x="402" y="69"/>
                </a:lnTo>
                <a:lnTo>
                  <a:pt x="387" y="79"/>
                </a:lnTo>
                <a:lnTo>
                  <a:pt x="371" y="85"/>
                </a:lnTo>
                <a:lnTo>
                  <a:pt x="354" y="95"/>
                </a:lnTo>
                <a:lnTo>
                  <a:pt x="339" y="101"/>
                </a:lnTo>
                <a:lnTo>
                  <a:pt x="325" y="109"/>
                </a:lnTo>
                <a:lnTo>
                  <a:pt x="308" y="114"/>
                </a:lnTo>
                <a:lnTo>
                  <a:pt x="294" y="120"/>
                </a:lnTo>
                <a:lnTo>
                  <a:pt x="280" y="126"/>
                </a:lnTo>
                <a:lnTo>
                  <a:pt x="263" y="133"/>
                </a:lnTo>
                <a:lnTo>
                  <a:pt x="241" y="137"/>
                </a:lnTo>
                <a:lnTo>
                  <a:pt x="395" y="188"/>
                </a:lnTo>
                <a:lnTo>
                  <a:pt x="385" y="227"/>
                </a:lnTo>
                <a:lnTo>
                  <a:pt x="373" y="257"/>
                </a:lnTo>
                <a:lnTo>
                  <a:pt x="350" y="309"/>
                </a:lnTo>
                <a:lnTo>
                  <a:pt x="337" y="336"/>
                </a:lnTo>
                <a:lnTo>
                  <a:pt x="325" y="361"/>
                </a:lnTo>
                <a:lnTo>
                  <a:pt x="301" y="401"/>
                </a:lnTo>
                <a:lnTo>
                  <a:pt x="288" y="426"/>
                </a:lnTo>
                <a:lnTo>
                  <a:pt x="271" y="456"/>
                </a:lnTo>
                <a:lnTo>
                  <a:pt x="256" y="478"/>
                </a:lnTo>
                <a:lnTo>
                  <a:pt x="243" y="497"/>
                </a:lnTo>
                <a:lnTo>
                  <a:pt x="230" y="516"/>
                </a:lnTo>
                <a:lnTo>
                  <a:pt x="214" y="535"/>
                </a:lnTo>
                <a:lnTo>
                  <a:pt x="197" y="555"/>
                </a:lnTo>
                <a:lnTo>
                  <a:pt x="181" y="570"/>
                </a:lnTo>
                <a:lnTo>
                  <a:pt x="164" y="587"/>
                </a:lnTo>
                <a:lnTo>
                  <a:pt x="144" y="603"/>
                </a:lnTo>
                <a:lnTo>
                  <a:pt x="125" y="614"/>
                </a:lnTo>
                <a:lnTo>
                  <a:pt x="102" y="623"/>
                </a:lnTo>
                <a:lnTo>
                  <a:pt x="82" y="633"/>
                </a:lnTo>
                <a:lnTo>
                  <a:pt x="60" y="642"/>
                </a:lnTo>
                <a:lnTo>
                  <a:pt x="37" y="652"/>
                </a:lnTo>
                <a:lnTo>
                  <a:pt x="0" y="664"/>
                </a:lnTo>
              </a:path>
            </a:pathLst>
          </a:custGeom>
          <a:solidFill>
            <a:srgbClr val="618F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3" name="Rectangle 18">
            <a:extLst>
              <a:ext uri="{FF2B5EF4-FFF2-40B4-BE49-F238E27FC236}">
                <a16:creationId xmlns:a16="http://schemas.microsoft.com/office/drawing/2014/main" id="{DF305B1B-56B1-435C-81E1-3146F1A6D8F8}"/>
              </a:ext>
            </a:extLst>
          </p:cNvPr>
          <p:cNvSpPr>
            <a:spLocks noChangeArrowheads="1"/>
          </p:cNvSpPr>
          <p:nvPr/>
        </p:nvSpPr>
        <p:spPr bwMode="auto">
          <a:xfrm>
            <a:off x="7256463" y="2536825"/>
            <a:ext cx="1709737" cy="270033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7124" name="Rectangle 19">
            <a:extLst>
              <a:ext uri="{FF2B5EF4-FFF2-40B4-BE49-F238E27FC236}">
                <a16:creationId xmlns:a16="http://schemas.microsoft.com/office/drawing/2014/main" id="{3A9F11DF-6DED-47C7-89CB-9F2F719CE1CF}"/>
              </a:ext>
            </a:extLst>
          </p:cNvPr>
          <p:cNvSpPr>
            <a:spLocks noChangeArrowheads="1"/>
          </p:cNvSpPr>
          <p:nvPr/>
        </p:nvSpPr>
        <p:spPr bwMode="auto">
          <a:xfrm>
            <a:off x="7351713" y="2711450"/>
            <a:ext cx="1516062" cy="2414588"/>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6858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14350" indent="-285750" defTabSz="6858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028700" indent="-228600" defTabSz="6858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543050" indent="-228600" defTabSz="6858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057400" indent="-228600" defTabSz="6858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300" b="1">
                <a:solidFill>
                  <a:srgbClr val="000000"/>
                </a:solidFill>
              </a:rPr>
              <a:t>stock initial de</a:t>
            </a:r>
          </a:p>
          <a:p>
            <a:pPr algn="ctr">
              <a:lnSpc>
                <a:spcPct val="90000"/>
              </a:lnSpc>
              <a:spcBef>
                <a:spcPct val="0"/>
              </a:spcBef>
              <a:buClrTx/>
              <a:buSzTx/>
              <a:buFontTx/>
              <a:buNone/>
            </a:pPr>
            <a:r>
              <a:rPr kumimoji="0" lang="fr-FR" altLang="fr-FR" sz="1300" b="1">
                <a:solidFill>
                  <a:srgbClr val="000000"/>
                </a:solidFill>
              </a:rPr>
              <a:t>matières premières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achats et</a:t>
            </a:r>
          </a:p>
          <a:p>
            <a:pPr algn="ctr">
              <a:lnSpc>
                <a:spcPct val="90000"/>
              </a:lnSpc>
              <a:spcBef>
                <a:spcPct val="0"/>
              </a:spcBef>
              <a:buClrTx/>
              <a:buSzTx/>
              <a:buFontTx/>
              <a:buNone/>
            </a:pPr>
            <a:r>
              <a:rPr kumimoji="0" lang="fr-FR" altLang="fr-FR" sz="1300" b="1">
                <a:solidFill>
                  <a:srgbClr val="000000"/>
                </a:solidFill>
              </a:rPr>
              <a:t>frais d'achats de</a:t>
            </a:r>
          </a:p>
          <a:p>
            <a:pPr algn="ctr">
              <a:lnSpc>
                <a:spcPct val="90000"/>
              </a:lnSpc>
              <a:spcBef>
                <a:spcPct val="0"/>
              </a:spcBef>
              <a:buClrTx/>
              <a:buSzTx/>
              <a:buFontTx/>
              <a:buNone/>
            </a:pPr>
            <a:r>
              <a:rPr kumimoji="0" lang="fr-FR" altLang="fr-FR" sz="1300" b="1">
                <a:solidFill>
                  <a:srgbClr val="000000"/>
                </a:solidFill>
              </a:rPr>
              <a:t>matières premières</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a:t>
            </a:r>
          </a:p>
          <a:p>
            <a:pPr algn="ctr">
              <a:lnSpc>
                <a:spcPct val="90000"/>
              </a:lnSpc>
              <a:spcBef>
                <a:spcPct val="0"/>
              </a:spcBef>
              <a:buClrTx/>
              <a:buSzTx/>
              <a:buFontTx/>
              <a:buNone/>
            </a:pPr>
            <a:endParaRPr kumimoji="0" lang="fr-FR" altLang="fr-FR" sz="1300" b="1">
              <a:solidFill>
                <a:srgbClr val="000000"/>
              </a:solidFill>
            </a:endParaRPr>
          </a:p>
          <a:p>
            <a:pPr algn="ctr">
              <a:lnSpc>
                <a:spcPct val="90000"/>
              </a:lnSpc>
              <a:spcBef>
                <a:spcPct val="0"/>
              </a:spcBef>
              <a:buClrTx/>
              <a:buSzTx/>
              <a:buFontTx/>
              <a:buNone/>
            </a:pPr>
            <a:r>
              <a:rPr kumimoji="0" lang="fr-FR" altLang="fr-FR" sz="1300" b="1">
                <a:solidFill>
                  <a:srgbClr val="000000"/>
                </a:solidFill>
              </a:rPr>
              <a:t>stock final de</a:t>
            </a:r>
          </a:p>
          <a:p>
            <a:pPr algn="ctr">
              <a:lnSpc>
                <a:spcPct val="90000"/>
              </a:lnSpc>
              <a:spcBef>
                <a:spcPct val="0"/>
              </a:spcBef>
              <a:buClrTx/>
              <a:buSzTx/>
              <a:buFontTx/>
              <a:buNone/>
            </a:pPr>
            <a:r>
              <a:rPr kumimoji="0" lang="fr-FR" altLang="fr-FR" sz="1300" b="1">
                <a:solidFill>
                  <a:srgbClr val="000000"/>
                </a:solidFill>
              </a:rPr>
              <a:t>matières premières</a:t>
            </a:r>
          </a:p>
        </p:txBody>
      </p:sp>
      <p:sp>
        <p:nvSpPr>
          <p:cNvPr id="47125" name="Freeform 20">
            <a:extLst>
              <a:ext uri="{FF2B5EF4-FFF2-40B4-BE49-F238E27FC236}">
                <a16:creationId xmlns:a16="http://schemas.microsoft.com/office/drawing/2014/main" id="{3F10B58E-7A44-4752-94AB-78E05B9D640D}"/>
              </a:ext>
            </a:extLst>
          </p:cNvPr>
          <p:cNvSpPr>
            <a:spLocks/>
          </p:cNvSpPr>
          <p:nvPr/>
        </p:nvSpPr>
        <p:spPr bwMode="auto">
          <a:xfrm>
            <a:off x="7185025" y="2027238"/>
            <a:ext cx="622300" cy="428625"/>
          </a:xfrm>
          <a:custGeom>
            <a:avLst/>
            <a:gdLst>
              <a:gd name="T0" fmla="*/ 0 w 425"/>
              <a:gd name="T1" fmla="*/ 0 h 270"/>
              <a:gd name="T2" fmla="*/ 0 w 425"/>
              <a:gd name="T3" fmla="*/ 30163 h 270"/>
              <a:gd name="T4" fmla="*/ 45391 w 425"/>
              <a:gd name="T5" fmla="*/ 39688 h 270"/>
              <a:gd name="T6" fmla="*/ 86390 w 425"/>
              <a:gd name="T7" fmla="*/ 50800 h 270"/>
              <a:gd name="T8" fmla="*/ 122996 w 425"/>
              <a:gd name="T9" fmla="*/ 63500 h 270"/>
              <a:gd name="T10" fmla="*/ 162530 w 425"/>
              <a:gd name="T11" fmla="*/ 76200 h 270"/>
              <a:gd name="T12" fmla="*/ 194743 w 425"/>
              <a:gd name="T13" fmla="*/ 88900 h 270"/>
              <a:gd name="T14" fmla="*/ 222564 w 425"/>
              <a:gd name="T15" fmla="*/ 101600 h 270"/>
              <a:gd name="T16" fmla="*/ 247456 w 425"/>
              <a:gd name="T17" fmla="*/ 112713 h 270"/>
              <a:gd name="T18" fmla="*/ 276740 w 425"/>
              <a:gd name="T19" fmla="*/ 127000 h 270"/>
              <a:gd name="T20" fmla="*/ 303097 w 425"/>
              <a:gd name="T21" fmla="*/ 144463 h 270"/>
              <a:gd name="T22" fmla="*/ 330917 w 425"/>
              <a:gd name="T23" fmla="*/ 165100 h 270"/>
              <a:gd name="T24" fmla="*/ 354345 w 425"/>
              <a:gd name="T25" fmla="*/ 184150 h 270"/>
              <a:gd name="T26" fmla="*/ 377773 w 425"/>
              <a:gd name="T27" fmla="*/ 203200 h 270"/>
              <a:gd name="T28" fmla="*/ 399736 w 425"/>
              <a:gd name="T29" fmla="*/ 223838 h 270"/>
              <a:gd name="T30" fmla="*/ 427557 w 425"/>
              <a:gd name="T31" fmla="*/ 249238 h 270"/>
              <a:gd name="T32" fmla="*/ 455377 w 425"/>
              <a:gd name="T33" fmla="*/ 279400 h 270"/>
              <a:gd name="T34" fmla="*/ 474412 w 425"/>
              <a:gd name="T35" fmla="*/ 300038 h 270"/>
              <a:gd name="T36" fmla="*/ 490519 w 425"/>
              <a:gd name="T37" fmla="*/ 323850 h 270"/>
              <a:gd name="T38" fmla="*/ 509554 w 425"/>
              <a:gd name="T39" fmla="*/ 346075 h 270"/>
              <a:gd name="T40" fmla="*/ 524196 w 425"/>
              <a:gd name="T41" fmla="*/ 366713 h 270"/>
              <a:gd name="T42" fmla="*/ 544696 w 425"/>
              <a:gd name="T43" fmla="*/ 400050 h 270"/>
              <a:gd name="T44" fmla="*/ 556409 w 425"/>
              <a:gd name="T45" fmla="*/ 427038 h 270"/>
              <a:gd name="T46" fmla="*/ 620836 w 425"/>
              <a:gd name="T47" fmla="*/ 419100 h 270"/>
              <a:gd name="T48" fmla="*/ 600336 w 425"/>
              <a:gd name="T49" fmla="*/ 373063 h 270"/>
              <a:gd name="T50" fmla="*/ 568123 w 425"/>
              <a:gd name="T51" fmla="*/ 323850 h 270"/>
              <a:gd name="T52" fmla="*/ 534446 w 425"/>
              <a:gd name="T53" fmla="*/ 280988 h 270"/>
              <a:gd name="T54" fmla="*/ 490519 w 425"/>
              <a:gd name="T55" fmla="*/ 236538 h 270"/>
              <a:gd name="T56" fmla="*/ 431949 w 425"/>
              <a:gd name="T57" fmla="*/ 173038 h 270"/>
              <a:gd name="T58" fmla="*/ 368987 w 425"/>
              <a:gd name="T59" fmla="*/ 122238 h 270"/>
              <a:gd name="T60" fmla="*/ 300168 w 425"/>
              <a:gd name="T61" fmla="*/ 76200 h 270"/>
              <a:gd name="T62" fmla="*/ 240135 w 425"/>
              <a:gd name="T63" fmla="*/ 47625 h 270"/>
              <a:gd name="T64" fmla="*/ 163994 w 425"/>
              <a:gd name="T65" fmla="*/ 20638 h 270"/>
              <a:gd name="T66" fmla="*/ 101032 w 425"/>
              <a:gd name="T67" fmla="*/ 9525 h 270"/>
              <a:gd name="T68" fmla="*/ 0 w 425"/>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5" h="270">
                <a:moveTo>
                  <a:pt x="0" y="0"/>
                </a:moveTo>
                <a:lnTo>
                  <a:pt x="0" y="19"/>
                </a:lnTo>
                <a:lnTo>
                  <a:pt x="31" y="25"/>
                </a:lnTo>
                <a:lnTo>
                  <a:pt x="59" y="32"/>
                </a:lnTo>
                <a:lnTo>
                  <a:pt x="84" y="40"/>
                </a:lnTo>
                <a:lnTo>
                  <a:pt x="111" y="48"/>
                </a:lnTo>
                <a:lnTo>
                  <a:pt x="133" y="56"/>
                </a:lnTo>
                <a:lnTo>
                  <a:pt x="152" y="64"/>
                </a:lnTo>
                <a:lnTo>
                  <a:pt x="169" y="71"/>
                </a:lnTo>
                <a:lnTo>
                  <a:pt x="189" y="80"/>
                </a:lnTo>
                <a:lnTo>
                  <a:pt x="207" y="91"/>
                </a:lnTo>
                <a:lnTo>
                  <a:pt x="226" y="104"/>
                </a:lnTo>
                <a:lnTo>
                  <a:pt x="242" y="116"/>
                </a:lnTo>
                <a:lnTo>
                  <a:pt x="258" y="128"/>
                </a:lnTo>
                <a:lnTo>
                  <a:pt x="273" y="141"/>
                </a:lnTo>
                <a:lnTo>
                  <a:pt x="292" y="157"/>
                </a:lnTo>
                <a:lnTo>
                  <a:pt x="311" y="176"/>
                </a:lnTo>
                <a:lnTo>
                  <a:pt x="324" y="189"/>
                </a:lnTo>
                <a:lnTo>
                  <a:pt x="335" y="204"/>
                </a:lnTo>
                <a:lnTo>
                  <a:pt x="348" y="218"/>
                </a:lnTo>
                <a:lnTo>
                  <a:pt x="358" y="231"/>
                </a:lnTo>
                <a:lnTo>
                  <a:pt x="372" y="252"/>
                </a:lnTo>
                <a:lnTo>
                  <a:pt x="380" y="269"/>
                </a:lnTo>
                <a:lnTo>
                  <a:pt x="424" y="264"/>
                </a:lnTo>
                <a:lnTo>
                  <a:pt x="410" y="235"/>
                </a:lnTo>
                <a:lnTo>
                  <a:pt x="388" y="204"/>
                </a:lnTo>
                <a:lnTo>
                  <a:pt x="365" y="177"/>
                </a:lnTo>
                <a:lnTo>
                  <a:pt x="335" y="149"/>
                </a:lnTo>
                <a:lnTo>
                  <a:pt x="295" y="109"/>
                </a:lnTo>
                <a:lnTo>
                  <a:pt x="252" y="77"/>
                </a:lnTo>
                <a:lnTo>
                  <a:pt x="205" y="48"/>
                </a:lnTo>
                <a:lnTo>
                  <a:pt x="164" y="30"/>
                </a:lnTo>
                <a:lnTo>
                  <a:pt x="112" y="13"/>
                </a:lnTo>
                <a:lnTo>
                  <a:pt x="69" y="6"/>
                </a:lnTo>
                <a:lnTo>
                  <a:pt x="0" y="0"/>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6" name="Freeform 21">
            <a:extLst>
              <a:ext uri="{FF2B5EF4-FFF2-40B4-BE49-F238E27FC236}">
                <a16:creationId xmlns:a16="http://schemas.microsoft.com/office/drawing/2014/main" id="{865D407E-0C7A-41B9-853A-55AF422CE32F}"/>
              </a:ext>
            </a:extLst>
          </p:cNvPr>
          <p:cNvSpPr>
            <a:spLocks/>
          </p:cNvSpPr>
          <p:nvPr/>
        </p:nvSpPr>
        <p:spPr bwMode="auto">
          <a:xfrm>
            <a:off x="7945438" y="2376488"/>
            <a:ext cx="320675" cy="306387"/>
          </a:xfrm>
          <a:custGeom>
            <a:avLst/>
            <a:gdLst>
              <a:gd name="T0" fmla="*/ 0 w 219"/>
              <a:gd name="T1" fmla="*/ 234950 h 193"/>
              <a:gd name="T2" fmla="*/ 0 w 219"/>
              <a:gd name="T3" fmla="*/ 304800 h 193"/>
              <a:gd name="T4" fmla="*/ 13178 w 219"/>
              <a:gd name="T5" fmla="*/ 287337 h 193"/>
              <a:gd name="T6" fmla="*/ 26357 w 219"/>
              <a:gd name="T7" fmla="*/ 268287 h 193"/>
              <a:gd name="T8" fmla="*/ 45392 w 219"/>
              <a:gd name="T9" fmla="*/ 250825 h 193"/>
              <a:gd name="T10" fmla="*/ 68821 w 219"/>
              <a:gd name="T11" fmla="*/ 227012 h 193"/>
              <a:gd name="T12" fmla="*/ 90785 w 219"/>
              <a:gd name="T13" fmla="*/ 203200 h 193"/>
              <a:gd name="T14" fmla="*/ 114213 w 219"/>
              <a:gd name="T15" fmla="*/ 180975 h 193"/>
              <a:gd name="T16" fmla="*/ 136177 w 219"/>
              <a:gd name="T17" fmla="*/ 163512 h 193"/>
              <a:gd name="T18" fmla="*/ 155213 w 219"/>
              <a:gd name="T19" fmla="*/ 146050 h 193"/>
              <a:gd name="T20" fmla="*/ 175712 w 219"/>
              <a:gd name="T21" fmla="*/ 130175 h 193"/>
              <a:gd name="T22" fmla="*/ 197676 w 219"/>
              <a:gd name="T23" fmla="*/ 115887 h 193"/>
              <a:gd name="T24" fmla="*/ 225497 w 219"/>
              <a:gd name="T25" fmla="*/ 98425 h 193"/>
              <a:gd name="T26" fmla="*/ 250390 w 219"/>
              <a:gd name="T27" fmla="*/ 85725 h 193"/>
              <a:gd name="T28" fmla="*/ 273818 w 219"/>
              <a:gd name="T29" fmla="*/ 74612 h 193"/>
              <a:gd name="T30" fmla="*/ 300175 w 219"/>
              <a:gd name="T31" fmla="*/ 61912 h 193"/>
              <a:gd name="T32" fmla="*/ 319211 w 219"/>
              <a:gd name="T33" fmla="*/ 52387 h 193"/>
              <a:gd name="T34" fmla="*/ 319211 w 219"/>
              <a:gd name="T35" fmla="*/ 0 h 193"/>
              <a:gd name="T36" fmla="*/ 284068 w 219"/>
              <a:gd name="T37" fmla="*/ 11112 h 193"/>
              <a:gd name="T38" fmla="*/ 232819 w 219"/>
              <a:gd name="T39" fmla="*/ 34925 h 193"/>
              <a:gd name="T40" fmla="*/ 166927 w 219"/>
              <a:gd name="T41" fmla="*/ 63500 h 193"/>
              <a:gd name="T42" fmla="*/ 120070 w 219"/>
              <a:gd name="T43" fmla="*/ 96837 h 193"/>
              <a:gd name="T44" fmla="*/ 74678 w 219"/>
              <a:gd name="T45" fmla="*/ 142875 h 193"/>
              <a:gd name="T46" fmla="*/ 32214 w 219"/>
              <a:gd name="T47" fmla="*/ 180975 h 193"/>
              <a:gd name="T48" fmla="*/ 0 w 219"/>
              <a:gd name="T49" fmla="*/ 219075 h 193"/>
              <a:gd name="T50" fmla="*/ 0 w 219"/>
              <a:gd name="T51" fmla="*/ 303212 h 193"/>
              <a:gd name="T52" fmla="*/ 0 w 219"/>
              <a:gd name="T53" fmla="*/ 301625 h 193"/>
              <a:gd name="T54" fmla="*/ 0 w 219"/>
              <a:gd name="T55" fmla="*/ 234950 h 1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9" h="193">
                <a:moveTo>
                  <a:pt x="0" y="148"/>
                </a:moveTo>
                <a:lnTo>
                  <a:pt x="0" y="192"/>
                </a:lnTo>
                <a:lnTo>
                  <a:pt x="9" y="181"/>
                </a:lnTo>
                <a:lnTo>
                  <a:pt x="18" y="169"/>
                </a:lnTo>
                <a:lnTo>
                  <a:pt x="31" y="158"/>
                </a:lnTo>
                <a:lnTo>
                  <a:pt x="47" y="143"/>
                </a:lnTo>
                <a:lnTo>
                  <a:pt x="62" y="128"/>
                </a:lnTo>
                <a:lnTo>
                  <a:pt x="78" y="114"/>
                </a:lnTo>
                <a:lnTo>
                  <a:pt x="93" y="103"/>
                </a:lnTo>
                <a:lnTo>
                  <a:pt x="106" y="92"/>
                </a:lnTo>
                <a:lnTo>
                  <a:pt x="120" y="82"/>
                </a:lnTo>
                <a:lnTo>
                  <a:pt x="135" y="73"/>
                </a:lnTo>
                <a:lnTo>
                  <a:pt x="154" y="62"/>
                </a:lnTo>
                <a:lnTo>
                  <a:pt x="171" y="54"/>
                </a:lnTo>
                <a:lnTo>
                  <a:pt x="187" y="47"/>
                </a:lnTo>
                <a:lnTo>
                  <a:pt x="205" y="39"/>
                </a:lnTo>
                <a:lnTo>
                  <a:pt x="218" y="33"/>
                </a:lnTo>
                <a:lnTo>
                  <a:pt x="218" y="0"/>
                </a:lnTo>
                <a:lnTo>
                  <a:pt x="194" y="7"/>
                </a:lnTo>
                <a:lnTo>
                  <a:pt x="159" y="22"/>
                </a:lnTo>
                <a:lnTo>
                  <a:pt x="114" y="40"/>
                </a:lnTo>
                <a:lnTo>
                  <a:pt x="82" y="61"/>
                </a:lnTo>
                <a:lnTo>
                  <a:pt x="51" y="90"/>
                </a:lnTo>
                <a:lnTo>
                  <a:pt x="22" y="114"/>
                </a:lnTo>
                <a:lnTo>
                  <a:pt x="0" y="138"/>
                </a:lnTo>
                <a:lnTo>
                  <a:pt x="0" y="191"/>
                </a:lnTo>
                <a:lnTo>
                  <a:pt x="0" y="190"/>
                </a:lnTo>
                <a:lnTo>
                  <a:pt x="0" y="148"/>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7" name="Freeform 22">
            <a:extLst>
              <a:ext uri="{FF2B5EF4-FFF2-40B4-BE49-F238E27FC236}">
                <a16:creationId xmlns:a16="http://schemas.microsoft.com/office/drawing/2014/main" id="{44D427DF-9CA7-425D-9213-E0C10FF33038}"/>
              </a:ext>
            </a:extLst>
          </p:cNvPr>
          <p:cNvSpPr>
            <a:spLocks/>
          </p:cNvSpPr>
          <p:nvPr/>
        </p:nvSpPr>
        <p:spPr bwMode="auto">
          <a:xfrm>
            <a:off x="7553325" y="2493963"/>
            <a:ext cx="384175" cy="187325"/>
          </a:xfrm>
          <a:custGeom>
            <a:avLst/>
            <a:gdLst>
              <a:gd name="T0" fmla="*/ 0 w 262"/>
              <a:gd name="T1" fmla="*/ 0 h 118"/>
              <a:gd name="T2" fmla="*/ 0 w 262"/>
              <a:gd name="T3" fmla="*/ 57150 h 118"/>
              <a:gd name="T4" fmla="*/ 24927 w 262"/>
              <a:gd name="T5" fmla="*/ 61913 h 118"/>
              <a:gd name="T6" fmla="*/ 49855 w 262"/>
              <a:gd name="T7" fmla="*/ 66675 h 118"/>
              <a:gd name="T8" fmla="*/ 73316 w 262"/>
              <a:gd name="T9" fmla="*/ 73025 h 118"/>
              <a:gd name="T10" fmla="*/ 98243 w 262"/>
              <a:gd name="T11" fmla="*/ 79375 h 118"/>
              <a:gd name="T12" fmla="*/ 126103 w 262"/>
              <a:gd name="T13" fmla="*/ 85725 h 118"/>
              <a:gd name="T14" fmla="*/ 158362 w 262"/>
              <a:gd name="T15" fmla="*/ 93663 h 118"/>
              <a:gd name="T16" fmla="*/ 196486 w 262"/>
              <a:gd name="T17" fmla="*/ 106363 h 118"/>
              <a:gd name="T18" fmla="*/ 234611 w 262"/>
              <a:gd name="T19" fmla="*/ 119063 h 118"/>
              <a:gd name="T20" fmla="*/ 259538 w 262"/>
              <a:gd name="T21" fmla="*/ 127000 h 118"/>
              <a:gd name="T22" fmla="*/ 290331 w 262"/>
              <a:gd name="T23" fmla="*/ 139700 h 118"/>
              <a:gd name="T24" fmla="*/ 321123 w 262"/>
              <a:gd name="T25" fmla="*/ 153988 h 118"/>
              <a:gd name="T26" fmla="*/ 348983 w 262"/>
              <a:gd name="T27" fmla="*/ 168275 h 118"/>
              <a:gd name="T28" fmla="*/ 369512 w 262"/>
              <a:gd name="T29" fmla="*/ 179388 h 118"/>
              <a:gd name="T30" fmla="*/ 382709 w 262"/>
              <a:gd name="T31" fmla="*/ 185738 h 118"/>
              <a:gd name="T32" fmla="*/ 382709 w 262"/>
              <a:gd name="T33" fmla="*/ 114300 h 118"/>
              <a:gd name="T34" fmla="*/ 357781 w 262"/>
              <a:gd name="T35" fmla="*/ 96838 h 118"/>
              <a:gd name="T36" fmla="*/ 310859 w 262"/>
              <a:gd name="T37" fmla="*/ 73025 h 118"/>
              <a:gd name="T38" fmla="*/ 255139 w 262"/>
              <a:gd name="T39" fmla="*/ 47625 h 118"/>
              <a:gd name="T40" fmla="*/ 203818 w 262"/>
              <a:gd name="T41" fmla="*/ 33338 h 118"/>
              <a:gd name="T42" fmla="*/ 146632 w 262"/>
              <a:gd name="T43" fmla="*/ 15875 h 118"/>
              <a:gd name="T44" fmla="*/ 87979 w 262"/>
              <a:gd name="T45" fmla="*/ 4763 h 118"/>
              <a:gd name="T46" fmla="*/ 48388 w 262"/>
              <a:gd name="T47" fmla="*/ 0 h 118"/>
              <a:gd name="T48" fmla="*/ 0 w 262"/>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2" h="118">
                <a:moveTo>
                  <a:pt x="0" y="0"/>
                </a:moveTo>
                <a:lnTo>
                  <a:pt x="0" y="36"/>
                </a:lnTo>
                <a:lnTo>
                  <a:pt x="17" y="39"/>
                </a:lnTo>
                <a:lnTo>
                  <a:pt x="34" y="42"/>
                </a:lnTo>
                <a:lnTo>
                  <a:pt x="50" y="46"/>
                </a:lnTo>
                <a:lnTo>
                  <a:pt x="67" y="50"/>
                </a:lnTo>
                <a:lnTo>
                  <a:pt x="86" y="54"/>
                </a:lnTo>
                <a:lnTo>
                  <a:pt x="108" y="59"/>
                </a:lnTo>
                <a:lnTo>
                  <a:pt x="134" y="67"/>
                </a:lnTo>
                <a:lnTo>
                  <a:pt x="160" y="75"/>
                </a:lnTo>
                <a:lnTo>
                  <a:pt x="177" y="80"/>
                </a:lnTo>
                <a:lnTo>
                  <a:pt x="198" y="88"/>
                </a:lnTo>
                <a:lnTo>
                  <a:pt x="219" y="97"/>
                </a:lnTo>
                <a:lnTo>
                  <a:pt x="238" y="106"/>
                </a:lnTo>
                <a:lnTo>
                  <a:pt x="252" y="113"/>
                </a:lnTo>
                <a:lnTo>
                  <a:pt x="261" y="117"/>
                </a:lnTo>
                <a:lnTo>
                  <a:pt x="261" y="72"/>
                </a:lnTo>
                <a:lnTo>
                  <a:pt x="244" y="61"/>
                </a:lnTo>
                <a:lnTo>
                  <a:pt x="212" y="46"/>
                </a:lnTo>
                <a:lnTo>
                  <a:pt x="174" y="30"/>
                </a:lnTo>
                <a:lnTo>
                  <a:pt x="139" y="21"/>
                </a:lnTo>
                <a:lnTo>
                  <a:pt x="100" y="10"/>
                </a:lnTo>
                <a:lnTo>
                  <a:pt x="60" y="3"/>
                </a:lnTo>
                <a:lnTo>
                  <a:pt x="33" y="0"/>
                </a:lnTo>
                <a:lnTo>
                  <a:pt x="0" y="0"/>
                </a:lnTo>
              </a:path>
            </a:pathLst>
          </a:custGeom>
          <a:solidFill>
            <a:srgbClr val="114F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8" name="Freeform 23">
            <a:extLst>
              <a:ext uri="{FF2B5EF4-FFF2-40B4-BE49-F238E27FC236}">
                <a16:creationId xmlns:a16="http://schemas.microsoft.com/office/drawing/2014/main" id="{E16646DD-879F-4BE5-AFC5-85B2CC4FC6E3}"/>
              </a:ext>
            </a:extLst>
          </p:cNvPr>
          <p:cNvSpPr>
            <a:spLocks/>
          </p:cNvSpPr>
          <p:nvPr/>
        </p:nvSpPr>
        <p:spPr bwMode="auto">
          <a:xfrm>
            <a:off x="7183438" y="2025650"/>
            <a:ext cx="1082675" cy="584200"/>
          </a:xfrm>
          <a:custGeom>
            <a:avLst/>
            <a:gdLst>
              <a:gd name="T0" fmla="*/ 60067 w 739"/>
              <a:gd name="T1" fmla="*/ 0 h 368"/>
              <a:gd name="T2" fmla="*/ 124530 w 739"/>
              <a:gd name="T3" fmla="*/ 0 h 368"/>
              <a:gd name="T4" fmla="*/ 190457 w 739"/>
              <a:gd name="T5" fmla="*/ 4763 h 368"/>
              <a:gd name="T6" fmla="*/ 253454 w 739"/>
              <a:gd name="T7" fmla="*/ 15875 h 368"/>
              <a:gd name="T8" fmla="*/ 326707 w 739"/>
              <a:gd name="T9" fmla="*/ 31750 h 368"/>
              <a:gd name="T10" fmla="*/ 395565 w 739"/>
              <a:gd name="T11" fmla="*/ 55563 h 368"/>
              <a:gd name="T12" fmla="*/ 468817 w 739"/>
              <a:gd name="T13" fmla="*/ 87313 h 368"/>
              <a:gd name="T14" fmla="*/ 533280 w 739"/>
              <a:gd name="T15" fmla="*/ 120650 h 368"/>
              <a:gd name="T16" fmla="*/ 596277 w 739"/>
              <a:gd name="T17" fmla="*/ 155575 h 368"/>
              <a:gd name="T18" fmla="*/ 657809 w 739"/>
              <a:gd name="T19" fmla="*/ 192088 h 368"/>
              <a:gd name="T20" fmla="*/ 717877 w 739"/>
              <a:gd name="T21" fmla="*/ 234950 h 368"/>
              <a:gd name="T22" fmla="*/ 773549 w 739"/>
              <a:gd name="T23" fmla="*/ 282575 h 368"/>
              <a:gd name="T24" fmla="*/ 820430 w 739"/>
              <a:gd name="T25" fmla="*/ 331788 h 368"/>
              <a:gd name="T26" fmla="*/ 852662 w 739"/>
              <a:gd name="T27" fmla="*/ 377825 h 368"/>
              <a:gd name="T28" fmla="*/ 1048979 w 739"/>
              <a:gd name="T29" fmla="*/ 363538 h 368"/>
              <a:gd name="T30" fmla="*/ 981586 w 739"/>
              <a:gd name="T31" fmla="*/ 393700 h 368"/>
              <a:gd name="T32" fmla="*/ 934705 w 739"/>
              <a:gd name="T33" fmla="*/ 419100 h 368"/>
              <a:gd name="T34" fmla="*/ 896613 w 739"/>
              <a:gd name="T35" fmla="*/ 446088 h 368"/>
              <a:gd name="T36" fmla="*/ 858522 w 739"/>
              <a:gd name="T37" fmla="*/ 477838 h 368"/>
              <a:gd name="T38" fmla="*/ 816035 w 739"/>
              <a:gd name="T39" fmla="*/ 520700 h 368"/>
              <a:gd name="T40" fmla="*/ 773549 w 739"/>
              <a:gd name="T41" fmla="*/ 563563 h 368"/>
              <a:gd name="T42" fmla="*/ 738387 w 739"/>
              <a:gd name="T43" fmla="*/ 574675 h 368"/>
              <a:gd name="T44" fmla="*/ 701761 w 739"/>
              <a:gd name="T45" fmla="*/ 554038 h 368"/>
              <a:gd name="T46" fmla="*/ 657809 w 739"/>
              <a:gd name="T47" fmla="*/ 534988 h 368"/>
              <a:gd name="T48" fmla="*/ 615323 w 739"/>
              <a:gd name="T49" fmla="*/ 520700 h 368"/>
              <a:gd name="T50" fmla="*/ 568441 w 739"/>
              <a:gd name="T51" fmla="*/ 506413 h 368"/>
              <a:gd name="T52" fmla="*/ 520094 w 739"/>
              <a:gd name="T53" fmla="*/ 492125 h 368"/>
              <a:gd name="T54" fmla="*/ 473212 w 739"/>
              <a:gd name="T55" fmla="*/ 482600 h 368"/>
              <a:gd name="T56" fmla="*/ 429261 w 739"/>
              <a:gd name="T57" fmla="*/ 471488 h 368"/>
              <a:gd name="T58" fmla="*/ 369194 w 739"/>
              <a:gd name="T59" fmla="*/ 461963 h 368"/>
              <a:gd name="T60" fmla="*/ 588952 w 739"/>
              <a:gd name="T61" fmla="*/ 384175 h 368"/>
              <a:gd name="T62" fmla="*/ 536210 w 739"/>
              <a:gd name="T63" fmla="*/ 311150 h 368"/>
              <a:gd name="T64" fmla="*/ 498118 w 739"/>
              <a:gd name="T65" fmla="*/ 268288 h 368"/>
              <a:gd name="T66" fmla="*/ 440981 w 739"/>
              <a:gd name="T67" fmla="*/ 211138 h 368"/>
              <a:gd name="T68" fmla="*/ 391169 w 739"/>
              <a:gd name="T69" fmla="*/ 166688 h 368"/>
              <a:gd name="T70" fmla="*/ 351613 w 739"/>
              <a:gd name="T71" fmla="*/ 133350 h 368"/>
              <a:gd name="T72" fmla="*/ 303266 w 739"/>
              <a:gd name="T73" fmla="*/ 100013 h 368"/>
              <a:gd name="T74" fmla="*/ 251989 w 739"/>
              <a:gd name="T75" fmla="*/ 71438 h 368"/>
              <a:gd name="T76" fmla="*/ 190457 w 739"/>
              <a:gd name="T77" fmla="*/ 49213 h 368"/>
              <a:gd name="T78" fmla="*/ 127460 w 739"/>
              <a:gd name="T79" fmla="*/ 31750 h 368"/>
              <a:gd name="T80" fmla="*/ 57137 w 739"/>
              <a:gd name="T81" fmla="*/ 17463 h 3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9" h="368">
                <a:moveTo>
                  <a:pt x="0" y="3"/>
                </a:moveTo>
                <a:lnTo>
                  <a:pt x="41" y="0"/>
                </a:lnTo>
                <a:lnTo>
                  <a:pt x="61" y="0"/>
                </a:lnTo>
                <a:lnTo>
                  <a:pt x="85" y="0"/>
                </a:lnTo>
                <a:lnTo>
                  <a:pt x="108" y="2"/>
                </a:lnTo>
                <a:lnTo>
                  <a:pt x="130" y="3"/>
                </a:lnTo>
                <a:lnTo>
                  <a:pt x="154" y="5"/>
                </a:lnTo>
                <a:lnTo>
                  <a:pt x="173" y="10"/>
                </a:lnTo>
                <a:lnTo>
                  <a:pt x="197" y="13"/>
                </a:lnTo>
                <a:lnTo>
                  <a:pt x="223" y="20"/>
                </a:lnTo>
                <a:lnTo>
                  <a:pt x="247" y="28"/>
                </a:lnTo>
                <a:lnTo>
                  <a:pt x="270" y="35"/>
                </a:lnTo>
                <a:lnTo>
                  <a:pt x="296" y="44"/>
                </a:lnTo>
                <a:lnTo>
                  <a:pt x="320" y="55"/>
                </a:lnTo>
                <a:lnTo>
                  <a:pt x="344" y="66"/>
                </a:lnTo>
                <a:lnTo>
                  <a:pt x="364" y="76"/>
                </a:lnTo>
                <a:lnTo>
                  <a:pt x="387" y="87"/>
                </a:lnTo>
                <a:lnTo>
                  <a:pt x="407" y="98"/>
                </a:lnTo>
                <a:lnTo>
                  <a:pt x="428" y="109"/>
                </a:lnTo>
                <a:lnTo>
                  <a:pt x="449" y="121"/>
                </a:lnTo>
                <a:lnTo>
                  <a:pt x="471" y="136"/>
                </a:lnTo>
                <a:lnTo>
                  <a:pt x="490" y="148"/>
                </a:lnTo>
                <a:lnTo>
                  <a:pt x="509" y="164"/>
                </a:lnTo>
                <a:lnTo>
                  <a:pt x="528" y="178"/>
                </a:lnTo>
                <a:lnTo>
                  <a:pt x="546" y="193"/>
                </a:lnTo>
                <a:lnTo>
                  <a:pt x="560" y="209"/>
                </a:lnTo>
                <a:lnTo>
                  <a:pt x="573" y="223"/>
                </a:lnTo>
                <a:lnTo>
                  <a:pt x="582" y="238"/>
                </a:lnTo>
                <a:lnTo>
                  <a:pt x="738" y="218"/>
                </a:lnTo>
                <a:lnTo>
                  <a:pt x="716" y="229"/>
                </a:lnTo>
                <a:lnTo>
                  <a:pt x="691" y="239"/>
                </a:lnTo>
                <a:lnTo>
                  <a:pt x="670" y="248"/>
                </a:lnTo>
                <a:lnTo>
                  <a:pt x="655" y="255"/>
                </a:lnTo>
                <a:lnTo>
                  <a:pt x="638" y="264"/>
                </a:lnTo>
                <a:lnTo>
                  <a:pt x="625" y="272"/>
                </a:lnTo>
                <a:lnTo>
                  <a:pt x="612" y="281"/>
                </a:lnTo>
                <a:lnTo>
                  <a:pt x="599" y="292"/>
                </a:lnTo>
                <a:lnTo>
                  <a:pt x="586" y="301"/>
                </a:lnTo>
                <a:lnTo>
                  <a:pt x="571" y="315"/>
                </a:lnTo>
                <a:lnTo>
                  <a:pt x="557" y="328"/>
                </a:lnTo>
                <a:lnTo>
                  <a:pt x="543" y="340"/>
                </a:lnTo>
                <a:lnTo>
                  <a:pt x="528" y="355"/>
                </a:lnTo>
                <a:lnTo>
                  <a:pt x="516" y="367"/>
                </a:lnTo>
                <a:lnTo>
                  <a:pt x="504" y="362"/>
                </a:lnTo>
                <a:lnTo>
                  <a:pt x="492" y="355"/>
                </a:lnTo>
                <a:lnTo>
                  <a:pt x="479" y="349"/>
                </a:lnTo>
                <a:lnTo>
                  <a:pt x="464" y="343"/>
                </a:lnTo>
                <a:lnTo>
                  <a:pt x="449" y="337"/>
                </a:lnTo>
                <a:lnTo>
                  <a:pt x="434" y="332"/>
                </a:lnTo>
                <a:lnTo>
                  <a:pt x="420" y="328"/>
                </a:lnTo>
                <a:lnTo>
                  <a:pt x="405" y="323"/>
                </a:lnTo>
                <a:lnTo>
                  <a:pt x="388" y="319"/>
                </a:lnTo>
                <a:lnTo>
                  <a:pt x="371" y="315"/>
                </a:lnTo>
                <a:lnTo>
                  <a:pt x="355" y="310"/>
                </a:lnTo>
                <a:lnTo>
                  <a:pt x="340" y="307"/>
                </a:lnTo>
                <a:lnTo>
                  <a:pt x="323" y="304"/>
                </a:lnTo>
                <a:lnTo>
                  <a:pt x="307" y="301"/>
                </a:lnTo>
                <a:lnTo>
                  <a:pt x="293" y="297"/>
                </a:lnTo>
                <a:lnTo>
                  <a:pt x="275" y="293"/>
                </a:lnTo>
                <a:lnTo>
                  <a:pt x="252" y="291"/>
                </a:lnTo>
                <a:lnTo>
                  <a:pt x="413" y="263"/>
                </a:lnTo>
                <a:lnTo>
                  <a:pt x="402" y="242"/>
                </a:lnTo>
                <a:lnTo>
                  <a:pt x="390" y="226"/>
                </a:lnTo>
                <a:lnTo>
                  <a:pt x="366" y="196"/>
                </a:lnTo>
                <a:lnTo>
                  <a:pt x="353" y="183"/>
                </a:lnTo>
                <a:lnTo>
                  <a:pt x="340" y="169"/>
                </a:lnTo>
                <a:lnTo>
                  <a:pt x="315" y="146"/>
                </a:lnTo>
                <a:lnTo>
                  <a:pt x="301" y="133"/>
                </a:lnTo>
                <a:lnTo>
                  <a:pt x="283" y="117"/>
                </a:lnTo>
                <a:lnTo>
                  <a:pt x="267" y="105"/>
                </a:lnTo>
                <a:lnTo>
                  <a:pt x="254" y="95"/>
                </a:lnTo>
                <a:lnTo>
                  <a:pt x="240" y="84"/>
                </a:lnTo>
                <a:lnTo>
                  <a:pt x="224" y="74"/>
                </a:lnTo>
                <a:lnTo>
                  <a:pt x="207" y="63"/>
                </a:lnTo>
                <a:lnTo>
                  <a:pt x="189" y="55"/>
                </a:lnTo>
                <a:lnTo>
                  <a:pt x="172" y="45"/>
                </a:lnTo>
                <a:lnTo>
                  <a:pt x="151" y="37"/>
                </a:lnTo>
                <a:lnTo>
                  <a:pt x="130" y="31"/>
                </a:lnTo>
                <a:lnTo>
                  <a:pt x="108" y="26"/>
                </a:lnTo>
                <a:lnTo>
                  <a:pt x="87" y="20"/>
                </a:lnTo>
                <a:lnTo>
                  <a:pt x="63" y="15"/>
                </a:lnTo>
                <a:lnTo>
                  <a:pt x="39" y="11"/>
                </a:lnTo>
                <a:lnTo>
                  <a:pt x="0" y="3"/>
                </a:lnTo>
              </a:path>
            </a:pathLst>
          </a:custGeom>
          <a:solidFill>
            <a:srgbClr val="618F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9" name="Rectangle 24">
            <a:extLst>
              <a:ext uri="{FF2B5EF4-FFF2-40B4-BE49-F238E27FC236}">
                <a16:creationId xmlns:a16="http://schemas.microsoft.com/office/drawing/2014/main" id="{62AD7ABD-2DCA-4019-9E84-0216A5F0C04F}"/>
              </a:ext>
            </a:extLst>
          </p:cNvPr>
          <p:cNvSpPr>
            <a:spLocks noChangeArrowheads="1"/>
          </p:cNvSpPr>
          <p:nvPr/>
        </p:nvSpPr>
        <p:spPr bwMode="auto">
          <a:xfrm>
            <a:off x="2982913" y="5740400"/>
            <a:ext cx="169862"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7130" name="Rectangle 25">
            <a:extLst>
              <a:ext uri="{FF2B5EF4-FFF2-40B4-BE49-F238E27FC236}">
                <a16:creationId xmlns:a16="http://schemas.microsoft.com/office/drawing/2014/main" id="{49548E3C-4A0E-4F28-8494-92C38DD975F3}"/>
              </a:ext>
            </a:extLst>
          </p:cNvPr>
          <p:cNvSpPr>
            <a:spLocks noChangeArrowheads="1"/>
          </p:cNvSpPr>
          <p:nvPr/>
        </p:nvSpPr>
        <p:spPr bwMode="auto">
          <a:xfrm>
            <a:off x="2667000" y="5638800"/>
            <a:ext cx="62055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Sépare les fonctions  PRODUCTION / DISTRIBUTION / ADMINISTRATION</a:t>
            </a:r>
          </a:p>
        </p:txBody>
      </p:sp>
      <p:sp>
        <p:nvSpPr>
          <p:cNvPr id="47131" name="Line 26">
            <a:extLst>
              <a:ext uri="{FF2B5EF4-FFF2-40B4-BE49-F238E27FC236}">
                <a16:creationId xmlns:a16="http://schemas.microsoft.com/office/drawing/2014/main" id="{C56682AA-423C-4EB4-9BCC-1E02B2106C2D}"/>
              </a:ext>
            </a:extLst>
          </p:cNvPr>
          <p:cNvSpPr>
            <a:spLocks noChangeShapeType="1"/>
          </p:cNvSpPr>
          <p:nvPr/>
        </p:nvSpPr>
        <p:spPr bwMode="auto">
          <a:xfrm flipV="1">
            <a:off x="1371600" y="5629275"/>
            <a:ext cx="293688" cy="95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32" name="AutoShape 27">
            <a:hlinkClick r:id="rId2" action="ppaction://hlinksldjump" highlightClick="1"/>
            <a:extLst>
              <a:ext uri="{FF2B5EF4-FFF2-40B4-BE49-F238E27FC236}">
                <a16:creationId xmlns:a16="http://schemas.microsoft.com/office/drawing/2014/main" id="{0E63FBC3-E5FB-429A-A280-5FA5B457670C}"/>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F4D7EC05-F594-4CB1-A388-BCBA7F755F53}"/>
              </a:ext>
            </a:extLst>
          </p:cNvPr>
          <p:cNvSpPr>
            <a:spLocks noGrp="1" noChangeArrowheads="1"/>
          </p:cNvSpPr>
          <p:nvPr>
            <p:ph type="title"/>
          </p:nvPr>
        </p:nvSpPr>
        <p:spPr/>
        <p:txBody>
          <a:bodyPr/>
          <a:lstStyle/>
          <a:p>
            <a:pPr eaLnBrk="1" hangingPunct="1"/>
            <a:r>
              <a:rPr lang="fr-FR" altLang="fr-FR"/>
              <a:t>COMPTE D'EXPLOITATION DIFFERENTIEL</a:t>
            </a:r>
          </a:p>
        </p:txBody>
      </p:sp>
      <p:sp>
        <p:nvSpPr>
          <p:cNvPr id="48131" name="Espace réservé du numéro de diapositive 3">
            <a:extLst>
              <a:ext uri="{FF2B5EF4-FFF2-40B4-BE49-F238E27FC236}">
                <a16:creationId xmlns:a16="http://schemas.microsoft.com/office/drawing/2014/main" id="{E2F1178D-D2CC-449C-85DD-16AC9607C772}"/>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B4FA176E-1B14-4A8D-A56D-3FBB7C9E4B2B}" type="slidenum">
              <a:rPr kumimoji="0" lang="fr-FR" altLang="fr-FR">
                <a:solidFill>
                  <a:schemeClr val="tx2"/>
                </a:solidFill>
              </a:rPr>
              <a:pPr algn="r"/>
              <a:t>33</a:t>
            </a:fld>
            <a:endParaRPr kumimoji="0" lang="fr-FR" altLang="fr-FR">
              <a:solidFill>
                <a:schemeClr val="tx2"/>
              </a:solidFill>
            </a:endParaRPr>
          </a:p>
        </p:txBody>
      </p:sp>
      <p:sp>
        <p:nvSpPr>
          <p:cNvPr id="48132" name="Oval 2">
            <a:extLst>
              <a:ext uri="{FF2B5EF4-FFF2-40B4-BE49-F238E27FC236}">
                <a16:creationId xmlns:a16="http://schemas.microsoft.com/office/drawing/2014/main" id="{935B8440-2C04-44E4-B27E-DE0E9DEB8BBC}"/>
              </a:ext>
            </a:extLst>
          </p:cNvPr>
          <p:cNvSpPr>
            <a:spLocks noChangeArrowheads="1"/>
          </p:cNvSpPr>
          <p:nvPr/>
        </p:nvSpPr>
        <p:spPr bwMode="auto">
          <a:xfrm>
            <a:off x="990600" y="2895600"/>
            <a:ext cx="1914525" cy="2901950"/>
          </a:xfrm>
          <a:prstGeom prst="ellipse">
            <a:avLst/>
          </a:prstGeom>
          <a:solidFill>
            <a:srgbClr val="00FF00"/>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8133" name="Rectangle 4">
            <a:extLst>
              <a:ext uri="{FF2B5EF4-FFF2-40B4-BE49-F238E27FC236}">
                <a16:creationId xmlns:a16="http://schemas.microsoft.com/office/drawing/2014/main" id="{F6F35345-375D-4B85-9E8D-8096264038FE}"/>
              </a:ext>
            </a:extLst>
          </p:cNvPr>
          <p:cNvSpPr>
            <a:spLocks noChangeArrowheads="1"/>
          </p:cNvSpPr>
          <p:nvPr/>
        </p:nvSpPr>
        <p:spPr bwMode="auto">
          <a:xfrm>
            <a:off x="2514600" y="1371600"/>
            <a:ext cx="49799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Ventilation entre les charges fixes et variables,</a:t>
            </a:r>
          </a:p>
          <a:p>
            <a:pPr algn="ctr">
              <a:lnSpc>
                <a:spcPct val="90000"/>
              </a:lnSpc>
              <a:spcBef>
                <a:spcPct val="0"/>
              </a:spcBef>
              <a:buClrTx/>
              <a:buSzTx/>
              <a:buFontTx/>
              <a:buNone/>
            </a:pPr>
            <a:r>
              <a:rPr kumimoji="0" lang="fr-FR" altLang="fr-FR" b="1"/>
              <a:t>de manière à mettre en évidence les marges sur coûts variables.</a:t>
            </a:r>
          </a:p>
        </p:txBody>
      </p:sp>
      <p:grpSp>
        <p:nvGrpSpPr>
          <p:cNvPr id="48134" name="Group 5">
            <a:extLst>
              <a:ext uri="{FF2B5EF4-FFF2-40B4-BE49-F238E27FC236}">
                <a16:creationId xmlns:a16="http://schemas.microsoft.com/office/drawing/2014/main" id="{8CF31541-CB89-4589-99FB-E55A308300C1}"/>
              </a:ext>
            </a:extLst>
          </p:cNvPr>
          <p:cNvGrpSpPr>
            <a:grpSpLocks/>
          </p:cNvGrpSpPr>
          <p:nvPr/>
        </p:nvGrpSpPr>
        <p:grpSpPr bwMode="auto">
          <a:xfrm>
            <a:off x="3810000" y="2133600"/>
            <a:ext cx="2955925" cy="3644900"/>
            <a:chOff x="1787" y="1147"/>
            <a:chExt cx="1862" cy="2296"/>
          </a:xfrm>
        </p:grpSpPr>
        <p:sp>
          <p:nvSpPr>
            <p:cNvPr id="48143" name="Rectangle 6">
              <a:extLst>
                <a:ext uri="{FF2B5EF4-FFF2-40B4-BE49-F238E27FC236}">
                  <a16:creationId xmlns:a16="http://schemas.microsoft.com/office/drawing/2014/main" id="{03546860-B7D5-4985-8D85-AA3777C51AB0}"/>
                </a:ext>
              </a:extLst>
            </p:cNvPr>
            <p:cNvSpPr>
              <a:spLocks noChangeArrowheads="1"/>
            </p:cNvSpPr>
            <p:nvPr/>
          </p:nvSpPr>
          <p:spPr bwMode="auto">
            <a:xfrm>
              <a:off x="1787" y="1147"/>
              <a:ext cx="1862" cy="229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48144" name="Rectangle 7">
              <a:extLst>
                <a:ext uri="{FF2B5EF4-FFF2-40B4-BE49-F238E27FC236}">
                  <a16:creationId xmlns:a16="http://schemas.microsoft.com/office/drawing/2014/main" id="{DFEBDA1B-C797-4B40-933F-361C9E60B7AF}"/>
                </a:ext>
              </a:extLst>
            </p:cNvPr>
            <p:cNvSpPr>
              <a:spLocks noChangeArrowheads="1"/>
            </p:cNvSpPr>
            <p:nvPr/>
          </p:nvSpPr>
          <p:spPr bwMode="auto">
            <a:xfrm>
              <a:off x="2017" y="1356"/>
              <a:ext cx="1402" cy="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chiffre d'affaires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   coûts variables des</a:t>
              </a:r>
            </a:p>
            <a:p>
              <a:pPr algn="ctr">
                <a:lnSpc>
                  <a:spcPct val="90000"/>
                </a:lnSpc>
                <a:spcBef>
                  <a:spcPct val="0"/>
                </a:spcBef>
                <a:buClrTx/>
                <a:buSzTx/>
                <a:buFontTx/>
                <a:buNone/>
              </a:pPr>
              <a:r>
                <a:rPr kumimoji="0" lang="fr-FR" altLang="fr-FR" b="1">
                  <a:solidFill>
                    <a:srgbClr val="000000"/>
                  </a:solidFill>
                </a:rPr>
                <a:t>marchandises vendues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_______________________</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   marge sur</a:t>
              </a:r>
            </a:p>
            <a:p>
              <a:pPr algn="ctr">
                <a:lnSpc>
                  <a:spcPct val="90000"/>
                </a:lnSpc>
                <a:spcBef>
                  <a:spcPct val="0"/>
                </a:spcBef>
                <a:buClrTx/>
                <a:buSzTx/>
                <a:buFontTx/>
                <a:buNone/>
              </a:pPr>
              <a:r>
                <a:rPr kumimoji="0" lang="fr-FR" altLang="fr-FR" b="1">
                  <a:solidFill>
                    <a:srgbClr val="000000"/>
                  </a:solidFill>
                </a:rPr>
                <a:t>coûts variables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   coûts fixes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_______________________</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RESULTAT</a:t>
              </a:r>
            </a:p>
          </p:txBody>
        </p:sp>
      </p:grpSp>
      <p:sp>
        <p:nvSpPr>
          <p:cNvPr id="48135" name="Rectangle 8">
            <a:extLst>
              <a:ext uri="{FF2B5EF4-FFF2-40B4-BE49-F238E27FC236}">
                <a16:creationId xmlns:a16="http://schemas.microsoft.com/office/drawing/2014/main" id="{364001F2-73C0-46BC-91BF-675B051E62D2}"/>
              </a:ext>
            </a:extLst>
          </p:cNvPr>
          <p:cNvSpPr>
            <a:spLocks noChangeArrowheads="1"/>
          </p:cNvSpPr>
          <p:nvPr/>
        </p:nvSpPr>
        <p:spPr bwMode="auto">
          <a:xfrm>
            <a:off x="7086600" y="2438400"/>
            <a:ext cx="17383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Part du constat que ce sont</a:t>
            </a:r>
          </a:p>
          <a:p>
            <a:pPr algn="ctr">
              <a:lnSpc>
                <a:spcPct val="90000"/>
              </a:lnSpc>
              <a:spcBef>
                <a:spcPct val="0"/>
              </a:spcBef>
              <a:buClrTx/>
              <a:buSzTx/>
              <a:buFontTx/>
              <a:buNone/>
            </a:pPr>
            <a:r>
              <a:rPr kumimoji="0" lang="fr-FR" altLang="fr-FR" b="1"/>
              <a:t>les marges sur coûts variables</a:t>
            </a:r>
          </a:p>
          <a:p>
            <a:pPr algn="ctr">
              <a:lnSpc>
                <a:spcPct val="90000"/>
              </a:lnSpc>
              <a:spcBef>
                <a:spcPct val="0"/>
              </a:spcBef>
              <a:buClrTx/>
              <a:buSzTx/>
              <a:buFontTx/>
              <a:buNone/>
            </a:pPr>
            <a:r>
              <a:rPr kumimoji="0" lang="fr-FR" altLang="fr-FR" b="1"/>
              <a:t>qui représentent la valorisation</a:t>
            </a:r>
          </a:p>
          <a:p>
            <a:pPr algn="ctr">
              <a:lnSpc>
                <a:spcPct val="90000"/>
              </a:lnSpc>
              <a:spcBef>
                <a:spcPct val="0"/>
              </a:spcBef>
              <a:buClrTx/>
              <a:buSzTx/>
              <a:buFontTx/>
              <a:buNone/>
            </a:pPr>
            <a:r>
              <a:rPr kumimoji="0" lang="fr-FR" altLang="fr-FR" b="1"/>
              <a:t>de l'activité de</a:t>
            </a:r>
          </a:p>
          <a:p>
            <a:pPr algn="ctr">
              <a:lnSpc>
                <a:spcPct val="90000"/>
              </a:lnSpc>
              <a:spcBef>
                <a:spcPct val="0"/>
              </a:spcBef>
              <a:buClrTx/>
              <a:buSzTx/>
              <a:buFontTx/>
              <a:buNone/>
            </a:pPr>
            <a:r>
              <a:rPr kumimoji="0" lang="fr-FR" altLang="fr-FR" b="1"/>
              <a:t>l'entreprise.</a:t>
            </a:r>
          </a:p>
        </p:txBody>
      </p:sp>
      <p:sp>
        <p:nvSpPr>
          <p:cNvPr id="48136" name="Rectangle 9">
            <a:extLst>
              <a:ext uri="{FF2B5EF4-FFF2-40B4-BE49-F238E27FC236}">
                <a16:creationId xmlns:a16="http://schemas.microsoft.com/office/drawing/2014/main" id="{2E7A0EC2-51AE-4220-B664-9F24A62CE10C}"/>
              </a:ext>
            </a:extLst>
          </p:cNvPr>
          <p:cNvSpPr>
            <a:spLocks noChangeArrowheads="1"/>
          </p:cNvSpPr>
          <p:nvPr/>
        </p:nvSpPr>
        <p:spPr bwMode="auto">
          <a:xfrm>
            <a:off x="1084263" y="3222625"/>
            <a:ext cx="1647825"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solidFill>
                  <a:srgbClr val="000000"/>
                </a:solidFill>
              </a:rPr>
              <a:t>stock initial</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 achats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 charges variables</a:t>
            </a:r>
          </a:p>
          <a:p>
            <a:pPr algn="ctr">
              <a:lnSpc>
                <a:spcPct val="90000"/>
              </a:lnSpc>
              <a:spcBef>
                <a:spcPct val="0"/>
              </a:spcBef>
              <a:buClrTx/>
              <a:buSzTx/>
              <a:buFontTx/>
              <a:buNone/>
            </a:pPr>
            <a:r>
              <a:rPr kumimoji="0" lang="fr-FR" altLang="fr-FR" b="1">
                <a:solidFill>
                  <a:srgbClr val="000000"/>
                </a:solidFill>
              </a:rPr>
              <a:t>sur achats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+autres charges</a:t>
            </a:r>
          </a:p>
          <a:p>
            <a:pPr algn="ctr">
              <a:lnSpc>
                <a:spcPct val="90000"/>
              </a:lnSpc>
              <a:spcBef>
                <a:spcPct val="0"/>
              </a:spcBef>
              <a:buClrTx/>
              <a:buSzTx/>
              <a:buFontTx/>
              <a:buNone/>
            </a:pPr>
            <a:r>
              <a:rPr kumimoji="0" lang="fr-FR" altLang="fr-FR" b="1">
                <a:solidFill>
                  <a:srgbClr val="000000"/>
                </a:solidFill>
              </a:rPr>
              <a:t>variables</a:t>
            </a:r>
          </a:p>
          <a:p>
            <a:pPr algn="ctr">
              <a:lnSpc>
                <a:spcPct val="90000"/>
              </a:lnSpc>
              <a:spcBef>
                <a:spcPct val="0"/>
              </a:spcBef>
              <a:buClrTx/>
              <a:buSzTx/>
              <a:buFontTx/>
              <a:buNone/>
            </a:pPr>
            <a:endParaRPr kumimoji="0" lang="fr-FR" altLang="fr-FR" b="1">
              <a:solidFill>
                <a:srgbClr val="000000"/>
              </a:solidFill>
            </a:endParaRPr>
          </a:p>
          <a:p>
            <a:pPr algn="ctr">
              <a:lnSpc>
                <a:spcPct val="90000"/>
              </a:lnSpc>
              <a:spcBef>
                <a:spcPct val="0"/>
              </a:spcBef>
              <a:buClrTx/>
              <a:buSzTx/>
              <a:buFontTx/>
              <a:buNone/>
            </a:pPr>
            <a:r>
              <a:rPr kumimoji="0" lang="fr-FR" altLang="fr-FR" b="1">
                <a:solidFill>
                  <a:srgbClr val="000000"/>
                </a:solidFill>
              </a:rPr>
              <a:t>- stock final</a:t>
            </a:r>
          </a:p>
        </p:txBody>
      </p:sp>
      <p:grpSp>
        <p:nvGrpSpPr>
          <p:cNvPr id="48137" name="Group 10">
            <a:extLst>
              <a:ext uri="{FF2B5EF4-FFF2-40B4-BE49-F238E27FC236}">
                <a16:creationId xmlns:a16="http://schemas.microsoft.com/office/drawing/2014/main" id="{D883AADD-3EC8-4CA7-A555-6DAF7B62CEAB}"/>
              </a:ext>
            </a:extLst>
          </p:cNvPr>
          <p:cNvGrpSpPr>
            <a:grpSpLocks/>
          </p:cNvGrpSpPr>
          <p:nvPr/>
        </p:nvGrpSpPr>
        <p:grpSpPr bwMode="auto">
          <a:xfrm>
            <a:off x="2590800" y="2743200"/>
            <a:ext cx="1676400" cy="1068388"/>
            <a:chOff x="1632" y="1728"/>
            <a:chExt cx="1056" cy="673"/>
          </a:xfrm>
        </p:grpSpPr>
        <p:sp>
          <p:nvSpPr>
            <p:cNvPr id="48139" name="Freeform 11">
              <a:extLst>
                <a:ext uri="{FF2B5EF4-FFF2-40B4-BE49-F238E27FC236}">
                  <a16:creationId xmlns:a16="http://schemas.microsoft.com/office/drawing/2014/main" id="{39F4149D-23E9-4F5D-A93F-D0E89BF6B95C}"/>
                </a:ext>
              </a:extLst>
            </p:cNvPr>
            <p:cNvSpPr>
              <a:spLocks/>
            </p:cNvSpPr>
            <p:nvPr/>
          </p:nvSpPr>
          <p:spPr bwMode="auto">
            <a:xfrm>
              <a:off x="1638" y="2013"/>
              <a:ext cx="688" cy="387"/>
            </a:xfrm>
            <a:custGeom>
              <a:avLst/>
              <a:gdLst>
                <a:gd name="T0" fmla="*/ 0 w 438"/>
                <a:gd name="T1" fmla="*/ 386 h 387"/>
                <a:gd name="T2" fmla="*/ 50 w 438"/>
                <a:gd name="T3" fmla="*/ 386 h 387"/>
                <a:gd name="T4" fmla="*/ 61 w 438"/>
                <a:gd name="T5" fmla="*/ 359 h 387"/>
                <a:gd name="T6" fmla="*/ 79 w 438"/>
                <a:gd name="T7" fmla="*/ 333 h 387"/>
                <a:gd name="T8" fmla="*/ 101 w 438"/>
                <a:gd name="T9" fmla="*/ 310 h 387"/>
                <a:gd name="T10" fmla="*/ 121 w 438"/>
                <a:gd name="T11" fmla="*/ 286 h 387"/>
                <a:gd name="T12" fmla="*/ 141 w 438"/>
                <a:gd name="T13" fmla="*/ 266 h 387"/>
                <a:gd name="T14" fmla="*/ 160 w 438"/>
                <a:gd name="T15" fmla="*/ 249 h 387"/>
                <a:gd name="T16" fmla="*/ 181 w 438"/>
                <a:gd name="T17" fmla="*/ 232 h 387"/>
                <a:gd name="T18" fmla="*/ 206 w 438"/>
                <a:gd name="T19" fmla="*/ 214 h 387"/>
                <a:gd name="T20" fmla="*/ 231 w 438"/>
                <a:gd name="T21" fmla="*/ 199 h 387"/>
                <a:gd name="T22" fmla="*/ 264 w 438"/>
                <a:gd name="T23" fmla="*/ 181 h 387"/>
                <a:gd name="T24" fmla="*/ 295 w 438"/>
                <a:gd name="T25" fmla="*/ 166 h 387"/>
                <a:gd name="T26" fmla="*/ 327 w 438"/>
                <a:gd name="T27" fmla="*/ 152 h 387"/>
                <a:gd name="T28" fmla="*/ 360 w 438"/>
                <a:gd name="T29" fmla="*/ 138 h 387"/>
                <a:gd name="T30" fmla="*/ 399 w 438"/>
                <a:gd name="T31" fmla="*/ 121 h 387"/>
                <a:gd name="T32" fmla="*/ 448 w 438"/>
                <a:gd name="T33" fmla="*/ 103 h 387"/>
                <a:gd name="T34" fmla="*/ 481 w 438"/>
                <a:gd name="T35" fmla="*/ 92 h 387"/>
                <a:gd name="T36" fmla="*/ 518 w 438"/>
                <a:gd name="T37" fmla="*/ 81 h 387"/>
                <a:gd name="T38" fmla="*/ 551 w 438"/>
                <a:gd name="T39" fmla="*/ 71 h 387"/>
                <a:gd name="T40" fmla="*/ 587 w 438"/>
                <a:gd name="T41" fmla="*/ 61 h 387"/>
                <a:gd name="T42" fmla="*/ 644 w 438"/>
                <a:gd name="T43" fmla="*/ 49 h 387"/>
                <a:gd name="T44" fmla="*/ 686 w 438"/>
                <a:gd name="T45" fmla="*/ 41 h 387"/>
                <a:gd name="T46" fmla="*/ 672 w 438"/>
                <a:gd name="T47" fmla="*/ 0 h 387"/>
                <a:gd name="T48" fmla="*/ 598 w 438"/>
                <a:gd name="T49" fmla="*/ 14 h 387"/>
                <a:gd name="T50" fmla="*/ 518 w 438"/>
                <a:gd name="T51" fmla="*/ 34 h 387"/>
                <a:gd name="T52" fmla="*/ 451 w 438"/>
                <a:gd name="T53" fmla="*/ 55 h 387"/>
                <a:gd name="T54" fmla="*/ 380 w 438"/>
                <a:gd name="T55" fmla="*/ 81 h 387"/>
                <a:gd name="T56" fmla="*/ 278 w 438"/>
                <a:gd name="T57" fmla="*/ 117 h 387"/>
                <a:gd name="T58" fmla="*/ 195 w 438"/>
                <a:gd name="T59" fmla="*/ 158 h 387"/>
                <a:gd name="T60" fmla="*/ 121 w 438"/>
                <a:gd name="T61" fmla="*/ 200 h 387"/>
                <a:gd name="T62" fmla="*/ 75 w 438"/>
                <a:gd name="T63" fmla="*/ 237 h 387"/>
                <a:gd name="T64" fmla="*/ 33 w 438"/>
                <a:gd name="T65" fmla="*/ 285 h 387"/>
                <a:gd name="T66" fmla="*/ 17 w 438"/>
                <a:gd name="T67" fmla="*/ 323 h 387"/>
                <a:gd name="T68" fmla="*/ 0 w 438"/>
                <a:gd name="T69" fmla="*/ 386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 h="387">
                  <a:moveTo>
                    <a:pt x="0" y="386"/>
                  </a:moveTo>
                  <a:lnTo>
                    <a:pt x="32" y="386"/>
                  </a:lnTo>
                  <a:lnTo>
                    <a:pt x="39" y="359"/>
                  </a:lnTo>
                  <a:lnTo>
                    <a:pt x="50" y="333"/>
                  </a:lnTo>
                  <a:lnTo>
                    <a:pt x="64" y="310"/>
                  </a:lnTo>
                  <a:lnTo>
                    <a:pt x="77" y="286"/>
                  </a:lnTo>
                  <a:lnTo>
                    <a:pt x="90" y="266"/>
                  </a:lnTo>
                  <a:lnTo>
                    <a:pt x="102" y="249"/>
                  </a:lnTo>
                  <a:lnTo>
                    <a:pt x="115" y="232"/>
                  </a:lnTo>
                  <a:lnTo>
                    <a:pt x="131" y="214"/>
                  </a:lnTo>
                  <a:lnTo>
                    <a:pt x="147" y="199"/>
                  </a:lnTo>
                  <a:lnTo>
                    <a:pt x="168" y="181"/>
                  </a:lnTo>
                  <a:lnTo>
                    <a:pt x="188" y="166"/>
                  </a:lnTo>
                  <a:lnTo>
                    <a:pt x="208" y="152"/>
                  </a:lnTo>
                  <a:lnTo>
                    <a:pt x="229" y="138"/>
                  </a:lnTo>
                  <a:lnTo>
                    <a:pt x="254" y="121"/>
                  </a:lnTo>
                  <a:lnTo>
                    <a:pt x="285" y="103"/>
                  </a:lnTo>
                  <a:lnTo>
                    <a:pt x="306" y="92"/>
                  </a:lnTo>
                  <a:lnTo>
                    <a:pt x="330" y="81"/>
                  </a:lnTo>
                  <a:lnTo>
                    <a:pt x="351" y="71"/>
                  </a:lnTo>
                  <a:lnTo>
                    <a:pt x="374" y="61"/>
                  </a:lnTo>
                  <a:lnTo>
                    <a:pt x="410" y="49"/>
                  </a:lnTo>
                  <a:lnTo>
                    <a:pt x="437" y="41"/>
                  </a:lnTo>
                  <a:lnTo>
                    <a:pt x="428" y="0"/>
                  </a:lnTo>
                  <a:lnTo>
                    <a:pt x="381" y="14"/>
                  </a:lnTo>
                  <a:lnTo>
                    <a:pt x="330" y="34"/>
                  </a:lnTo>
                  <a:lnTo>
                    <a:pt x="287" y="55"/>
                  </a:lnTo>
                  <a:lnTo>
                    <a:pt x="242" y="81"/>
                  </a:lnTo>
                  <a:lnTo>
                    <a:pt x="177" y="117"/>
                  </a:lnTo>
                  <a:lnTo>
                    <a:pt x="124" y="158"/>
                  </a:lnTo>
                  <a:lnTo>
                    <a:pt x="77" y="200"/>
                  </a:lnTo>
                  <a:lnTo>
                    <a:pt x="48" y="237"/>
                  </a:lnTo>
                  <a:lnTo>
                    <a:pt x="21" y="285"/>
                  </a:lnTo>
                  <a:lnTo>
                    <a:pt x="11" y="323"/>
                  </a:lnTo>
                  <a:lnTo>
                    <a:pt x="0" y="38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0" name="Freeform 12">
              <a:extLst>
                <a:ext uri="{FF2B5EF4-FFF2-40B4-BE49-F238E27FC236}">
                  <a16:creationId xmlns:a16="http://schemas.microsoft.com/office/drawing/2014/main" id="{3020D380-518B-4FDB-A51E-C574297F5A54}"/>
                </a:ext>
              </a:extLst>
            </p:cNvPr>
            <p:cNvSpPr>
              <a:spLocks/>
            </p:cNvSpPr>
            <p:nvPr/>
          </p:nvSpPr>
          <p:spPr bwMode="auto">
            <a:xfrm>
              <a:off x="2197" y="1728"/>
              <a:ext cx="491" cy="199"/>
            </a:xfrm>
            <a:custGeom>
              <a:avLst/>
              <a:gdLst>
                <a:gd name="T0" fmla="*/ 381 w 313"/>
                <a:gd name="T1" fmla="*/ 198 h 199"/>
                <a:gd name="T2" fmla="*/ 489 w 313"/>
                <a:gd name="T3" fmla="*/ 198 h 199"/>
                <a:gd name="T4" fmla="*/ 461 w 313"/>
                <a:gd name="T5" fmla="*/ 190 h 199"/>
                <a:gd name="T6" fmla="*/ 435 w 313"/>
                <a:gd name="T7" fmla="*/ 181 h 199"/>
                <a:gd name="T8" fmla="*/ 403 w 313"/>
                <a:gd name="T9" fmla="*/ 169 h 199"/>
                <a:gd name="T10" fmla="*/ 367 w 313"/>
                <a:gd name="T11" fmla="*/ 155 h 199"/>
                <a:gd name="T12" fmla="*/ 328 w 313"/>
                <a:gd name="T13" fmla="*/ 140 h 199"/>
                <a:gd name="T14" fmla="*/ 292 w 313"/>
                <a:gd name="T15" fmla="*/ 126 h 199"/>
                <a:gd name="T16" fmla="*/ 264 w 313"/>
                <a:gd name="T17" fmla="*/ 113 h 199"/>
                <a:gd name="T18" fmla="*/ 237 w 313"/>
                <a:gd name="T19" fmla="*/ 101 h 199"/>
                <a:gd name="T20" fmla="*/ 212 w 313"/>
                <a:gd name="T21" fmla="*/ 89 h 199"/>
                <a:gd name="T22" fmla="*/ 187 w 313"/>
                <a:gd name="T23" fmla="*/ 75 h 199"/>
                <a:gd name="T24" fmla="*/ 162 w 313"/>
                <a:gd name="T25" fmla="*/ 59 h 199"/>
                <a:gd name="T26" fmla="*/ 141 w 313"/>
                <a:gd name="T27" fmla="*/ 43 h 199"/>
                <a:gd name="T28" fmla="*/ 122 w 313"/>
                <a:gd name="T29" fmla="*/ 28 h 199"/>
                <a:gd name="T30" fmla="*/ 104 w 313"/>
                <a:gd name="T31" fmla="*/ 12 h 199"/>
                <a:gd name="T32" fmla="*/ 89 w 313"/>
                <a:gd name="T33" fmla="*/ 0 h 199"/>
                <a:gd name="T34" fmla="*/ 0 w 313"/>
                <a:gd name="T35" fmla="*/ 0 h 199"/>
                <a:gd name="T36" fmla="*/ 19 w 313"/>
                <a:gd name="T37" fmla="*/ 22 h 199"/>
                <a:gd name="T38" fmla="*/ 58 w 313"/>
                <a:gd name="T39" fmla="*/ 54 h 199"/>
                <a:gd name="T40" fmla="*/ 105 w 313"/>
                <a:gd name="T41" fmla="*/ 95 h 199"/>
                <a:gd name="T42" fmla="*/ 158 w 313"/>
                <a:gd name="T43" fmla="*/ 123 h 199"/>
                <a:gd name="T44" fmla="*/ 231 w 313"/>
                <a:gd name="T45" fmla="*/ 151 h 199"/>
                <a:gd name="T46" fmla="*/ 292 w 313"/>
                <a:gd name="T47" fmla="*/ 178 h 199"/>
                <a:gd name="T48" fmla="*/ 353 w 313"/>
                <a:gd name="T49" fmla="*/ 198 h 199"/>
                <a:gd name="T50" fmla="*/ 489 w 313"/>
                <a:gd name="T51" fmla="*/ 198 h 199"/>
                <a:gd name="T52" fmla="*/ 486 w 313"/>
                <a:gd name="T53" fmla="*/ 198 h 199"/>
                <a:gd name="T54" fmla="*/ 381 w 313"/>
                <a:gd name="T55" fmla="*/ 198 h 1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3" h="199">
                  <a:moveTo>
                    <a:pt x="243" y="198"/>
                  </a:moveTo>
                  <a:lnTo>
                    <a:pt x="312" y="198"/>
                  </a:lnTo>
                  <a:lnTo>
                    <a:pt x="294" y="190"/>
                  </a:lnTo>
                  <a:lnTo>
                    <a:pt x="277" y="181"/>
                  </a:lnTo>
                  <a:lnTo>
                    <a:pt x="257" y="169"/>
                  </a:lnTo>
                  <a:lnTo>
                    <a:pt x="234" y="155"/>
                  </a:lnTo>
                  <a:lnTo>
                    <a:pt x="209" y="140"/>
                  </a:lnTo>
                  <a:lnTo>
                    <a:pt x="186" y="126"/>
                  </a:lnTo>
                  <a:lnTo>
                    <a:pt x="168" y="113"/>
                  </a:lnTo>
                  <a:lnTo>
                    <a:pt x="151" y="101"/>
                  </a:lnTo>
                  <a:lnTo>
                    <a:pt x="135" y="89"/>
                  </a:lnTo>
                  <a:lnTo>
                    <a:pt x="119" y="75"/>
                  </a:lnTo>
                  <a:lnTo>
                    <a:pt x="103" y="59"/>
                  </a:lnTo>
                  <a:lnTo>
                    <a:pt x="90" y="43"/>
                  </a:lnTo>
                  <a:lnTo>
                    <a:pt x="78" y="28"/>
                  </a:lnTo>
                  <a:lnTo>
                    <a:pt x="66" y="12"/>
                  </a:lnTo>
                  <a:lnTo>
                    <a:pt x="57" y="0"/>
                  </a:lnTo>
                  <a:lnTo>
                    <a:pt x="0" y="0"/>
                  </a:lnTo>
                  <a:lnTo>
                    <a:pt x="12" y="22"/>
                  </a:lnTo>
                  <a:lnTo>
                    <a:pt x="37" y="54"/>
                  </a:lnTo>
                  <a:lnTo>
                    <a:pt x="67" y="95"/>
                  </a:lnTo>
                  <a:lnTo>
                    <a:pt x="101" y="123"/>
                  </a:lnTo>
                  <a:lnTo>
                    <a:pt x="147" y="151"/>
                  </a:lnTo>
                  <a:lnTo>
                    <a:pt x="186" y="178"/>
                  </a:lnTo>
                  <a:lnTo>
                    <a:pt x="225" y="198"/>
                  </a:lnTo>
                  <a:lnTo>
                    <a:pt x="312" y="198"/>
                  </a:lnTo>
                  <a:lnTo>
                    <a:pt x="310" y="198"/>
                  </a:lnTo>
                  <a:lnTo>
                    <a:pt x="243" y="19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1" name="Freeform 13">
              <a:extLst>
                <a:ext uri="{FF2B5EF4-FFF2-40B4-BE49-F238E27FC236}">
                  <a16:creationId xmlns:a16="http://schemas.microsoft.com/office/drawing/2014/main" id="{23319D5C-1AEC-47AD-973D-2D796F847677}"/>
                </a:ext>
              </a:extLst>
            </p:cNvPr>
            <p:cNvSpPr>
              <a:spLocks/>
            </p:cNvSpPr>
            <p:nvPr/>
          </p:nvSpPr>
          <p:spPr bwMode="auto">
            <a:xfrm>
              <a:off x="2390" y="1932"/>
              <a:ext cx="298" cy="238"/>
            </a:xfrm>
            <a:custGeom>
              <a:avLst/>
              <a:gdLst>
                <a:gd name="T0" fmla="*/ 0 w 190"/>
                <a:gd name="T1" fmla="*/ 237 h 238"/>
                <a:gd name="T2" fmla="*/ 89 w 190"/>
                <a:gd name="T3" fmla="*/ 237 h 238"/>
                <a:gd name="T4" fmla="*/ 97 w 190"/>
                <a:gd name="T5" fmla="*/ 222 h 238"/>
                <a:gd name="T6" fmla="*/ 107 w 190"/>
                <a:gd name="T7" fmla="*/ 207 h 238"/>
                <a:gd name="T8" fmla="*/ 114 w 190"/>
                <a:gd name="T9" fmla="*/ 192 h 238"/>
                <a:gd name="T10" fmla="*/ 125 w 190"/>
                <a:gd name="T11" fmla="*/ 176 h 238"/>
                <a:gd name="T12" fmla="*/ 136 w 190"/>
                <a:gd name="T13" fmla="*/ 159 h 238"/>
                <a:gd name="T14" fmla="*/ 149 w 190"/>
                <a:gd name="T15" fmla="*/ 139 h 238"/>
                <a:gd name="T16" fmla="*/ 169 w 190"/>
                <a:gd name="T17" fmla="*/ 114 h 238"/>
                <a:gd name="T18" fmla="*/ 188 w 190"/>
                <a:gd name="T19" fmla="*/ 91 h 238"/>
                <a:gd name="T20" fmla="*/ 201 w 190"/>
                <a:gd name="T21" fmla="*/ 76 h 238"/>
                <a:gd name="T22" fmla="*/ 223 w 190"/>
                <a:gd name="T23" fmla="*/ 57 h 238"/>
                <a:gd name="T24" fmla="*/ 245 w 190"/>
                <a:gd name="T25" fmla="*/ 38 h 238"/>
                <a:gd name="T26" fmla="*/ 267 w 190"/>
                <a:gd name="T27" fmla="*/ 20 h 238"/>
                <a:gd name="T28" fmla="*/ 282 w 190"/>
                <a:gd name="T29" fmla="*/ 7 h 238"/>
                <a:gd name="T30" fmla="*/ 296 w 190"/>
                <a:gd name="T31" fmla="*/ 0 h 238"/>
                <a:gd name="T32" fmla="*/ 182 w 190"/>
                <a:gd name="T33" fmla="*/ 0 h 238"/>
                <a:gd name="T34" fmla="*/ 152 w 190"/>
                <a:gd name="T35" fmla="*/ 14 h 238"/>
                <a:gd name="T36" fmla="*/ 114 w 190"/>
                <a:gd name="T37" fmla="*/ 44 h 238"/>
                <a:gd name="T38" fmla="*/ 77 w 190"/>
                <a:gd name="T39" fmla="*/ 79 h 238"/>
                <a:gd name="T40" fmla="*/ 52 w 190"/>
                <a:gd name="T41" fmla="*/ 110 h 238"/>
                <a:gd name="T42" fmla="*/ 25 w 190"/>
                <a:gd name="T43" fmla="*/ 147 h 238"/>
                <a:gd name="T44" fmla="*/ 5 w 190"/>
                <a:gd name="T45" fmla="*/ 183 h 238"/>
                <a:gd name="T46" fmla="*/ 0 w 190"/>
                <a:gd name="T47" fmla="*/ 208 h 238"/>
                <a:gd name="T48" fmla="*/ 0 w 190"/>
                <a:gd name="T49" fmla="*/ 237 h 2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0" h="238">
                  <a:moveTo>
                    <a:pt x="0" y="237"/>
                  </a:moveTo>
                  <a:lnTo>
                    <a:pt x="57" y="237"/>
                  </a:lnTo>
                  <a:lnTo>
                    <a:pt x="62" y="222"/>
                  </a:lnTo>
                  <a:lnTo>
                    <a:pt x="68" y="207"/>
                  </a:lnTo>
                  <a:lnTo>
                    <a:pt x="73" y="192"/>
                  </a:lnTo>
                  <a:lnTo>
                    <a:pt x="80" y="176"/>
                  </a:lnTo>
                  <a:lnTo>
                    <a:pt x="87" y="159"/>
                  </a:lnTo>
                  <a:lnTo>
                    <a:pt x="95" y="139"/>
                  </a:lnTo>
                  <a:lnTo>
                    <a:pt x="108" y="114"/>
                  </a:lnTo>
                  <a:lnTo>
                    <a:pt x="120" y="91"/>
                  </a:lnTo>
                  <a:lnTo>
                    <a:pt x="128" y="76"/>
                  </a:lnTo>
                  <a:lnTo>
                    <a:pt x="142" y="57"/>
                  </a:lnTo>
                  <a:lnTo>
                    <a:pt x="156" y="38"/>
                  </a:lnTo>
                  <a:lnTo>
                    <a:pt x="170" y="20"/>
                  </a:lnTo>
                  <a:lnTo>
                    <a:pt x="180" y="7"/>
                  </a:lnTo>
                  <a:lnTo>
                    <a:pt x="189" y="0"/>
                  </a:lnTo>
                  <a:lnTo>
                    <a:pt x="116" y="0"/>
                  </a:lnTo>
                  <a:lnTo>
                    <a:pt x="97" y="14"/>
                  </a:lnTo>
                  <a:lnTo>
                    <a:pt x="73" y="44"/>
                  </a:lnTo>
                  <a:lnTo>
                    <a:pt x="49" y="79"/>
                  </a:lnTo>
                  <a:lnTo>
                    <a:pt x="33" y="110"/>
                  </a:lnTo>
                  <a:lnTo>
                    <a:pt x="16" y="147"/>
                  </a:lnTo>
                  <a:lnTo>
                    <a:pt x="3" y="183"/>
                  </a:lnTo>
                  <a:lnTo>
                    <a:pt x="0" y="208"/>
                  </a:lnTo>
                  <a:lnTo>
                    <a:pt x="0" y="23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2" name="Freeform 14">
              <a:extLst>
                <a:ext uri="{FF2B5EF4-FFF2-40B4-BE49-F238E27FC236}">
                  <a16:creationId xmlns:a16="http://schemas.microsoft.com/office/drawing/2014/main" id="{D36368B6-0C95-4E0C-AC06-39AB81B4D684}"/>
                </a:ext>
              </a:extLst>
            </p:cNvPr>
            <p:cNvSpPr>
              <a:spLocks/>
            </p:cNvSpPr>
            <p:nvPr/>
          </p:nvSpPr>
          <p:spPr bwMode="auto">
            <a:xfrm>
              <a:off x="1632" y="1728"/>
              <a:ext cx="941" cy="673"/>
            </a:xfrm>
            <a:custGeom>
              <a:avLst/>
              <a:gdLst>
                <a:gd name="T0" fmla="*/ 0 w 600"/>
                <a:gd name="T1" fmla="*/ 635 h 673"/>
                <a:gd name="T2" fmla="*/ 0 w 600"/>
                <a:gd name="T3" fmla="*/ 596 h 673"/>
                <a:gd name="T4" fmla="*/ 8 w 600"/>
                <a:gd name="T5" fmla="*/ 554 h 673"/>
                <a:gd name="T6" fmla="*/ 25 w 600"/>
                <a:gd name="T7" fmla="*/ 514 h 673"/>
                <a:gd name="T8" fmla="*/ 50 w 600"/>
                <a:gd name="T9" fmla="*/ 469 h 673"/>
                <a:gd name="T10" fmla="*/ 91 w 600"/>
                <a:gd name="T11" fmla="*/ 427 h 673"/>
                <a:gd name="T12" fmla="*/ 141 w 600"/>
                <a:gd name="T13" fmla="*/ 382 h 673"/>
                <a:gd name="T14" fmla="*/ 194 w 600"/>
                <a:gd name="T15" fmla="*/ 341 h 673"/>
                <a:gd name="T16" fmla="*/ 249 w 600"/>
                <a:gd name="T17" fmla="*/ 302 h 673"/>
                <a:gd name="T18" fmla="*/ 311 w 600"/>
                <a:gd name="T19" fmla="*/ 264 h 673"/>
                <a:gd name="T20" fmla="*/ 380 w 600"/>
                <a:gd name="T21" fmla="*/ 227 h 673"/>
                <a:gd name="T22" fmla="*/ 455 w 600"/>
                <a:gd name="T23" fmla="*/ 191 h 673"/>
                <a:gd name="T24" fmla="*/ 535 w 600"/>
                <a:gd name="T25" fmla="*/ 162 h 673"/>
                <a:gd name="T26" fmla="*/ 609 w 600"/>
                <a:gd name="T27" fmla="*/ 143 h 673"/>
                <a:gd name="T28" fmla="*/ 585 w 600"/>
                <a:gd name="T29" fmla="*/ 20 h 673"/>
                <a:gd name="T30" fmla="*/ 637 w 600"/>
                <a:gd name="T31" fmla="*/ 62 h 673"/>
                <a:gd name="T32" fmla="*/ 676 w 600"/>
                <a:gd name="T33" fmla="*/ 91 h 673"/>
                <a:gd name="T34" fmla="*/ 718 w 600"/>
                <a:gd name="T35" fmla="*/ 115 h 673"/>
                <a:gd name="T36" fmla="*/ 773 w 600"/>
                <a:gd name="T37" fmla="*/ 138 h 673"/>
                <a:gd name="T38" fmla="*/ 841 w 600"/>
                <a:gd name="T39" fmla="*/ 166 h 673"/>
                <a:gd name="T40" fmla="*/ 905 w 600"/>
                <a:gd name="T41" fmla="*/ 192 h 673"/>
                <a:gd name="T42" fmla="*/ 925 w 600"/>
                <a:gd name="T43" fmla="*/ 213 h 673"/>
                <a:gd name="T44" fmla="*/ 891 w 600"/>
                <a:gd name="T45" fmla="*/ 236 h 673"/>
                <a:gd name="T46" fmla="*/ 859 w 600"/>
                <a:gd name="T47" fmla="*/ 264 h 673"/>
                <a:gd name="T48" fmla="*/ 837 w 600"/>
                <a:gd name="T49" fmla="*/ 290 h 673"/>
                <a:gd name="T50" fmla="*/ 816 w 600"/>
                <a:gd name="T51" fmla="*/ 320 h 673"/>
                <a:gd name="T52" fmla="*/ 795 w 600"/>
                <a:gd name="T53" fmla="*/ 349 h 673"/>
                <a:gd name="T54" fmla="*/ 778 w 600"/>
                <a:gd name="T55" fmla="*/ 378 h 673"/>
                <a:gd name="T56" fmla="*/ 761 w 600"/>
                <a:gd name="T57" fmla="*/ 406 h 673"/>
                <a:gd name="T58" fmla="*/ 745 w 600"/>
                <a:gd name="T59" fmla="*/ 443 h 673"/>
                <a:gd name="T60" fmla="*/ 619 w 600"/>
                <a:gd name="T61" fmla="*/ 306 h 673"/>
                <a:gd name="T62" fmla="*/ 500 w 600"/>
                <a:gd name="T63" fmla="*/ 339 h 673"/>
                <a:gd name="T64" fmla="*/ 433 w 600"/>
                <a:gd name="T65" fmla="*/ 363 h 673"/>
                <a:gd name="T66" fmla="*/ 340 w 600"/>
                <a:gd name="T67" fmla="*/ 398 h 673"/>
                <a:gd name="T68" fmla="*/ 268 w 600"/>
                <a:gd name="T69" fmla="*/ 429 h 673"/>
                <a:gd name="T70" fmla="*/ 215 w 600"/>
                <a:gd name="T71" fmla="*/ 453 h 673"/>
                <a:gd name="T72" fmla="*/ 162 w 600"/>
                <a:gd name="T73" fmla="*/ 484 h 673"/>
                <a:gd name="T74" fmla="*/ 116 w 600"/>
                <a:gd name="T75" fmla="*/ 516 h 673"/>
                <a:gd name="T76" fmla="*/ 80 w 600"/>
                <a:gd name="T77" fmla="*/ 554 h 673"/>
                <a:gd name="T78" fmla="*/ 50 w 600"/>
                <a:gd name="T79" fmla="*/ 594 h 673"/>
                <a:gd name="T80" fmla="*/ 28 w 600"/>
                <a:gd name="T81" fmla="*/ 636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0" h="673">
                  <a:moveTo>
                    <a:pt x="5" y="672"/>
                  </a:moveTo>
                  <a:lnTo>
                    <a:pt x="0" y="635"/>
                  </a:lnTo>
                  <a:lnTo>
                    <a:pt x="0" y="617"/>
                  </a:lnTo>
                  <a:lnTo>
                    <a:pt x="0" y="596"/>
                  </a:lnTo>
                  <a:lnTo>
                    <a:pt x="4" y="574"/>
                  </a:lnTo>
                  <a:lnTo>
                    <a:pt x="5" y="554"/>
                  </a:lnTo>
                  <a:lnTo>
                    <a:pt x="11" y="533"/>
                  </a:lnTo>
                  <a:lnTo>
                    <a:pt x="16" y="514"/>
                  </a:lnTo>
                  <a:lnTo>
                    <a:pt x="22" y="494"/>
                  </a:lnTo>
                  <a:lnTo>
                    <a:pt x="32" y="469"/>
                  </a:lnTo>
                  <a:lnTo>
                    <a:pt x="47" y="447"/>
                  </a:lnTo>
                  <a:lnTo>
                    <a:pt x="58" y="427"/>
                  </a:lnTo>
                  <a:lnTo>
                    <a:pt x="72" y="403"/>
                  </a:lnTo>
                  <a:lnTo>
                    <a:pt x="90" y="382"/>
                  </a:lnTo>
                  <a:lnTo>
                    <a:pt x="106" y="359"/>
                  </a:lnTo>
                  <a:lnTo>
                    <a:pt x="124" y="341"/>
                  </a:lnTo>
                  <a:lnTo>
                    <a:pt x="141" y="321"/>
                  </a:lnTo>
                  <a:lnTo>
                    <a:pt x="159" y="302"/>
                  </a:lnTo>
                  <a:lnTo>
                    <a:pt x="179" y="283"/>
                  </a:lnTo>
                  <a:lnTo>
                    <a:pt x="198" y="264"/>
                  </a:lnTo>
                  <a:lnTo>
                    <a:pt x="222" y="243"/>
                  </a:lnTo>
                  <a:lnTo>
                    <a:pt x="242" y="227"/>
                  </a:lnTo>
                  <a:lnTo>
                    <a:pt x="267" y="209"/>
                  </a:lnTo>
                  <a:lnTo>
                    <a:pt x="290" y="191"/>
                  </a:lnTo>
                  <a:lnTo>
                    <a:pt x="314" y="175"/>
                  </a:lnTo>
                  <a:lnTo>
                    <a:pt x="341" y="162"/>
                  </a:lnTo>
                  <a:lnTo>
                    <a:pt x="364" y="151"/>
                  </a:lnTo>
                  <a:lnTo>
                    <a:pt x="388" y="143"/>
                  </a:lnTo>
                  <a:lnTo>
                    <a:pt x="354" y="0"/>
                  </a:lnTo>
                  <a:lnTo>
                    <a:pt x="373" y="20"/>
                  </a:lnTo>
                  <a:lnTo>
                    <a:pt x="390" y="44"/>
                  </a:lnTo>
                  <a:lnTo>
                    <a:pt x="406" y="62"/>
                  </a:lnTo>
                  <a:lnTo>
                    <a:pt x="417" y="76"/>
                  </a:lnTo>
                  <a:lnTo>
                    <a:pt x="431" y="91"/>
                  </a:lnTo>
                  <a:lnTo>
                    <a:pt x="444" y="103"/>
                  </a:lnTo>
                  <a:lnTo>
                    <a:pt x="458" y="115"/>
                  </a:lnTo>
                  <a:lnTo>
                    <a:pt x="475" y="125"/>
                  </a:lnTo>
                  <a:lnTo>
                    <a:pt x="493" y="138"/>
                  </a:lnTo>
                  <a:lnTo>
                    <a:pt x="512" y="152"/>
                  </a:lnTo>
                  <a:lnTo>
                    <a:pt x="536" y="166"/>
                  </a:lnTo>
                  <a:lnTo>
                    <a:pt x="554" y="178"/>
                  </a:lnTo>
                  <a:lnTo>
                    <a:pt x="577" y="192"/>
                  </a:lnTo>
                  <a:lnTo>
                    <a:pt x="599" y="203"/>
                  </a:lnTo>
                  <a:lnTo>
                    <a:pt x="590" y="213"/>
                  </a:lnTo>
                  <a:lnTo>
                    <a:pt x="579" y="224"/>
                  </a:lnTo>
                  <a:lnTo>
                    <a:pt x="568" y="236"/>
                  </a:lnTo>
                  <a:lnTo>
                    <a:pt x="559" y="249"/>
                  </a:lnTo>
                  <a:lnTo>
                    <a:pt x="548" y="264"/>
                  </a:lnTo>
                  <a:lnTo>
                    <a:pt x="541" y="277"/>
                  </a:lnTo>
                  <a:lnTo>
                    <a:pt x="534" y="290"/>
                  </a:lnTo>
                  <a:lnTo>
                    <a:pt x="527" y="304"/>
                  </a:lnTo>
                  <a:lnTo>
                    <a:pt x="520" y="320"/>
                  </a:lnTo>
                  <a:lnTo>
                    <a:pt x="512" y="335"/>
                  </a:lnTo>
                  <a:lnTo>
                    <a:pt x="507" y="349"/>
                  </a:lnTo>
                  <a:lnTo>
                    <a:pt x="500" y="363"/>
                  </a:lnTo>
                  <a:lnTo>
                    <a:pt x="496" y="378"/>
                  </a:lnTo>
                  <a:lnTo>
                    <a:pt x="489" y="392"/>
                  </a:lnTo>
                  <a:lnTo>
                    <a:pt x="485" y="406"/>
                  </a:lnTo>
                  <a:lnTo>
                    <a:pt x="478" y="422"/>
                  </a:lnTo>
                  <a:lnTo>
                    <a:pt x="475" y="443"/>
                  </a:lnTo>
                  <a:lnTo>
                    <a:pt x="429" y="296"/>
                  </a:lnTo>
                  <a:lnTo>
                    <a:pt x="395" y="306"/>
                  </a:lnTo>
                  <a:lnTo>
                    <a:pt x="368" y="318"/>
                  </a:lnTo>
                  <a:lnTo>
                    <a:pt x="319" y="339"/>
                  </a:lnTo>
                  <a:lnTo>
                    <a:pt x="298" y="351"/>
                  </a:lnTo>
                  <a:lnTo>
                    <a:pt x="276" y="363"/>
                  </a:lnTo>
                  <a:lnTo>
                    <a:pt x="238" y="385"/>
                  </a:lnTo>
                  <a:lnTo>
                    <a:pt x="217" y="398"/>
                  </a:lnTo>
                  <a:lnTo>
                    <a:pt x="191" y="414"/>
                  </a:lnTo>
                  <a:lnTo>
                    <a:pt x="171" y="429"/>
                  </a:lnTo>
                  <a:lnTo>
                    <a:pt x="155" y="441"/>
                  </a:lnTo>
                  <a:lnTo>
                    <a:pt x="137" y="453"/>
                  </a:lnTo>
                  <a:lnTo>
                    <a:pt x="119" y="468"/>
                  </a:lnTo>
                  <a:lnTo>
                    <a:pt x="103" y="484"/>
                  </a:lnTo>
                  <a:lnTo>
                    <a:pt x="90" y="500"/>
                  </a:lnTo>
                  <a:lnTo>
                    <a:pt x="74" y="516"/>
                  </a:lnTo>
                  <a:lnTo>
                    <a:pt x="61" y="536"/>
                  </a:lnTo>
                  <a:lnTo>
                    <a:pt x="51" y="554"/>
                  </a:lnTo>
                  <a:lnTo>
                    <a:pt x="41" y="574"/>
                  </a:lnTo>
                  <a:lnTo>
                    <a:pt x="32" y="594"/>
                  </a:lnTo>
                  <a:lnTo>
                    <a:pt x="25" y="615"/>
                  </a:lnTo>
                  <a:lnTo>
                    <a:pt x="18" y="636"/>
                  </a:lnTo>
                  <a:lnTo>
                    <a:pt x="5" y="672"/>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8138" name="AutoShape 15">
            <a:hlinkClick r:id="rId2" action="ppaction://hlinksldjump" highlightClick="1"/>
            <a:extLst>
              <a:ext uri="{FF2B5EF4-FFF2-40B4-BE49-F238E27FC236}">
                <a16:creationId xmlns:a16="http://schemas.microsoft.com/office/drawing/2014/main" id="{AE1A2ABA-72A9-4BBE-870C-D788AFD5A8E1}"/>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0D3F889-89A5-4FF3-A307-EF23C0E7C1A1}"/>
              </a:ext>
            </a:extLst>
          </p:cNvPr>
          <p:cNvSpPr>
            <a:spLocks noGrp="1" noChangeArrowheads="1"/>
          </p:cNvSpPr>
          <p:nvPr>
            <p:ph type="title"/>
          </p:nvPr>
        </p:nvSpPr>
        <p:spPr/>
        <p:txBody>
          <a:bodyPr/>
          <a:lstStyle/>
          <a:p>
            <a:pPr eaLnBrk="1" hangingPunct="1"/>
            <a:r>
              <a:rPr lang="fr-FR" altLang="fr-FR"/>
              <a:t>RATIOS D'ANALYSE ECONOMIQUE</a:t>
            </a:r>
          </a:p>
        </p:txBody>
      </p:sp>
      <p:sp>
        <p:nvSpPr>
          <p:cNvPr id="49155" name="Espace réservé du numéro de diapositive 3">
            <a:extLst>
              <a:ext uri="{FF2B5EF4-FFF2-40B4-BE49-F238E27FC236}">
                <a16:creationId xmlns:a16="http://schemas.microsoft.com/office/drawing/2014/main" id="{E1409018-E85A-492F-899B-80CF8CE60D7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05999EC-998F-43AB-A1B4-1CC75301A436}" type="slidenum">
              <a:rPr kumimoji="0" lang="fr-FR" altLang="fr-FR">
                <a:solidFill>
                  <a:schemeClr val="tx2"/>
                </a:solidFill>
              </a:rPr>
              <a:pPr algn="r"/>
              <a:t>34</a:t>
            </a:fld>
            <a:endParaRPr kumimoji="0" lang="fr-FR" altLang="fr-FR">
              <a:solidFill>
                <a:schemeClr val="tx2"/>
              </a:solidFill>
            </a:endParaRPr>
          </a:p>
        </p:txBody>
      </p:sp>
      <p:sp>
        <p:nvSpPr>
          <p:cNvPr id="49156" name="Rectangle 3">
            <a:extLst>
              <a:ext uri="{FF2B5EF4-FFF2-40B4-BE49-F238E27FC236}">
                <a16:creationId xmlns:a16="http://schemas.microsoft.com/office/drawing/2014/main" id="{C28E2C1C-B50E-499C-A529-9487495FE054}"/>
              </a:ext>
            </a:extLst>
          </p:cNvPr>
          <p:cNvSpPr>
            <a:spLocks noChangeArrowheads="1"/>
          </p:cNvSpPr>
          <p:nvPr/>
        </p:nvSpPr>
        <p:spPr bwMode="auto">
          <a:xfrm>
            <a:off x="1600200" y="1295400"/>
            <a:ext cx="64135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1 - Rapprochement d'information plus pertinent que ces informations elles-mêmes</a:t>
            </a:r>
          </a:p>
          <a:p>
            <a:pPr>
              <a:lnSpc>
                <a:spcPct val="90000"/>
              </a:lnSpc>
              <a:spcBef>
                <a:spcPct val="0"/>
              </a:spcBef>
              <a:buClrTx/>
              <a:buSzTx/>
              <a:buFontTx/>
              <a:buNone/>
            </a:pPr>
            <a:r>
              <a:rPr kumimoji="0" lang="fr-FR" altLang="fr-FR" b="1"/>
              <a:t>2 - facilitent la formulation d'un diagnostic</a:t>
            </a:r>
          </a:p>
          <a:p>
            <a:pPr>
              <a:lnSpc>
                <a:spcPct val="90000"/>
              </a:lnSpc>
              <a:spcBef>
                <a:spcPct val="0"/>
              </a:spcBef>
              <a:buClrTx/>
              <a:buSzTx/>
              <a:buFontTx/>
              <a:buNone/>
            </a:pPr>
            <a:r>
              <a:rPr kumimoji="0" lang="fr-FR" altLang="fr-FR" b="1"/>
              <a:t>3 - autorisent la comparaison avec d'autres entreprises</a:t>
            </a:r>
          </a:p>
          <a:p>
            <a:pPr>
              <a:lnSpc>
                <a:spcPct val="90000"/>
              </a:lnSpc>
              <a:spcBef>
                <a:spcPct val="0"/>
              </a:spcBef>
              <a:buClrTx/>
              <a:buSzTx/>
              <a:buFontTx/>
              <a:buNone/>
            </a:pPr>
            <a:r>
              <a:rPr kumimoji="0" lang="fr-FR" altLang="fr-FR" b="1"/>
              <a:t>4 - autorisent la comparaison avec d'autres conditions (périodes)</a:t>
            </a:r>
          </a:p>
        </p:txBody>
      </p:sp>
      <p:grpSp>
        <p:nvGrpSpPr>
          <p:cNvPr id="49157" name="Group 4">
            <a:extLst>
              <a:ext uri="{FF2B5EF4-FFF2-40B4-BE49-F238E27FC236}">
                <a16:creationId xmlns:a16="http://schemas.microsoft.com/office/drawing/2014/main" id="{73BF7A51-931C-4ED9-A96C-A5F9DC1FC697}"/>
              </a:ext>
            </a:extLst>
          </p:cNvPr>
          <p:cNvGrpSpPr>
            <a:grpSpLocks/>
          </p:cNvGrpSpPr>
          <p:nvPr/>
        </p:nvGrpSpPr>
        <p:grpSpPr bwMode="auto">
          <a:xfrm>
            <a:off x="990600" y="2362200"/>
            <a:ext cx="7912100" cy="3524250"/>
            <a:chOff x="168" y="1411"/>
            <a:chExt cx="5763" cy="2220"/>
          </a:xfrm>
        </p:grpSpPr>
        <p:grpSp>
          <p:nvGrpSpPr>
            <p:cNvPr id="49159" name="Group 5">
              <a:extLst>
                <a:ext uri="{FF2B5EF4-FFF2-40B4-BE49-F238E27FC236}">
                  <a16:creationId xmlns:a16="http://schemas.microsoft.com/office/drawing/2014/main" id="{9ACEE437-C8CC-4AB6-9482-F311A3E31FC6}"/>
                </a:ext>
              </a:extLst>
            </p:cNvPr>
            <p:cNvGrpSpPr>
              <a:grpSpLocks/>
            </p:cNvGrpSpPr>
            <p:nvPr/>
          </p:nvGrpSpPr>
          <p:grpSpPr bwMode="auto">
            <a:xfrm>
              <a:off x="281" y="1411"/>
              <a:ext cx="5650" cy="2209"/>
              <a:chOff x="281" y="1411"/>
              <a:chExt cx="5650" cy="2209"/>
            </a:xfrm>
          </p:grpSpPr>
          <p:grpSp>
            <p:nvGrpSpPr>
              <p:cNvPr id="49173" name="Group 6">
                <a:extLst>
                  <a:ext uri="{FF2B5EF4-FFF2-40B4-BE49-F238E27FC236}">
                    <a16:creationId xmlns:a16="http://schemas.microsoft.com/office/drawing/2014/main" id="{69EE535F-DEFE-4425-9233-2FBCD111D2AD}"/>
                  </a:ext>
                </a:extLst>
              </p:cNvPr>
              <p:cNvGrpSpPr>
                <a:grpSpLocks/>
              </p:cNvGrpSpPr>
              <p:nvPr/>
            </p:nvGrpSpPr>
            <p:grpSpPr bwMode="auto">
              <a:xfrm>
                <a:off x="2136" y="1411"/>
                <a:ext cx="1941" cy="2209"/>
                <a:chOff x="2136" y="1411"/>
                <a:chExt cx="1941" cy="2209"/>
              </a:xfrm>
            </p:grpSpPr>
            <p:sp>
              <p:nvSpPr>
                <p:cNvPr id="49178" name="Line 7">
                  <a:extLst>
                    <a:ext uri="{FF2B5EF4-FFF2-40B4-BE49-F238E27FC236}">
                      <a16:creationId xmlns:a16="http://schemas.microsoft.com/office/drawing/2014/main" id="{EFB3EA57-0A6F-44A5-832D-557C750AF1FD}"/>
                    </a:ext>
                  </a:extLst>
                </p:cNvPr>
                <p:cNvSpPr>
                  <a:spLocks noChangeShapeType="1"/>
                </p:cNvSpPr>
                <p:nvPr/>
              </p:nvSpPr>
              <p:spPr bwMode="auto">
                <a:xfrm>
                  <a:off x="2136" y="1411"/>
                  <a:ext cx="0" cy="220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179" name="Line 8">
                  <a:extLst>
                    <a:ext uri="{FF2B5EF4-FFF2-40B4-BE49-F238E27FC236}">
                      <a16:creationId xmlns:a16="http://schemas.microsoft.com/office/drawing/2014/main" id="{143F0259-6420-4EF8-BE65-F00DE6C169F0}"/>
                    </a:ext>
                  </a:extLst>
                </p:cNvPr>
                <p:cNvSpPr>
                  <a:spLocks noChangeShapeType="1"/>
                </p:cNvSpPr>
                <p:nvPr/>
              </p:nvSpPr>
              <p:spPr bwMode="auto">
                <a:xfrm>
                  <a:off x="4077" y="1411"/>
                  <a:ext cx="0" cy="220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9174" name="Line 9">
                <a:extLst>
                  <a:ext uri="{FF2B5EF4-FFF2-40B4-BE49-F238E27FC236}">
                    <a16:creationId xmlns:a16="http://schemas.microsoft.com/office/drawing/2014/main" id="{DC783271-EB30-47A5-8732-07A213493CE4}"/>
                  </a:ext>
                </a:extLst>
              </p:cNvPr>
              <p:cNvSpPr>
                <a:spLocks noChangeShapeType="1"/>
              </p:cNvSpPr>
              <p:nvPr/>
            </p:nvSpPr>
            <p:spPr bwMode="auto">
              <a:xfrm>
                <a:off x="2285" y="1695"/>
                <a:ext cx="164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9175" name="Group 10">
                <a:extLst>
                  <a:ext uri="{FF2B5EF4-FFF2-40B4-BE49-F238E27FC236}">
                    <a16:creationId xmlns:a16="http://schemas.microsoft.com/office/drawing/2014/main" id="{46686DE0-C8C6-447E-868A-16621B60AEA7}"/>
                  </a:ext>
                </a:extLst>
              </p:cNvPr>
              <p:cNvGrpSpPr>
                <a:grpSpLocks/>
              </p:cNvGrpSpPr>
              <p:nvPr/>
            </p:nvGrpSpPr>
            <p:grpSpPr bwMode="auto">
              <a:xfrm>
                <a:off x="281" y="1695"/>
                <a:ext cx="5650" cy="0"/>
                <a:chOff x="281" y="1695"/>
                <a:chExt cx="5650" cy="0"/>
              </a:xfrm>
            </p:grpSpPr>
            <p:sp>
              <p:nvSpPr>
                <p:cNvPr id="49176" name="Line 11">
                  <a:extLst>
                    <a:ext uri="{FF2B5EF4-FFF2-40B4-BE49-F238E27FC236}">
                      <a16:creationId xmlns:a16="http://schemas.microsoft.com/office/drawing/2014/main" id="{98FFA700-8458-4A7C-A613-FB3A34ED9A33}"/>
                    </a:ext>
                  </a:extLst>
                </p:cNvPr>
                <p:cNvSpPr>
                  <a:spLocks noChangeShapeType="1"/>
                </p:cNvSpPr>
                <p:nvPr/>
              </p:nvSpPr>
              <p:spPr bwMode="auto">
                <a:xfrm>
                  <a:off x="281" y="1695"/>
                  <a:ext cx="164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177" name="Line 12">
                  <a:extLst>
                    <a:ext uri="{FF2B5EF4-FFF2-40B4-BE49-F238E27FC236}">
                      <a16:creationId xmlns:a16="http://schemas.microsoft.com/office/drawing/2014/main" id="{72F971BB-80F0-44F9-A97F-40AB94E2D7C5}"/>
                    </a:ext>
                  </a:extLst>
                </p:cNvPr>
                <p:cNvSpPr>
                  <a:spLocks noChangeShapeType="1"/>
                </p:cNvSpPr>
                <p:nvPr/>
              </p:nvSpPr>
              <p:spPr bwMode="auto">
                <a:xfrm>
                  <a:off x="4289" y="1695"/>
                  <a:ext cx="164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49160" name="Rectangle 13">
              <a:extLst>
                <a:ext uri="{FF2B5EF4-FFF2-40B4-BE49-F238E27FC236}">
                  <a16:creationId xmlns:a16="http://schemas.microsoft.com/office/drawing/2014/main" id="{CE06687D-875F-4296-AF64-CDD5D9E779C5}"/>
                </a:ext>
              </a:extLst>
            </p:cNvPr>
            <p:cNvSpPr>
              <a:spLocks noChangeArrowheads="1"/>
            </p:cNvSpPr>
            <p:nvPr/>
          </p:nvSpPr>
          <p:spPr bwMode="auto">
            <a:xfrm>
              <a:off x="666" y="1430"/>
              <a:ext cx="68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CHARGES</a:t>
              </a:r>
            </a:p>
          </p:txBody>
        </p:sp>
        <p:sp>
          <p:nvSpPr>
            <p:cNvPr id="49161" name="Rectangle 14">
              <a:extLst>
                <a:ext uri="{FF2B5EF4-FFF2-40B4-BE49-F238E27FC236}">
                  <a16:creationId xmlns:a16="http://schemas.microsoft.com/office/drawing/2014/main" id="{52DED1B1-2B63-449A-820A-2001FB2227FE}"/>
                </a:ext>
              </a:extLst>
            </p:cNvPr>
            <p:cNvSpPr>
              <a:spLocks noChangeArrowheads="1"/>
            </p:cNvSpPr>
            <p:nvPr/>
          </p:nvSpPr>
          <p:spPr bwMode="auto">
            <a:xfrm>
              <a:off x="2629" y="1430"/>
              <a:ext cx="913"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RENDEMENTS</a:t>
              </a:r>
            </a:p>
          </p:txBody>
        </p:sp>
        <p:sp>
          <p:nvSpPr>
            <p:cNvPr id="49162" name="Rectangle 15">
              <a:extLst>
                <a:ext uri="{FF2B5EF4-FFF2-40B4-BE49-F238E27FC236}">
                  <a16:creationId xmlns:a16="http://schemas.microsoft.com/office/drawing/2014/main" id="{1A96C31B-C9EA-4451-B866-86B4451B2FFF}"/>
                </a:ext>
              </a:extLst>
            </p:cNvPr>
            <p:cNvSpPr>
              <a:spLocks noChangeArrowheads="1"/>
            </p:cNvSpPr>
            <p:nvPr/>
          </p:nvSpPr>
          <p:spPr bwMode="auto">
            <a:xfrm>
              <a:off x="4738" y="1430"/>
              <a:ext cx="581"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STOCKS</a:t>
              </a:r>
            </a:p>
          </p:txBody>
        </p:sp>
        <p:sp>
          <p:nvSpPr>
            <p:cNvPr id="49163" name="Rectangle 16">
              <a:extLst>
                <a:ext uri="{FF2B5EF4-FFF2-40B4-BE49-F238E27FC236}">
                  <a16:creationId xmlns:a16="http://schemas.microsoft.com/office/drawing/2014/main" id="{ECFFF906-6A85-47A9-AD21-4331181FF136}"/>
                </a:ext>
              </a:extLst>
            </p:cNvPr>
            <p:cNvSpPr>
              <a:spLocks noChangeArrowheads="1"/>
            </p:cNvSpPr>
            <p:nvPr/>
          </p:nvSpPr>
          <p:spPr bwMode="auto">
            <a:xfrm>
              <a:off x="168" y="1771"/>
              <a:ext cx="190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coût de prod. des prod. finis vendus</a:t>
              </a:r>
            </a:p>
            <a:p>
              <a:pPr algn="ctr">
                <a:lnSpc>
                  <a:spcPct val="90000"/>
                </a:lnSpc>
                <a:spcBef>
                  <a:spcPct val="0"/>
                </a:spcBef>
                <a:buClrTx/>
                <a:buSzTx/>
                <a:buFontTx/>
                <a:buNone/>
              </a:pPr>
              <a:r>
                <a:rPr kumimoji="0" lang="fr-FR" altLang="fr-FR" sz="1200" b="1" baseline="30000"/>
                <a:t>________________________________________________</a:t>
              </a:r>
              <a:endParaRPr kumimoji="0" lang="fr-FR" altLang="fr-FR" sz="1200" b="1"/>
            </a:p>
            <a:p>
              <a:pPr algn="ctr">
                <a:lnSpc>
                  <a:spcPct val="90000"/>
                </a:lnSpc>
                <a:spcBef>
                  <a:spcPct val="0"/>
                </a:spcBef>
                <a:buClrTx/>
                <a:buSzTx/>
                <a:buFontTx/>
                <a:buNone/>
              </a:pPr>
              <a:r>
                <a:rPr kumimoji="0" lang="fr-FR" altLang="fr-FR" sz="1200" b="1"/>
                <a:t>chiffre d'affaires</a:t>
              </a:r>
            </a:p>
          </p:txBody>
        </p:sp>
        <p:sp>
          <p:nvSpPr>
            <p:cNvPr id="49164" name="Rectangle 17">
              <a:extLst>
                <a:ext uri="{FF2B5EF4-FFF2-40B4-BE49-F238E27FC236}">
                  <a16:creationId xmlns:a16="http://schemas.microsoft.com/office/drawing/2014/main" id="{1E75A709-7026-44EB-92AF-96D2188B9E95}"/>
                </a:ext>
              </a:extLst>
            </p:cNvPr>
            <p:cNvSpPr>
              <a:spLocks noChangeArrowheads="1"/>
            </p:cNvSpPr>
            <p:nvPr/>
          </p:nvSpPr>
          <p:spPr bwMode="auto">
            <a:xfrm>
              <a:off x="182" y="2194"/>
              <a:ext cx="926"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frais de vente</a:t>
              </a:r>
            </a:p>
            <a:p>
              <a:pPr algn="ctr">
                <a:lnSpc>
                  <a:spcPct val="90000"/>
                </a:lnSpc>
                <a:spcBef>
                  <a:spcPct val="0"/>
                </a:spcBef>
                <a:buClrTx/>
                <a:buSzTx/>
                <a:buFontTx/>
                <a:buNone/>
              </a:pPr>
              <a:r>
                <a:rPr kumimoji="0" lang="fr-FR" altLang="fr-FR" sz="1200" b="1" baseline="30000"/>
                <a:t>_____________________</a:t>
              </a:r>
            </a:p>
            <a:p>
              <a:pPr algn="ctr">
                <a:lnSpc>
                  <a:spcPct val="90000"/>
                </a:lnSpc>
                <a:spcBef>
                  <a:spcPct val="0"/>
                </a:spcBef>
                <a:buClrTx/>
                <a:buSzTx/>
                <a:buFontTx/>
                <a:buNone/>
              </a:pPr>
              <a:r>
                <a:rPr kumimoji="0" lang="fr-FR" altLang="fr-FR" sz="1200" b="1"/>
                <a:t>chiffre d'affaires</a:t>
              </a:r>
            </a:p>
          </p:txBody>
        </p:sp>
        <p:sp>
          <p:nvSpPr>
            <p:cNvPr id="49165" name="Rectangle 18">
              <a:extLst>
                <a:ext uri="{FF2B5EF4-FFF2-40B4-BE49-F238E27FC236}">
                  <a16:creationId xmlns:a16="http://schemas.microsoft.com/office/drawing/2014/main" id="{9F4C5A9B-523B-4F55-BBD1-2D359FAE83F4}"/>
                </a:ext>
              </a:extLst>
            </p:cNvPr>
            <p:cNvSpPr>
              <a:spLocks noChangeArrowheads="1"/>
            </p:cNvSpPr>
            <p:nvPr/>
          </p:nvSpPr>
          <p:spPr bwMode="auto">
            <a:xfrm>
              <a:off x="1108" y="2581"/>
              <a:ext cx="1020"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frais généraux</a:t>
              </a:r>
            </a:p>
            <a:p>
              <a:pPr algn="ctr">
                <a:lnSpc>
                  <a:spcPct val="90000"/>
                </a:lnSpc>
                <a:spcBef>
                  <a:spcPct val="0"/>
                </a:spcBef>
                <a:buClrTx/>
                <a:buSzTx/>
                <a:buFontTx/>
                <a:buNone/>
              </a:pPr>
              <a:r>
                <a:rPr kumimoji="0" lang="fr-FR" altLang="fr-FR" sz="1200" b="1" baseline="30000"/>
                <a:t>________________________</a:t>
              </a:r>
            </a:p>
            <a:p>
              <a:pPr algn="ctr">
                <a:lnSpc>
                  <a:spcPct val="90000"/>
                </a:lnSpc>
                <a:spcBef>
                  <a:spcPct val="0"/>
                </a:spcBef>
                <a:buClrTx/>
                <a:buSzTx/>
                <a:buFontTx/>
                <a:buNone/>
              </a:pPr>
              <a:r>
                <a:rPr kumimoji="0" lang="fr-FR" altLang="fr-FR" sz="1200" b="1"/>
                <a:t>chiffre d'affaires</a:t>
              </a:r>
            </a:p>
          </p:txBody>
        </p:sp>
        <p:sp>
          <p:nvSpPr>
            <p:cNvPr id="49166" name="Rectangle 19">
              <a:extLst>
                <a:ext uri="{FF2B5EF4-FFF2-40B4-BE49-F238E27FC236}">
                  <a16:creationId xmlns:a16="http://schemas.microsoft.com/office/drawing/2014/main" id="{E0047478-7C60-4697-B64F-FF417AA5A8EC}"/>
                </a:ext>
              </a:extLst>
            </p:cNvPr>
            <p:cNvSpPr>
              <a:spLocks noChangeArrowheads="1"/>
            </p:cNvSpPr>
            <p:nvPr/>
          </p:nvSpPr>
          <p:spPr bwMode="auto">
            <a:xfrm>
              <a:off x="190" y="2887"/>
              <a:ext cx="983"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coûts variables</a:t>
              </a:r>
            </a:p>
            <a:p>
              <a:pPr algn="ctr">
                <a:lnSpc>
                  <a:spcPct val="90000"/>
                </a:lnSpc>
                <a:spcBef>
                  <a:spcPct val="0"/>
                </a:spcBef>
                <a:buClrTx/>
                <a:buSzTx/>
                <a:buFontTx/>
                <a:buNone/>
              </a:pPr>
              <a:r>
                <a:rPr kumimoji="0" lang="fr-FR" altLang="fr-FR" sz="1200" b="1" baseline="30000"/>
                <a:t>_______________________</a:t>
              </a:r>
            </a:p>
            <a:p>
              <a:pPr algn="ctr">
                <a:lnSpc>
                  <a:spcPct val="90000"/>
                </a:lnSpc>
                <a:spcBef>
                  <a:spcPct val="0"/>
                </a:spcBef>
                <a:buClrTx/>
                <a:buSzTx/>
                <a:buFontTx/>
                <a:buNone/>
              </a:pPr>
              <a:r>
                <a:rPr kumimoji="0" lang="fr-FR" altLang="fr-FR" sz="1200" b="1"/>
                <a:t>chiffre d'affaires</a:t>
              </a:r>
            </a:p>
          </p:txBody>
        </p:sp>
        <p:sp>
          <p:nvSpPr>
            <p:cNvPr id="49167" name="Rectangle 20">
              <a:extLst>
                <a:ext uri="{FF2B5EF4-FFF2-40B4-BE49-F238E27FC236}">
                  <a16:creationId xmlns:a16="http://schemas.microsoft.com/office/drawing/2014/main" id="{12766719-37D2-47CD-A5C1-F2D028DAAA12}"/>
                </a:ext>
              </a:extLst>
            </p:cNvPr>
            <p:cNvSpPr>
              <a:spLocks noChangeArrowheads="1"/>
            </p:cNvSpPr>
            <p:nvPr/>
          </p:nvSpPr>
          <p:spPr bwMode="auto">
            <a:xfrm>
              <a:off x="1071" y="3298"/>
              <a:ext cx="983"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coûts fixes</a:t>
              </a:r>
            </a:p>
            <a:p>
              <a:pPr algn="ctr">
                <a:lnSpc>
                  <a:spcPct val="90000"/>
                </a:lnSpc>
                <a:spcBef>
                  <a:spcPct val="0"/>
                </a:spcBef>
                <a:buClrTx/>
                <a:buSzTx/>
                <a:buFontTx/>
                <a:buNone/>
              </a:pPr>
              <a:r>
                <a:rPr kumimoji="0" lang="fr-FR" altLang="fr-FR" sz="1200" b="1" baseline="30000"/>
                <a:t>_______________________</a:t>
              </a:r>
            </a:p>
            <a:p>
              <a:pPr algn="ctr">
                <a:lnSpc>
                  <a:spcPct val="90000"/>
                </a:lnSpc>
                <a:spcBef>
                  <a:spcPct val="0"/>
                </a:spcBef>
                <a:buClrTx/>
                <a:buSzTx/>
                <a:buFontTx/>
                <a:buNone/>
              </a:pPr>
              <a:r>
                <a:rPr kumimoji="0" lang="fr-FR" altLang="fr-FR" sz="1200" b="1"/>
                <a:t>chiffre d'affaires</a:t>
              </a:r>
            </a:p>
          </p:txBody>
        </p:sp>
        <p:sp>
          <p:nvSpPr>
            <p:cNvPr id="49168" name="Rectangle 21">
              <a:extLst>
                <a:ext uri="{FF2B5EF4-FFF2-40B4-BE49-F238E27FC236}">
                  <a16:creationId xmlns:a16="http://schemas.microsoft.com/office/drawing/2014/main" id="{38573876-14B0-4335-9BD5-D5EE6300788A}"/>
                </a:ext>
              </a:extLst>
            </p:cNvPr>
            <p:cNvSpPr>
              <a:spLocks noChangeArrowheads="1"/>
            </p:cNvSpPr>
            <p:nvPr/>
          </p:nvSpPr>
          <p:spPr bwMode="auto">
            <a:xfrm>
              <a:off x="2616" y="1954"/>
              <a:ext cx="983"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marge brute</a:t>
              </a:r>
            </a:p>
            <a:p>
              <a:pPr algn="ctr">
                <a:lnSpc>
                  <a:spcPct val="90000"/>
                </a:lnSpc>
                <a:spcBef>
                  <a:spcPct val="0"/>
                </a:spcBef>
                <a:buClrTx/>
                <a:buSzTx/>
                <a:buFontTx/>
                <a:buNone/>
              </a:pPr>
              <a:r>
                <a:rPr kumimoji="0" lang="fr-FR" altLang="fr-FR" sz="1200" b="1" baseline="30000"/>
                <a:t>_______________________</a:t>
              </a:r>
            </a:p>
            <a:p>
              <a:pPr algn="ctr">
                <a:lnSpc>
                  <a:spcPct val="90000"/>
                </a:lnSpc>
                <a:spcBef>
                  <a:spcPct val="0"/>
                </a:spcBef>
                <a:buClrTx/>
                <a:buSzTx/>
                <a:buFontTx/>
                <a:buNone/>
              </a:pPr>
              <a:r>
                <a:rPr kumimoji="0" lang="fr-FR" altLang="fr-FR" sz="1200" b="1"/>
                <a:t>chiffre d'affaires</a:t>
              </a:r>
            </a:p>
          </p:txBody>
        </p:sp>
        <p:sp>
          <p:nvSpPr>
            <p:cNvPr id="49169" name="Rectangle 22">
              <a:extLst>
                <a:ext uri="{FF2B5EF4-FFF2-40B4-BE49-F238E27FC236}">
                  <a16:creationId xmlns:a16="http://schemas.microsoft.com/office/drawing/2014/main" id="{2D63AB3E-3A46-4CA9-93C6-A461FCEE9E95}"/>
                </a:ext>
              </a:extLst>
            </p:cNvPr>
            <p:cNvSpPr>
              <a:spLocks noChangeArrowheads="1"/>
            </p:cNvSpPr>
            <p:nvPr/>
          </p:nvSpPr>
          <p:spPr bwMode="auto">
            <a:xfrm>
              <a:off x="2376" y="2626"/>
              <a:ext cx="1463"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marge sur coûts variables</a:t>
              </a:r>
            </a:p>
            <a:p>
              <a:pPr algn="ctr">
                <a:lnSpc>
                  <a:spcPct val="90000"/>
                </a:lnSpc>
                <a:spcBef>
                  <a:spcPct val="0"/>
                </a:spcBef>
                <a:buClrTx/>
                <a:buSzTx/>
                <a:buFontTx/>
                <a:buNone/>
              </a:pPr>
              <a:r>
                <a:rPr kumimoji="0" lang="fr-FR" altLang="fr-FR" sz="1200" b="1" baseline="30000"/>
                <a:t>____________________________________</a:t>
              </a:r>
            </a:p>
            <a:p>
              <a:pPr algn="ctr">
                <a:lnSpc>
                  <a:spcPct val="90000"/>
                </a:lnSpc>
                <a:spcBef>
                  <a:spcPct val="0"/>
                </a:spcBef>
                <a:buClrTx/>
                <a:buSzTx/>
                <a:buFontTx/>
                <a:buNone/>
              </a:pPr>
              <a:r>
                <a:rPr kumimoji="0" lang="fr-FR" altLang="fr-FR" sz="1200" b="1"/>
                <a:t>chiffre d'affaires</a:t>
              </a:r>
            </a:p>
          </p:txBody>
        </p:sp>
        <p:sp>
          <p:nvSpPr>
            <p:cNvPr id="49170" name="Rectangle 23">
              <a:extLst>
                <a:ext uri="{FF2B5EF4-FFF2-40B4-BE49-F238E27FC236}">
                  <a16:creationId xmlns:a16="http://schemas.microsoft.com/office/drawing/2014/main" id="{6C6180EB-2ACD-477D-982C-DB2E11F5B0BE}"/>
                </a:ext>
              </a:extLst>
            </p:cNvPr>
            <p:cNvSpPr>
              <a:spLocks noChangeArrowheads="1"/>
            </p:cNvSpPr>
            <p:nvPr/>
          </p:nvSpPr>
          <p:spPr bwMode="auto">
            <a:xfrm>
              <a:off x="2469" y="3274"/>
              <a:ext cx="1279"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résultat d'exploitation</a:t>
              </a:r>
            </a:p>
            <a:p>
              <a:pPr algn="ctr">
                <a:lnSpc>
                  <a:spcPct val="90000"/>
                </a:lnSpc>
                <a:spcBef>
                  <a:spcPct val="0"/>
                </a:spcBef>
                <a:buClrTx/>
                <a:buSzTx/>
                <a:buFontTx/>
                <a:buNone/>
              </a:pPr>
              <a:r>
                <a:rPr kumimoji="0" lang="fr-FR" altLang="fr-FR" sz="1200" b="1" baseline="30000"/>
                <a:t>_______________________________</a:t>
              </a:r>
            </a:p>
            <a:p>
              <a:pPr algn="ctr">
                <a:lnSpc>
                  <a:spcPct val="90000"/>
                </a:lnSpc>
                <a:spcBef>
                  <a:spcPct val="0"/>
                </a:spcBef>
                <a:buClrTx/>
                <a:buSzTx/>
                <a:buFontTx/>
                <a:buNone/>
              </a:pPr>
              <a:r>
                <a:rPr kumimoji="0" lang="fr-FR" altLang="fr-FR" sz="1200" b="1"/>
                <a:t>chiffre d'affaires</a:t>
              </a:r>
            </a:p>
          </p:txBody>
        </p:sp>
        <p:sp>
          <p:nvSpPr>
            <p:cNvPr id="49171" name="Rectangle 24">
              <a:extLst>
                <a:ext uri="{FF2B5EF4-FFF2-40B4-BE49-F238E27FC236}">
                  <a16:creationId xmlns:a16="http://schemas.microsoft.com/office/drawing/2014/main" id="{5845E087-A911-49DA-876B-16986475BBB8}"/>
                </a:ext>
              </a:extLst>
            </p:cNvPr>
            <p:cNvSpPr>
              <a:spLocks noChangeArrowheads="1"/>
            </p:cNvSpPr>
            <p:nvPr/>
          </p:nvSpPr>
          <p:spPr bwMode="auto">
            <a:xfrm>
              <a:off x="4437" y="1915"/>
              <a:ext cx="1427"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coût de production</a:t>
              </a:r>
            </a:p>
            <a:p>
              <a:pPr algn="ctr">
                <a:lnSpc>
                  <a:spcPct val="90000"/>
                </a:lnSpc>
                <a:spcBef>
                  <a:spcPct val="0"/>
                </a:spcBef>
                <a:buClrTx/>
                <a:buSzTx/>
                <a:buFontTx/>
                <a:buNone/>
              </a:pPr>
              <a:r>
                <a:rPr kumimoji="0" lang="fr-FR" altLang="fr-FR" sz="1200" b="1"/>
                <a:t>des produits finis vendus</a:t>
              </a:r>
            </a:p>
            <a:p>
              <a:pPr algn="ctr">
                <a:lnSpc>
                  <a:spcPct val="90000"/>
                </a:lnSpc>
                <a:spcBef>
                  <a:spcPct val="0"/>
                </a:spcBef>
                <a:buClrTx/>
                <a:buSzTx/>
                <a:buFontTx/>
                <a:buNone/>
              </a:pPr>
              <a:r>
                <a:rPr kumimoji="0" lang="fr-FR" altLang="fr-FR" sz="1200" b="1" baseline="30000"/>
                <a:t>___________________________________</a:t>
              </a:r>
            </a:p>
            <a:p>
              <a:pPr algn="ctr">
                <a:lnSpc>
                  <a:spcPct val="90000"/>
                </a:lnSpc>
                <a:spcBef>
                  <a:spcPct val="0"/>
                </a:spcBef>
                <a:buClrTx/>
                <a:buSzTx/>
                <a:buFontTx/>
                <a:buNone/>
              </a:pPr>
              <a:r>
                <a:rPr kumimoji="0" lang="fr-FR" altLang="fr-FR" sz="1200" b="1"/>
                <a:t>stock moyen évalué au</a:t>
              </a:r>
            </a:p>
            <a:p>
              <a:pPr algn="ctr">
                <a:lnSpc>
                  <a:spcPct val="90000"/>
                </a:lnSpc>
                <a:spcBef>
                  <a:spcPct val="0"/>
                </a:spcBef>
                <a:buClrTx/>
                <a:buSzTx/>
                <a:buFontTx/>
                <a:buNone/>
              </a:pPr>
              <a:r>
                <a:rPr kumimoji="0" lang="fr-FR" altLang="fr-FR" sz="1200" b="1"/>
                <a:t>coût de production</a:t>
              </a:r>
            </a:p>
          </p:txBody>
        </p:sp>
        <p:sp>
          <p:nvSpPr>
            <p:cNvPr id="49172" name="Rectangle 25">
              <a:extLst>
                <a:ext uri="{FF2B5EF4-FFF2-40B4-BE49-F238E27FC236}">
                  <a16:creationId xmlns:a16="http://schemas.microsoft.com/office/drawing/2014/main" id="{6F3AE014-2ACD-4D26-B49F-E83CA2C6BB0B}"/>
                </a:ext>
              </a:extLst>
            </p:cNvPr>
            <p:cNvSpPr>
              <a:spLocks noChangeArrowheads="1"/>
            </p:cNvSpPr>
            <p:nvPr/>
          </p:nvSpPr>
          <p:spPr bwMode="auto">
            <a:xfrm>
              <a:off x="4437" y="2785"/>
              <a:ext cx="1427"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chiffre</a:t>
              </a:r>
            </a:p>
            <a:p>
              <a:pPr algn="ctr">
                <a:lnSpc>
                  <a:spcPct val="90000"/>
                </a:lnSpc>
                <a:spcBef>
                  <a:spcPct val="0"/>
                </a:spcBef>
                <a:buClrTx/>
                <a:buSzTx/>
                <a:buFontTx/>
                <a:buNone/>
              </a:pPr>
              <a:r>
                <a:rPr kumimoji="0" lang="fr-FR" altLang="fr-FR" sz="1200" b="1"/>
                <a:t>d'affaires</a:t>
              </a:r>
            </a:p>
            <a:p>
              <a:pPr algn="ctr">
                <a:lnSpc>
                  <a:spcPct val="90000"/>
                </a:lnSpc>
                <a:spcBef>
                  <a:spcPct val="0"/>
                </a:spcBef>
                <a:buClrTx/>
                <a:buSzTx/>
                <a:buFontTx/>
                <a:buNone/>
              </a:pPr>
              <a:r>
                <a:rPr kumimoji="0" lang="fr-FR" altLang="fr-FR" sz="1200" b="1" baseline="30000"/>
                <a:t>___________________________________</a:t>
              </a:r>
            </a:p>
            <a:p>
              <a:pPr algn="ctr">
                <a:lnSpc>
                  <a:spcPct val="90000"/>
                </a:lnSpc>
                <a:spcBef>
                  <a:spcPct val="0"/>
                </a:spcBef>
                <a:buClrTx/>
                <a:buSzTx/>
                <a:buFontTx/>
                <a:buNone/>
              </a:pPr>
              <a:r>
                <a:rPr kumimoji="0" lang="fr-FR" altLang="fr-FR" sz="1200" b="1"/>
                <a:t>stock moyen évalué au</a:t>
              </a:r>
            </a:p>
            <a:p>
              <a:pPr algn="ctr">
                <a:lnSpc>
                  <a:spcPct val="90000"/>
                </a:lnSpc>
                <a:spcBef>
                  <a:spcPct val="0"/>
                </a:spcBef>
                <a:buClrTx/>
                <a:buSzTx/>
                <a:buFontTx/>
                <a:buNone/>
              </a:pPr>
              <a:r>
                <a:rPr kumimoji="0" lang="fr-FR" altLang="fr-FR" sz="1200" b="1"/>
                <a:t>prix de vente</a:t>
              </a:r>
            </a:p>
          </p:txBody>
        </p:sp>
      </p:grpSp>
      <p:sp>
        <p:nvSpPr>
          <p:cNvPr id="49158" name="AutoShape 26">
            <a:hlinkClick r:id="rId2" action="ppaction://hlinksldjump" highlightClick="1"/>
            <a:extLst>
              <a:ext uri="{FF2B5EF4-FFF2-40B4-BE49-F238E27FC236}">
                <a16:creationId xmlns:a16="http://schemas.microsoft.com/office/drawing/2014/main" id="{CBD15AA3-19A5-4CD1-82C6-1468CA6610B0}"/>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3B20B426-75EB-44C7-835B-E5AD91C2CB8F}"/>
              </a:ext>
            </a:extLst>
          </p:cNvPr>
          <p:cNvSpPr>
            <a:spLocks noGrp="1" noChangeArrowheads="1"/>
          </p:cNvSpPr>
          <p:nvPr>
            <p:ph type="title"/>
          </p:nvPr>
        </p:nvSpPr>
        <p:spPr/>
        <p:txBody>
          <a:bodyPr/>
          <a:lstStyle/>
          <a:p>
            <a:pPr eaLnBrk="1" hangingPunct="1"/>
            <a:r>
              <a:rPr lang="fr-FR" altLang="fr-FR"/>
              <a:t>CALCUL DU COÛT DE REVIENT</a:t>
            </a:r>
          </a:p>
        </p:txBody>
      </p:sp>
      <p:sp>
        <p:nvSpPr>
          <p:cNvPr id="50179" name="Espace réservé du numéro de diapositive 3">
            <a:extLst>
              <a:ext uri="{FF2B5EF4-FFF2-40B4-BE49-F238E27FC236}">
                <a16:creationId xmlns:a16="http://schemas.microsoft.com/office/drawing/2014/main" id="{B7BFC378-6D41-4B91-A1A2-401CA3900DA0}"/>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D8ADD010-3DD1-46B7-ABA2-5A4F78BF61E9}" type="slidenum">
              <a:rPr kumimoji="0" lang="fr-FR" altLang="fr-FR">
                <a:solidFill>
                  <a:schemeClr val="tx2"/>
                </a:solidFill>
              </a:rPr>
              <a:pPr algn="r"/>
              <a:t>35</a:t>
            </a:fld>
            <a:endParaRPr kumimoji="0" lang="fr-FR" altLang="fr-FR">
              <a:solidFill>
                <a:schemeClr val="tx2"/>
              </a:solidFill>
            </a:endParaRPr>
          </a:p>
        </p:txBody>
      </p:sp>
      <p:sp>
        <p:nvSpPr>
          <p:cNvPr id="50180" name="Rectangle 2">
            <a:extLst>
              <a:ext uri="{FF2B5EF4-FFF2-40B4-BE49-F238E27FC236}">
                <a16:creationId xmlns:a16="http://schemas.microsoft.com/office/drawing/2014/main" id="{8350D9B7-E7F1-44E6-A3B8-33E335ED1525}"/>
              </a:ext>
            </a:extLst>
          </p:cNvPr>
          <p:cNvSpPr>
            <a:spLocks noChangeArrowheads="1"/>
          </p:cNvSpPr>
          <p:nvPr/>
        </p:nvSpPr>
        <p:spPr bwMode="auto">
          <a:xfrm>
            <a:off x="914400" y="3886200"/>
            <a:ext cx="6094413" cy="1916113"/>
          </a:xfrm>
          <a:prstGeom prst="rect">
            <a:avLst/>
          </a:prstGeom>
          <a:solidFill>
            <a:srgbClr val="676767"/>
          </a:solidFill>
          <a:ln w="12700">
            <a:solidFill>
              <a:schemeClr val="tx1"/>
            </a:solidFill>
            <a:miter lim="800000"/>
            <a:headEnd/>
            <a:tailEnd/>
          </a:ln>
          <a:effectLst>
            <a:outerShdw dist="107763" dir="2700000" algn="ctr" rotWithShape="0">
              <a:schemeClr val="bg2"/>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181" name="AutoShape 4">
            <a:extLst>
              <a:ext uri="{FF2B5EF4-FFF2-40B4-BE49-F238E27FC236}">
                <a16:creationId xmlns:a16="http://schemas.microsoft.com/office/drawing/2014/main" id="{E383FC18-37E1-44CE-B5CB-C157C7FBBDEA}"/>
              </a:ext>
            </a:extLst>
          </p:cNvPr>
          <p:cNvSpPr>
            <a:spLocks noChangeArrowheads="1"/>
          </p:cNvSpPr>
          <p:nvPr/>
        </p:nvSpPr>
        <p:spPr bwMode="auto">
          <a:xfrm>
            <a:off x="7467600" y="1905000"/>
            <a:ext cx="1544638" cy="887413"/>
          </a:xfrm>
          <a:prstGeom prst="octagon">
            <a:avLst>
              <a:gd name="adj" fmla="val 29282"/>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182" name="Rectangle 5">
            <a:extLst>
              <a:ext uri="{FF2B5EF4-FFF2-40B4-BE49-F238E27FC236}">
                <a16:creationId xmlns:a16="http://schemas.microsoft.com/office/drawing/2014/main" id="{7D94311B-8DD8-4115-B5F3-098C1043BC9B}"/>
              </a:ext>
            </a:extLst>
          </p:cNvPr>
          <p:cNvSpPr>
            <a:spLocks noChangeArrowheads="1"/>
          </p:cNvSpPr>
          <p:nvPr/>
        </p:nvSpPr>
        <p:spPr bwMode="auto">
          <a:xfrm>
            <a:off x="7864475" y="2105025"/>
            <a:ext cx="7524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produit</a:t>
            </a:r>
          </a:p>
          <a:p>
            <a:pPr algn="ctr">
              <a:lnSpc>
                <a:spcPct val="90000"/>
              </a:lnSpc>
              <a:spcBef>
                <a:spcPct val="0"/>
              </a:spcBef>
              <a:buClrTx/>
              <a:buSzTx/>
              <a:buFontTx/>
              <a:buNone/>
            </a:pPr>
            <a:r>
              <a:rPr kumimoji="0" lang="fr-FR" altLang="fr-FR" b="1"/>
              <a:t>fini</a:t>
            </a:r>
          </a:p>
        </p:txBody>
      </p:sp>
      <p:sp>
        <p:nvSpPr>
          <p:cNvPr id="50183" name="Line 6">
            <a:extLst>
              <a:ext uri="{FF2B5EF4-FFF2-40B4-BE49-F238E27FC236}">
                <a16:creationId xmlns:a16="http://schemas.microsoft.com/office/drawing/2014/main" id="{9FCE8516-1CBC-4318-9479-3A5DF89CB25B}"/>
              </a:ext>
            </a:extLst>
          </p:cNvPr>
          <p:cNvSpPr>
            <a:spLocks noChangeShapeType="1"/>
          </p:cNvSpPr>
          <p:nvPr/>
        </p:nvSpPr>
        <p:spPr bwMode="auto">
          <a:xfrm>
            <a:off x="6481763" y="2360613"/>
            <a:ext cx="9318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184" name="Group 7">
            <a:extLst>
              <a:ext uri="{FF2B5EF4-FFF2-40B4-BE49-F238E27FC236}">
                <a16:creationId xmlns:a16="http://schemas.microsoft.com/office/drawing/2014/main" id="{C393D976-7AA2-4438-922C-005EBF845466}"/>
              </a:ext>
            </a:extLst>
          </p:cNvPr>
          <p:cNvGrpSpPr>
            <a:grpSpLocks/>
          </p:cNvGrpSpPr>
          <p:nvPr/>
        </p:nvGrpSpPr>
        <p:grpSpPr bwMode="auto">
          <a:xfrm>
            <a:off x="4976813" y="4343400"/>
            <a:ext cx="1873250" cy="830263"/>
            <a:chOff x="2980" y="2623"/>
            <a:chExt cx="1279" cy="523"/>
          </a:xfrm>
        </p:grpSpPr>
        <p:sp>
          <p:nvSpPr>
            <p:cNvPr id="50208" name="Oval 8">
              <a:extLst>
                <a:ext uri="{FF2B5EF4-FFF2-40B4-BE49-F238E27FC236}">
                  <a16:creationId xmlns:a16="http://schemas.microsoft.com/office/drawing/2014/main" id="{B3D81571-C139-4079-903E-CD6D01BBDEA6}"/>
                </a:ext>
              </a:extLst>
            </p:cNvPr>
            <p:cNvSpPr>
              <a:spLocks noChangeArrowheads="1"/>
            </p:cNvSpPr>
            <p:nvPr/>
          </p:nvSpPr>
          <p:spPr bwMode="auto">
            <a:xfrm>
              <a:off x="2980" y="2623"/>
              <a:ext cx="1279" cy="523"/>
            </a:xfrm>
            <a:prstGeom prst="ellipse">
              <a:avLst/>
            </a:prstGeom>
            <a:solidFill>
              <a:srgbClr val="EAEC5E"/>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209" name="Rectangle 9">
              <a:extLst>
                <a:ext uri="{FF2B5EF4-FFF2-40B4-BE49-F238E27FC236}">
                  <a16:creationId xmlns:a16="http://schemas.microsoft.com/office/drawing/2014/main" id="{E193D9B7-D773-4137-B55C-D89EAD2CA7BA}"/>
                </a:ext>
              </a:extLst>
            </p:cNvPr>
            <p:cNvSpPr>
              <a:spLocks noChangeArrowheads="1"/>
            </p:cNvSpPr>
            <p:nvPr/>
          </p:nvSpPr>
          <p:spPr bwMode="auto">
            <a:xfrm>
              <a:off x="3278" y="2671"/>
              <a:ext cx="683"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a:solidFill>
                    <a:srgbClr val="000000"/>
                  </a:solidFill>
                </a:rPr>
                <a:t>distribution</a:t>
              </a:r>
            </a:p>
            <a:p>
              <a:pPr algn="ctr">
                <a:lnSpc>
                  <a:spcPct val="90000"/>
                </a:lnSpc>
                <a:spcBef>
                  <a:spcPct val="0"/>
                </a:spcBef>
                <a:buClrTx/>
                <a:buSzTx/>
                <a:buFontTx/>
                <a:buNone/>
              </a:pPr>
              <a:r>
                <a:rPr kumimoji="0" lang="fr-FR" altLang="fr-FR">
                  <a:solidFill>
                    <a:srgbClr val="000000"/>
                  </a:solidFill>
                </a:rPr>
                <a:t>logistique</a:t>
              </a:r>
            </a:p>
            <a:p>
              <a:pPr algn="ctr">
                <a:lnSpc>
                  <a:spcPct val="90000"/>
                </a:lnSpc>
                <a:spcBef>
                  <a:spcPct val="0"/>
                </a:spcBef>
                <a:buClrTx/>
                <a:buSzTx/>
                <a:buFontTx/>
                <a:buNone/>
              </a:pPr>
              <a:r>
                <a:rPr kumimoji="0" lang="fr-FR" altLang="fr-FR">
                  <a:solidFill>
                    <a:srgbClr val="000000"/>
                  </a:solidFill>
                </a:rPr>
                <a:t>publicité</a:t>
              </a:r>
            </a:p>
          </p:txBody>
        </p:sp>
      </p:grpSp>
      <p:grpSp>
        <p:nvGrpSpPr>
          <p:cNvPr id="50185" name="Group 10">
            <a:extLst>
              <a:ext uri="{FF2B5EF4-FFF2-40B4-BE49-F238E27FC236}">
                <a16:creationId xmlns:a16="http://schemas.microsoft.com/office/drawing/2014/main" id="{50158CFF-BF49-4E5C-861A-EE2CC7E49CCC}"/>
              </a:ext>
            </a:extLst>
          </p:cNvPr>
          <p:cNvGrpSpPr>
            <a:grpSpLocks/>
          </p:cNvGrpSpPr>
          <p:nvPr/>
        </p:nvGrpSpPr>
        <p:grpSpPr bwMode="auto">
          <a:xfrm>
            <a:off x="3046413" y="4038600"/>
            <a:ext cx="1874837" cy="830263"/>
            <a:chOff x="1663" y="2431"/>
            <a:chExt cx="1279" cy="523"/>
          </a:xfrm>
        </p:grpSpPr>
        <p:sp>
          <p:nvSpPr>
            <p:cNvPr id="50206" name="Oval 11">
              <a:extLst>
                <a:ext uri="{FF2B5EF4-FFF2-40B4-BE49-F238E27FC236}">
                  <a16:creationId xmlns:a16="http://schemas.microsoft.com/office/drawing/2014/main" id="{6FC79246-8413-4A45-9F35-07A56A0279D6}"/>
                </a:ext>
              </a:extLst>
            </p:cNvPr>
            <p:cNvSpPr>
              <a:spLocks noChangeArrowheads="1"/>
            </p:cNvSpPr>
            <p:nvPr/>
          </p:nvSpPr>
          <p:spPr bwMode="auto">
            <a:xfrm>
              <a:off x="1663" y="2431"/>
              <a:ext cx="1279" cy="523"/>
            </a:xfrm>
            <a:prstGeom prst="ellipse">
              <a:avLst/>
            </a:prstGeom>
            <a:solidFill>
              <a:srgbClr val="EAEC5E"/>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207" name="Rectangle 12">
              <a:extLst>
                <a:ext uri="{FF2B5EF4-FFF2-40B4-BE49-F238E27FC236}">
                  <a16:creationId xmlns:a16="http://schemas.microsoft.com/office/drawing/2014/main" id="{DE50DC22-ED0F-476C-8571-3EA76FC8B874}"/>
                </a:ext>
              </a:extLst>
            </p:cNvPr>
            <p:cNvSpPr>
              <a:spLocks noChangeArrowheads="1"/>
            </p:cNvSpPr>
            <p:nvPr/>
          </p:nvSpPr>
          <p:spPr bwMode="auto">
            <a:xfrm>
              <a:off x="1940" y="2479"/>
              <a:ext cx="724"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a:solidFill>
                    <a:srgbClr val="000000"/>
                  </a:solidFill>
                </a:rPr>
                <a:t>impôts</a:t>
              </a:r>
            </a:p>
            <a:p>
              <a:pPr algn="ctr">
                <a:lnSpc>
                  <a:spcPct val="90000"/>
                </a:lnSpc>
                <a:spcBef>
                  <a:spcPct val="0"/>
                </a:spcBef>
                <a:buClrTx/>
                <a:buSzTx/>
                <a:buFontTx/>
                <a:buNone/>
              </a:pPr>
              <a:r>
                <a:rPr kumimoji="0" lang="fr-FR" altLang="fr-FR">
                  <a:solidFill>
                    <a:srgbClr val="000000"/>
                  </a:solidFill>
                </a:rPr>
                <a:t>organisation</a:t>
              </a:r>
            </a:p>
            <a:p>
              <a:pPr algn="ctr">
                <a:lnSpc>
                  <a:spcPct val="90000"/>
                </a:lnSpc>
                <a:spcBef>
                  <a:spcPct val="0"/>
                </a:spcBef>
                <a:buClrTx/>
                <a:buSzTx/>
                <a:buFontTx/>
                <a:buNone/>
              </a:pPr>
              <a:r>
                <a:rPr kumimoji="0" lang="fr-FR" altLang="fr-FR">
                  <a:solidFill>
                    <a:srgbClr val="000000"/>
                  </a:solidFill>
                </a:rPr>
                <a:t>secrétariat</a:t>
              </a:r>
            </a:p>
          </p:txBody>
        </p:sp>
      </p:grpSp>
      <p:grpSp>
        <p:nvGrpSpPr>
          <p:cNvPr id="50186" name="Group 13">
            <a:extLst>
              <a:ext uri="{FF2B5EF4-FFF2-40B4-BE49-F238E27FC236}">
                <a16:creationId xmlns:a16="http://schemas.microsoft.com/office/drawing/2014/main" id="{34EB92C6-1177-45BF-9C63-7FA307096DF4}"/>
              </a:ext>
            </a:extLst>
          </p:cNvPr>
          <p:cNvGrpSpPr>
            <a:grpSpLocks/>
          </p:cNvGrpSpPr>
          <p:nvPr/>
        </p:nvGrpSpPr>
        <p:grpSpPr bwMode="auto">
          <a:xfrm>
            <a:off x="1112838" y="4600575"/>
            <a:ext cx="2176462" cy="1073150"/>
            <a:chOff x="343" y="2785"/>
            <a:chExt cx="1486" cy="676"/>
          </a:xfrm>
        </p:grpSpPr>
        <p:sp>
          <p:nvSpPr>
            <p:cNvPr id="50204" name="Oval 14">
              <a:extLst>
                <a:ext uri="{FF2B5EF4-FFF2-40B4-BE49-F238E27FC236}">
                  <a16:creationId xmlns:a16="http://schemas.microsoft.com/office/drawing/2014/main" id="{C8DFBE8B-F26E-4F38-B289-B870C10B77BE}"/>
                </a:ext>
              </a:extLst>
            </p:cNvPr>
            <p:cNvSpPr>
              <a:spLocks noChangeArrowheads="1"/>
            </p:cNvSpPr>
            <p:nvPr/>
          </p:nvSpPr>
          <p:spPr bwMode="auto">
            <a:xfrm>
              <a:off x="343" y="2785"/>
              <a:ext cx="1486" cy="676"/>
            </a:xfrm>
            <a:prstGeom prst="ellipse">
              <a:avLst/>
            </a:prstGeom>
            <a:solidFill>
              <a:srgbClr val="EAEC5E"/>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205" name="Rectangle 15">
              <a:extLst>
                <a:ext uri="{FF2B5EF4-FFF2-40B4-BE49-F238E27FC236}">
                  <a16:creationId xmlns:a16="http://schemas.microsoft.com/office/drawing/2014/main" id="{9B78DADD-ED9A-434A-93D3-7683B0047302}"/>
                </a:ext>
              </a:extLst>
            </p:cNvPr>
            <p:cNvSpPr>
              <a:spLocks noChangeArrowheads="1"/>
            </p:cNvSpPr>
            <p:nvPr/>
          </p:nvSpPr>
          <p:spPr bwMode="auto">
            <a:xfrm>
              <a:off x="535" y="2910"/>
              <a:ext cx="1102"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a:solidFill>
                    <a:srgbClr val="000000"/>
                  </a:solidFill>
                </a:rPr>
                <a:t>démarchages</a:t>
              </a:r>
            </a:p>
            <a:p>
              <a:pPr algn="ctr">
                <a:lnSpc>
                  <a:spcPct val="90000"/>
                </a:lnSpc>
                <a:spcBef>
                  <a:spcPct val="0"/>
                </a:spcBef>
                <a:buClrTx/>
                <a:buSzTx/>
                <a:buFontTx/>
                <a:buNone/>
              </a:pPr>
              <a:r>
                <a:rPr kumimoji="0" lang="fr-FR" altLang="fr-FR">
                  <a:solidFill>
                    <a:srgbClr val="000000"/>
                  </a:solidFill>
                </a:rPr>
                <a:t>politique de stocks</a:t>
              </a:r>
            </a:p>
            <a:p>
              <a:pPr algn="ctr">
                <a:lnSpc>
                  <a:spcPct val="90000"/>
                </a:lnSpc>
                <a:spcBef>
                  <a:spcPct val="0"/>
                </a:spcBef>
                <a:buClrTx/>
                <a:buSzTx/>
                <a:buFontTx/>
                <a:buNone/>
              </a:pPr>
              <a:r>
                <a:rPr kumimoji="0" lang="fr-FR" altLang="fr-FR">
                  <a:solidFill>
                    <a:srgbClr val="000000"/>
                  </a:solidFill>
                </a:rPr>
                <a:t>approvisionnements</a:t>
              </a:r>
            </a:p>
          </p:txBody>
        </p:sp>
      </p:grpSp>
      <p:grpSp>
        <p:nvGrpSpPr>
          <p:cNvPr id="50187" name="Group 16">
            <a:extLst>
              <a:ext uri="{FF2B5EF4-FFF2-40B4-BE49-F238E27FC236}">
                <a16:creationId xmlns:a16="http://schemas.microsoft.com/office/drawing/2014/main" id="{B538CECC-A54E-4F58-A486-E8C72E4426D0}"/>
              </a:ext>
            </a:extLst>
          </p:cNvPr>
          <p:cNvGrpSpPr>
            <a:grpSpLocks/>
          </p:cNvGrpSpPr>
          <p:nvPr/>
        </p:nvGrpSpPr>
        <p:grpSpPr bwMode="auto">
          <a:xfrm>
            <a:off x="914400" y="1470025"/>
            <a:ext cx="6027738" cy="1958975"/>
            <a:chOff x="576" y="816"/>
            <a:chExt cx="3797" cy="1234"/>
          </a:xfrm>
        </p:grpSpPr>
        <p:sp>
          <p:nvSpPr>
            <p:cNvPr id="50197" name="Rectangle 17">
              <a:extLst>
                <a:ext uri="{FF2B5EF4-FFF2-40B4-BE49-F238E27FC236}">
                  <a16:creationId xmlns:a16="http://schemas.microsoft.com/office/drawing/2014/main" id="{ECDA8F64-8A17-43ED-84D3-2ADFDA241582}"/>
                </a:ext>
              </a:extLst>
            </p:cNvPr>
            <p:cNvSpPr>
              <a:spLocks noChangeArrowheads="1"/>
            </p:cNvSpPr>
            <p:nvPr/>
          </p:nvSpPr>
          <p:spPr bwMode="auto">
            <a:xfrm>
              <a:off x="576" y="816"/>
              <a:ext cx="3797" cy="1234"/>
            </a:xfrm>
            <a:prstGeom prst="rect">
              <a:avLst/>
            </a:prstGeom>
            <a:solidFill>
              <a:srgbClr val="676767"/>
            </a:solidFill>
            <a:ln w="12700">
              <a:solidFill>
                <a:schemeClr val="tx1"/>
              </a:solidFill>
              <a:miter lim="800000"/>
              <a:headEnd/>
              <a:tailEnd/>
            </a:ln>
            <a:effectLst>
              <a:outerShdw dist="107763" dir="2700000" algn="ctr" rotWithShape="0">
                <a:schemeClr val="bg2"/>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198" name="Rectangle 18">
              <a:extLst>
                <a:ext uri="{FF2B5EF4-FFF2-40B4-BE49-F238E27FC236}">
                  <a16:creationId xmlns:a16="http://schemas.microsoft.com/office/drawing/2014/main" id="{A107DD42-68FB-48B9-BE75-DDA630753E2A}"/>
                </a:ext>
              </a:extLst>
            </p:cNvPr>
            <p:cNvSpPr>
              <a:spLocks noChangeArrowheads="1"/>
            </p:cNvSpPr>
            <p:nvPr/>
          </p:nvSpPr>
          <p:spPr bwMode="auto">
            <a:xfrm>
              <a:off x="966" y="1203"/>
              <a:ext cx="973" cy="559"/>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solidFill>
                  <a:srgbClr val="000000"/>
                </a:solidFill>
              </a:endParaRPr>
            </a:p>
          </p:txBody>
        </p:sp>
        <p:sp>
          <p:nvSpPr>
            <p:cNvPr id="50199" name="Rectangle 19">
              <a:extLst>
                <a:ext uri="{FF2B5EF4-FFF2-40B4-BE49-F238E27FC236}">
                  <a16:creationId xmlns:a16="http://schemas.microsoft.com/office/drawing/2014/main" id="{D712B271-5A92-468E-9A7B-740035FD4FAC}"/>
                </a:ext>
              </a:extLst>
            </p:cNvPr>
            <p:cNvSpPr>
              <a:spLocks noChangeArrowheads="1"/>
            </p:cNvSpPr>
            <p:nvPr/>
          </p:nvSpPr>
          <p:spPr bwMode="auto">
            <a:xfrm>
              <a:off x="1175" y="1329"/>
              <a:ext cx="556"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a:solidFill>
                    <a:srgbClr val="000000"/>
                  </a:solidFill>
                </a:rPr>
                <a:t>matières</a:t>
              </a:r>
            </a:p>
            <a:p>
              <a:pPr algn="ctr">
                <a:lnSpc>
                  <a:spcPct val="90000"/>
                </a:lnSpc>
                <a:spcBef>
                  <a:spcPct val="0"/>
                </a:spcBef>
                <a:buClrTx/>
                <a:buSzTx/>
                <a:buFontTx/>
                <a:buNone/>
              </a:pPr>
              <a:r>
                <a:rPr kumimoji="0" lang="fr-FR" altLang="fr-FR">
                  <a:solidFill>
                    <a:srgbClr val="000000"/>
                  </a:solidFill>
                </a:rPr>
                <a:t>premières</a:t>
              </a:r>
            </a:p>
          </p:txBody>
        </p:sp>
        <p:sp>
          <p:nvSpPr>
            <p:cNvPr id="50200" name="Oval 20">
              <a:extLst>
                <a:ext uri="{FF2B5EF4-FFF2-40B4-BE49-F238E27FC236}">
                  <a16:creationId xmlns:a16="http://schemas.microsoft.com/office/drawing/2014/main" id="{F9782D4E-BC20-44F6-B0A0-E6A82B7368D9}"/>
                </a:ext>
              </a:extLst>
            </p:cNvPr>
            <p:cNvSpPr>
              <a:spLocks noChangeArrowheads="1"/>
            </p:cNvSpPr>
            <p:nvPr/>
          </p:nvSpPr>
          <p:spPr bwMode="auto">
            <a:xfrm>
              <a:off x="2777" y="1113"/>
              <a:ext cx="1139" cy="757"/>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0201" name="Rectangle 21">
              <a:extLst>
                <a:ext uri="{FF2B5EF4-FFF2-40B4-BE49-F238E27FC236}">
                  <a16:creationId xmlns:a16="http://schemas.microsoft.com/office/drawing/2014/main" id="{6FCBF2B7-3C04-49E5-BE68-5FFAA1209CD3}"/>
                </a:ext>
              </a:extLst>
            </p:cNvPr>
            <p:cNvSpPr>
              <a:spLocks noChangeArrowheads="1"/>
            </p:cNvSpPr>
            <p:nvPr/>
          </p:nvSpPr>
          <p:spPr bwMode="auto">
            <a:xfrm>
              <a:off x="2960" y="1161"/>
              <a:ext cx="773"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a:solidFill>
                    <a:srgbClr val="000000"/>
                  </a:solidFill>
                </a:rPr>
                <a:t>transformation</a:t>
              </a:r>
            </a:p>
            <a:p>
              <a:pPr algn="ctr">
                <a:lnSpc>
                  <a:spcPct val="90000"/>
                </a:lnSpc>
                <a:spcBef>
                  <a:spcPct val="0"/>
                </a:spcBef>
                <a:buClrTx/>
                <a:buSzTx/>
                <a:buFontTx/>
                <a:buNone/>
              </a:pPr>
              <a:r>
                <a:rPr kumimoji="0" lang="fr-FR" altLang="fr-FR">
                  <a:solidFill>
                    <a:srgbClr val="000000"/>
                  </a:solidFill>
                </a:rPr>
                <a:t>main d'oeuvre</a:t>
              </a:r>
            </a:p>
            <a:p>
              <a:pPr algn="ctr">
                <a:lnSpc>
                  <a:spcPct val="90000"/>
                </a:lnSpc>
                <a:spcBef>
                  <a:spcPct val="0"/>
                </a:spcBef>
                <a:buClrTx/>
                <a:buSzTx/>
                <a:buFontTx/>
                <a:buNone/>
              </a:pPr>
              <a:r>
                <a:rPr kumimoji="0" lang="fr-FR" altLang="fr-FR">
                  <a:solidFill>
                    <a:srgbClr val="000000"/>
                  </a:solidFill>
                </a:rPr>
                <a:t>stockage</a:t>
              </a:r>
            </a:p>
            <a:p>
              <a:pPr algn="ctr">
                <a:lnSpc>
                  <a:spcPct val="90000"/>
                </a:lnSpc>
                <a:spcBef>
                  <a:spcPct val="0"/>
                </a:spcBef>
                <a:buClrTx/>
                <a:buSzTx/>
                <a:buFontTx/>
                <a:buNone/>
              </a:pPr>
              <a:r>
                <a:rPr kumimoji="0" lang="fr-FR" altLang="fr-FR">
                  <a:solidFill>
                    <a:srgbClr val="000000"/>
                  </a:solidFill>
                </a:rPr>
                <a:t>manutention</a:t>
              </a:r>
            </a:p>
            <a:p>
              <a:pPr algn="ctr">
                <a:lnSpc>
                  <a:spcPct val="90000"/>
                </a:lnSpc>
                <a:spcBef>
                  <a:spcPct val="0"/>
                </a:spcBef>
                <a:buClrTx/>
                <a:buSzTx/>
                <a:buFontTx/>
                <a:buNone/>
              </a:pPr>
              <a:r>
                <a:rPr kumimoji="0" lang="fr-FR" altLang="fr-FR">
                  <a:solidFill>
                    <a:srgbClr val="000000"/>
                  </a:solidFill>
                </a:rPr>
                <a:t>etc ...</a:t>
              </a:r>
            </a:p>
          </p:txBody>
        </p:sp>
        <p:sp>
          <p:nvSpPr>
            <p:cNvPr id="50202" name="Line 22">
              <a:extLst>
                <a:ext uri="{FF2B5EF4-FFF2-40B4-BE49-F238E27FC236}">
                  <a16:creationId xmlns:a16="http://schemas.microsoft.com/office/drawing/2014/main" id="{9FE07E06-0B38-43C2-B00C-8B0571EF66F2}"/>
                </a:ext>
              </a:extLst>
            </p:cNvPr>
            <p:cNvSpPr>
              <a:spLocks noChangeShapeType="1"/>
            </p:cNvSpPr>
            <p:nvPr/>
          </p:nvSpPr>
          <p:spPr bwMode="auto">
            <a:xfrm>
              <a:off x="2148" y="1487"/>
              <a:ext cx="379"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3" name="Rectangle 23">
              <a:extLst>
                <a:ext uri="{FF2B5EF4-FFF2-40B4-BE49-F238E27FC236}">
                  <a16:creationId xmlns:a16="http://schemas.microsoft.com/office/drawing/2014/main" id="{95506298-5E2A-47BA-A7BC-47E7132F5730}"/>
                </a:ext>
              </a:extLst>
            </p:cNvPr>
            <p:cNvSpPr>
              <a:spLocks noChangeArrowheads="1"/>
            </p:cNvSpPr>
            <p:nvPr/>
          </p:nvSpPr>
          <p:spPr bwMode="auto">
            <a:xfrm>
              <a:off x="1104" y="912"/>
              <a:ext cx="15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solidFill>
                    <a:schemeClr val="bg1"/>
                  </a:solidFill>
                </a:rPr>
                <a:t>CHARGES DIRECTES</a:t>
              </a:r>
            </a:p>
          </p:txBody>
        </p:sp>
      </p:grpSp>
      <p:sp>
        <p:nvSpPr>
          <p:cNvPr id="50188" name="Rectangle 24">
            <a:extLst>
              <a:ext uri="{FF2B5EF4-FFF2-40B4-BE49-F238E27FC236}">
                <a16:creationId xmlns:a16="http://schemas.microsoft.com/office/drawing/2014/main" id="{FF74F3BB-F138-405F-960A-B8F8E9836E08}"/>
              </a:ext>
            </a:extLst>
          </p:cNvPr>
          <p:cNvSpPr>
            <a:spLocks noChangeArrowheads="1"/>
          </p:cNvSpPr>
          <p:nvPr/>
        </p:nvSpPr>
        <p:spPr bwMode="auto">
          <a:xfrm>
            <a:off x="3581400" y="5334000"/>
            <a:ext cx="2790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solidFill>
                  <a:schemeClr val="bg1"/>
                </a:solidFill>
              </a:rPr>
              <a:t>CHARGES INDIRECTES</a:t>
            </a:r>
          </a:p>
        </p:txBody>
      </p:sp>
      <p:sp>
        <p:nvSpPr>
          <p:cNvPr id="50189" name="Rectangle 25">
            <a:extLst>
              <a:ext uri="{FF2B5EF4-FFF2-40B4-BE49-F238E27FC236}">
                <a16:creationId xmlns:a16="http://schemas.microsoft.com/office/drawing/2014/main" id="{53CAF638-67E8-44F7-91E3-8781A635F1D6}"/>
              </a:ext>
            </a:extLst>
          </p:cNvPr>
          <p:cNvSpPr>
            <a:spLocks noChangeArrowheads="1"/>
          </p:cNvSpPr>
          <p:nvPr/>
        </p:nvSpPr>
        <p:spPr bwMode="auto">
          <a:xfrm>
            <a:off x="3733800" y="3429000"/>
            <a:ext cx="4127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3200" b="1"/>
              <a:t>+</a:t>
            </a:r>
          </a:p>
        </p:txBody>
      </p:sp>
      <p:pic>
        <p:nvPicPr>
          <p:cNvPr id="50190" name="Picture 26">
            <a:extLst>
              <a:ext uri="{FF2B5EF4-FFF2-40B4-BE49-F238E27FC236}">
                <a16:creationId xmlns:a16="http://schemas.microsoft.com/office/drawing/2014/main" id="{A0AAE8AB-B2D4-4082-A0CD-D0A379757F4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343400"/>
            <a:ext cx="15906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1" name="Rectangle 27">
            <a:extLst>
              <a:ext uri="{FF2B5EF4-FFF2-40B4-BE49-F238E27FC236}">
                <a16:creationId xmlns:a16="http://schemas.microsoft.com/office/drawing/2014/main" id="{869777FF-516A-4EF5-BFCC-61399179032F}"/>
              </a:ext>
            </a:extLst>
          </p:cNvPr>
          <p:cNvSpPr>
            <a:spLocks noChangeArrowheads="1"/>
          </p:cNvSpPr>
          <p:nvPr/>
        </p:nvSpPr>
        <p:spPr bwMode="auto">
          <a:xfrm>
            <a:off x="7772400" y="3013075"/>
            <a:ext cx="12223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800" b="1"/>
              <a:t>COÛT</a:t>
            </a:r>
          </a:p>
          <a:p>
            <a:pPr algn="ctr">
              <a:lnSpc>
                <a:spcPct val="90000"/>
              </a:lnSpc>
              <a:spcBef>
                <a:spcPct val="0"/>
              </a:spcBef>
              <a:buClrTx/>
              <a:buSzTx/>
              <a:buFontTx/>
              <a:buNone/>
            </a:pPr>
            <a:r>
              <a:rPr kumimoji="0" lang="fr-FR" altLang="fr-FR" sz="1800" b="1"/>
              <a:t>DE</a:t>
            </a:r>
          </a:p>
          <a:p>
            <a:pPr algn="ctr">
              <a:lnSpc>
                <a:spcPct val="90000"/>
              </a:lnSpc>
              <a:spcBef>
                <a:spcPct val="0"/>
              </a:spcBef>
              <a:buClrTx/>
              <a:buSzTx/>
              <a:buFontTx/>
              <a:buNone/>
            </a:pPr>
            <a:r>
              <a:rPr kumimoji="0" lang="fr-FR" altLang="fr-FR" sz="1800" b="1"/>
              <a:t>REVIENT</a:t>
            </a:r>
          </a:p>
        </p:txBody>
      </p:sp>
      <p:sp>
        <p:nvSpPr>
          <p:cNvPr id="50192" name="Rectangle 28">
            <a:extLst>
              <a:ext uri="{FF2B5EF4-FFF2-40B4-BE49-F238E27FC236}">
                <a16:creationId xmlns:a16="http://schemas.microsoft.com/office/drawing/2014/main" id="{B0D64B02-3A70-4360-A3BC-9831C12BBB93}"/>
              </a:ext>
            </a:extLst>
          </p:cNvPr>
          <p:cNvSpPr>
            <a:spLocks noChangeArrowheads="1"/>
          </p:cNvSpPr>
          <p:nvPr/>
        </p:nvSpPr>
        <p:spPr bwMode="auto">
          <a:xfrm>
            <a:off x="7083425" y="3127375"/>
            <a:ext cx="4127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3200" b="1"/>
              <a:t>=</a:t>
            </a:r>
          </a:p>
        </p:txBody>
      </p:sp>
      <p:sp>
        <p:nvSpPr>
          <p:cNvPr id="50193" name="Line 29">
            <a:extLst>
              <a:ext uri="{FF2B5EF4-FFF2-40B4-BE49-F238E27FC236}">
                <a16:creationId xmlns:a16="http://schemas.microsoft.com/office/drawing/2014/main" id="{A25B84DD-B370-4EAD-81D2-67F3617505B0}"/>
              </a:ext>
            </a:extLst>
          </p:cNvPr>
          <p:cNvSpPr>
            <a:spLocks noChangeShapeType="1"/>
          </p:cNvSpPr>
          <p:nvPr/>
        </p:nvSpPr>
        <p:spPr bwMode="auto">
          <a:xfrm flipV="1">
            <a:off x="2133600" y="2895600"/>
            <a:ext cx="0" cy="142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4" name="Line 30">
            <a:extLst>
              <a:ext uri="{FF2B5EF4-FFF2-40B4-BE49-F238E27FC236}">
                <a16:creationId xmlns:a16="http://schemas.microsoft.com/office/drawing/2014/main" id="{5FA77E39-88D9-46F0-89C1-722B410CB3D7}"/>
              </a:ext>
            </a:extLst>
          </p:cNvPr>
          <p:cNvSpPr>
            <a:spLocks noChangeShapeType="1"/>
          </p:cNvSpPr>
          <p:nvPr/>
        </p:nvSpPr>
        <p:spPr bwMode="auto">
          <a:xfrm flipV="1">
            <a:off x="4222750" y="2889250"/>
            <a:ext cx="431800" cy="10937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5" name="Line 31">
            <a:extLst>
              <a:ext uri="{FF2B5EF4-FFF2-40B4-BE49-F238E27FC236}">
                <a16:creationId xmlns:a16="http://schemas.microsoft.com/office/drawing/2014/main" id="{0C869AA1-B335-4830-A58A-33EE08E01671}"/>
              </a:ext>
            </a:extLst>
          </p:cNvPr>
          <p:cNvSpPr>
            <a:spLocks noChangeShapeType="1"/>
          </p:cNvSpPr>
          <p:nvPr/>
        </p:nvSpPr>
        <p:spPr bwMode="auto">
          <a:xfrm flipV="1">
            <a:off x="5915025" y="2674938"/>
            <a:ext cx="1112838" cy="13081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6" name="AutoShape 32">
            <a:hlinkClick r:id="rId3" action="ppaction://hlinksldjump" highlightClick="1"/>
            <a:extLst>
              <a:ext uri="{FF2B5EF4-FFF2-40B4-BE49-F238E27FC236}">
                <a16:creationId xmlns:a16="http://schemas.microsoft.com/office/drawing/2014/main" id="{53BCA2E2-1C98-418C-9182-4ECF9CD50454}"/>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494A11-8265-4267-A3BC-8827CBFBAEA0}"/>
              </a:ext>
            </a:extLst>
          </p:cNvPr>
          <p:cNvSpPr>
            <a:spLocks noGrp="1" noChangeArrowheads="1"/>
          </p:cNvSpPr>
          <p:nvPr>
            <p:ph type="title"/>
          </p:nvPr>
        </p:nvSpPr>
        <p:spPr/>
        <p:txBody>
          <a:bodyPr/>
          <a:lstStyle/>
          <a:p>
            <a:pPr eaLnBrk="1" hangingPunct="1"/>
            <a:r>
              <a:rPr lang="fr-FR" altLang="fr-FR"/>
              <a:t>ANALYSE FINANCIERE</a:t>
            </a:r>
          </a:p>
        </p:txBody>
      </p:sp>
      <p:sp>
        <p:nvSpPr>
          <p:cNvPr id="51203" name="Espace réservé du numéro de diapositive 3">
            <a:extLst>
              <a:ext uri="{FF2B5EF4-FFF2-40B4-BE49-F238E27FC236}">
                <a16:creationId xmlns:a16="http://schemas.microsoft.com/office/drawing/2014/main" id="{6F0BD16D-B0F0-47A1-B4D2-B90E31E39D4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79B6F85-E686-4846-BB9F-5F76EC6B3697}" type="slidenum">
              <a:rPr kumimoji="0" lang="fr-FR" altLang="fr-FR">
                <a:solidFill>
                  <a:schemeClr val="tx2"/>
                </a:solidFill>
              </a:rPr>
              <a:pPr algn="r"/>
              <a:t>36</a:t>
            </a:fld>
            <a:endParaRPr kumimoji="0" lang="fr-FR" altLang="fr-FR">
              <a:solidFill>
                <a:schemeClr val="tx2"/>
              </a:solidFill>
            </a:endParaRPr>
          </a:p>
        </p:txBody>
      </p:sp>
      <p:sp>
        <p:nvSpPr>
          <p:cNvPr id="51204" name="Rectangle 3">
            <a:extLst>
              <a:ext uri="{FF2B5EF4-FFF2-40B4-BE49-F238E27FC236}">
                <a16:creationId xmlns:a16="http://schemas.microsoft.com/office/drawing/2014/main" id="{A1F7B28B-4BE0-4676-BE9F-073C9F56B1D2}"/>
              </a:ext>
            </a:extLst>
          </p:cNvPr>
          <p:cNvSpPr>
            <a:spLocks noChangeArrowheads="1"/>
          </p:cNvSpPr>
          <p:nvPr/>
        </p:nvSpPr>
        <p:spPr bwMode="auto">
          <a:xfrm>
            <a:off x="1524000" y="1600200"/>
            <a:ext cx="6411913"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Dans le meilleur des cas, l'analyse économique a montré le bien-fondé des</a:t>
            </a:r>
          </a:p>
          <a:p>
            <a:pPr algn="ctr">
              <a:lnSpc>
                <a:spcPct val="90000"/>
              </a:lnSpc>
              <a:spcBef>
                <a:spcPct val="0"/>
              </a:spcBef>
              <a:buClrTx/>
              <a:buSzTx/>
              <a:buFontTx/>
              <a:buNone/>
            </a:pPr>
            <a:r>
              <a:rPr kumimoji="0" lang="fr-FR" altLang="fr-FR" b="1"/>
              <a:t>activités de l'entreprise. Indépendamment de cela,  la situation de cette entreprise</a:t>
            </a:r>
          </a:p>
          <a:p>
            <a:pPr algn="ctr">
              <a:lnSpc>
                <a:spcPct val="90000"/>
              </a:lnSpc>
              <a:spcBef>
                <a:spcPct val="0"/>
              </a:spcBef>
              <a:buClrTx/>
              <a:buSzTx/>
              <a:buFontTx/>
              <a:buNone/>
            </a:pPr>
            <a:r>
              <a:rPr kumimoji="0" lang="fr-FR" altLang="fr-FR" b="1"/>
              <a:t>peut s'avérer malgré tout précaire, du fait d'une origine malsaine ou déséquilibrée</a:t>
            </a:r>
          </a:p>
          <a:p>
            <a:pPr algn="ctr">
              <a:lnSpc>
                <a:spcPct val="90000"/>
              </a:lnSpc>
              <a:spcBef>
                <a:spcPct val="0"/>
              </a:spcBef>
              <a:buClrTx/>
              <a:buSzTx/>
              <a:buFontTx/>
              <a:buNone/>
            </a:pPr>
            <a:r>
              <a:rPr kumimoji="0" lang="fr-FR" altLang="fr-FR" b="1"/>
              <a:t>des ressources dont elle dispose.</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a:t>L'analyse financière a pour but de se pencher sur ces phénomènes </a:t>
            </a:r>
          </a:p>
          <a:p>
            <a:pPr algn="ctr">
              <a:lnSpc>
                <a:spcPct val="90000"/>
              </a:lnSpc>
              <a:spcBef>
                <a:spcPct val="0"/>
              </a:spcBef>
              <a:buClrTx/>
              <a:buSzTx/>
              <a:buFontTx/>
              <a:buNone/>
            </a:pPr>
            <a:r>
              <a:rPr kumimoji="0" lang="fr-FR" altLang="fr-FR" b="1"/>
              <a:t>éventuellement masqués par une situation commerciale florissante, mais qui</a:t>
            </a:r>
          </a:p>
          <a:p>
            <a:pPr algn="ctr">
              <a:lnSpc>
                <a:spcPct val="90000"/>
              </a:lnSpc>
              <a:spcBef>
                <a:spcPct val="0"/>
              </a:spcBef>
              <a:buClrTx/>
              <a:buSzTx/>
              <a:buFontTx/>
              <a:buNone/>
            </a:pPr>
            <a:r>
              <a:rPr kumimoji="0" lang="fr-FR" altLang="fr-FR" b="1"/>
              <a:t>finissent toujours par ressurgir en cas de problèmes même conjoncturels</a:t>
            </a:r>
          </a:p>
          <a:p>
            <a:pPr algn="ctr">
              <a:lnSpc>
                <a:spcPct val="90000"/>
              </a:lnSpc>
              <a:spcBef>
                <a:spcPct val="0"/>
              </a:spcBef>
              <a:buClrTx/>
              <a:buSzTx/>
              <a:buFontTx/>
              <a:buNone/>
            </a:pPr>
            <a:r>
              <a:rPr kumimoji="0" lang="fr-FR" altLang="fr-FR" b="1"/>
              <a:t>rencontrés par l'entreprise.</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a:t>Elle est essentiellement basée sur le bilan, et plus particulièrement</a:t>
            </a:r>
          </a:p>
          <a:p>
            <a:pPr algn="ctr">
              <a:lnSpc>
                <a:spcPct val="90000"/>
              </a:lnSpc>
              <a:spcBef>
                <a:spcPct val="0"/>
              </a:spcBef>
              <a:buClrTx/>
              <a:buSzTx/>
              <a:buFontTx/>
              <a:buNone/>
            </a:pPr>
            <a:r>
              <a:rPr kumimoji="0" lang="fr-FR" altLang="fr-FR" b="1"/>
              <a:t>sur la comparaison de plusieurs bilans successifs.</a:t>
            </a:r>
          </a:p>
        </p:txBody>
      </p:sp>
      <p:sp>
        <p:nvSpPr>
          <p:cNvPr id="51205" name="Rectangle 4">
            <a:extLst>
              <a:ext uri="{FF2B5EF4-FFF2-40B4-BE49-F238E27FC236}">
                <a16:creationId xmlns:a16="http://schemas.microsoft.com/office/drawing/2014/main" id="{D3FD8FA8-E216-436F-9CC6-A4C4D6556FB4}"/>
              </a:ext>
            </a:extLst>
          </p:cNvPr>
          <p:cNvSpPr>
            <a:spLocks noChangeArrowheads="1"/>
          </p:cNvSpPr>
          <p:nvPr/>
        </p:nvSpPr>
        <p:spPr bwMode="auto">
          <a:xfrm>
            <a:off x="2209800" y="4724400"/>
            <a:ext cx="9572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OUTILS</a:t>
            </a:r>
            <a:r>
              <a:rPr kumimoji="0" lang="fr-FR" altLang="fr-FR" b="1"/>
              <a:t> :</a:t>
            </a:r>
          </a:p>
        </p:txBody>
      </p:sp>
      <p:grpSp>
        <p:nvGrpSpPr>
          <p:cNvPr id="51206" name="Group 5">
            <a:extLst>
              <a:ext uri="{FF2B5EF4-FFF2-40B4-BE49-F238E27FC236}">
                <a16:creationId xmlns:a16="http://schemas.microsoft.com/office/drawing/2014/main" id="{55FB5341-80FB-4AEE-A163-AA4419C3B412}"/>
              </a:ext>
            </a:extLst>
          </p:cNvPr>
          <p:cNvGrpSpPr>
            <a:grpSpLocks/>
          </p:cNvGrpSpPr>
          <p:nvPr/>
        </p:nvGrpSpPr>
        <p:grpSpPr bwMode="auto">
          <a:xfrm>
            <a:off x="4311650" y="4610100"/>
            <a:ext cx="2073275" cy="731838"/>
            <a:chOff x="2904" y="2821"/>
            <a:chExt cx="1415" cy="461"/>
          </a:xfrm>
        </p:grpSpPr>
        <p:sp>
          <p:nvSpPr>
            <p:cNvPr id="51208" name="Rectangle 6">
              <a:extLst>
                <a:ext uri="{FF2B5EF4-FFF2-40B4-BE49-F238E27FC236}">
                  <a16:creationId xmlns:a16="http://schemas.microsoft.com/office/drawing/2014/main" id="{1DAD2655-283A-471D-8118-37A886EDD15E}"/>
                </a:ext>
              </a:extLst>
            </p:cNvPr>
            <p:cNvSpPr>
              <a:spLocks noChangeArrowheads="1"/>
            </p:cNvSpPr>
            <p:nvPr/>
          </p:nvSpPr>
          <p:spPr bwMode="auto">
            <a:xfrm>
              <a:off x="2950" y="2821"/>
              <a:ext cx="1369"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t>Bilan simplifié</a:t>
              </a:r>
            </a:p>
            <a:p>
              <a:pPr>
                <a:lnSpc>
                  <a:spcPct val="90000"/>
                </a:lnSpc>
                <a:spcBef>
                  <a:spcPct val="0"/>
                </a:spcBef>
                <a:buClrTx/>
                <a:buSzTx/>
                <a:buFontTx/>
                <a:buNone/>
              </a:pPr>
              <a:r>
                <a:rPr kumimoji="0" lang="fr-FR" altLang="fr-FR" b="1"/>
                <a:t>Ratios</a:t>
              </a:r>
            </a:p>
            <a:p>
              <a:pPr>
                <a:lnSpc>
                  <a:spcPct val="90000"/>
                </a:lnSpc>
                <a:spcBef>
                  <a:spcPct val="0"/>
                </a:spcBef>
                <a:buClrTx/>
                <a:buSzTx/>
                <a:buFontTx/>
                <a:buNone/>
              </a:pPr>
              <a:r>
                <a:rPr kumimoji="0" lang="fr-FR" altLang="fr-FR" b="1"/>
                <a:t>Tableau de financement</a:t>
              </a:r>
            </a:p>
          </p:txBody>
        </p:sp>
        <p:sp>
          <p:nvSpPr>
            <p:cNvPr id="51209" name="Line 7">
              <a:extLst>
                <a:ext uri="{FF2B5EF4-FFF2-40B4-BE49-F238E27FC236}">
                  <a16:creationId xmlns:a16="http://schemas.microsoft.com/office/drawing/2014/main" id="{9EAF66B1-F315-4A24-9F1F-C75DF7552A45}"/>
                </a:ext>
              </a:extLst>
            </p:cNvPr>
            <p:cNvSpPr>
              <a:spLocks noChangeShapeType="1"/>
            </p:cNvSpPr>
            <p:nvPr/>
          </p:nvSpPr>
          <p:spPr bwMode="auto">
            <a:xfrm>
              <a:off x="2904" y="2874"/>
              <a:ext cx="0" cy="408"/>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207" name="AutoShape 8">
            <a:hlinkClick r:id="rId2" action="ppaction://hlinksldjump" highlightClick="1"/>
            <a:extLst>
              <a:ext uri="{FF2B5EF4-FFF2-40B4-BE49-F238E27FC236}">
                <a16:creationId xmlns:a16="http://schemas.microsoft.com/office/drawing/2014/main" id="{42024685-5171-403E-80A7-7C5599AA8592}"/>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A9DBF78-19FA-419F-AE5A-6FEE82FC9E88}"/>
              </a:ext>
            </a:extLst>
          </p:cNvPr>
          <p:cNvSpPr>
            <a:spLocks noGrp="1" noChangeArrowheads="1"/>
          </p:cNvSpPr>
          <p:nvPr>
            <p:ph type="title"/>
          </p:nvPr>
        </p:nvSpPr>
        <p:spPr/>
        <p:txBody>
          <a:bodyPr/>
          <a:lstStyle/>
          <a:p>
            <a:pPr eaLnBrk="1" hangingPunct="1"/>
            <a:r>
              <a:rPr lang="fr-FR" altLang="fr-FR"/>
              <a:t>BILAN SIMPLIFIE</a:t>
            </a:r>
          </a:p>
        </p:txBody>
      </p:sp>
      <p:sp>
        <p:nvSpPr>
          <p:cNvPr id="52227" name="Espace réservé du numéro de diapositive 3">
            <a:extLst>
              <a:ext uri="{FF2B5EF4-FFF2-40B4-BE49-F238E27FC236}">
                <a16:creationId xmlns:a16="http://schemas.microsoft.com/office/drawing/2014/main" id="{B68D2EDF-D84D-4F50-BE30-142A4159B58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46A842A-B960-4A66-A818-033DF4B50068}" type="slidenum">
              <a:rPr kumimoji="0" lang="fr-FR" altLang="fr-FR">
                <a:solidFill>
                  <a:schemeClr val="tx2"/>
                </a:solidFill>
              </a:rPr>
              <a:pPr algn="r"/>
              <a:t>37</a:t>
            </a:fld>
            <a:endParaRPr kumimoji="0" lang="fr-FR" altLang="fr-FR">
              <a:solidFill>
                <a:schemeClr val="tx2"/>
              </a:solidFill>
            </a:endParaRPr>
          </a:p>
        </p:txBody>
      </p:sp>
      <p:sp>
        <p:nvSpPr>
          <p:cNvPr id="52228" name="Rectangle 3">
            <a:extLst>
              <a:ext uri="{FF2B5EF4-FFF2-40B4-BE49-F238E27FC236}">
                <a16:creationId xmlns:a16="http://schemas.microsoft.com/office/drawing/2014/main" id="{6F3AFDAA-4411-4D66-B97B-89132D83DBFF}"/>
              </a:ext>
            </a:extLst>
          </p:cNvPr>
          <p:cNvSpPr>
            <a:spLocks noChangeArrowheads="1"/>
          </p:cNvSpPr>
          <p:nvPr/>
        </p:nvSpPr>
        <p:spPr bwMode="auto">
          <a:xfrm>
            <a:off x="1816100" y="1219200"/>
            <a:ext cx="55133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Comme pour le compte de résultat lors de l'analyse financière, le bilan</a:t>
            </a:r>
          </a:p>
          <a:p>
            <a:pPr algn="ctr">
              <a:lnSpc>
                <a:spcPct val="90000"/>
              </a:lnSpc>
              <a:spcBef>
                <a:spcPct val="0"/>
              </a:spcBef>
              <a:buClrTx/>
              <a:buSzTx/>
              <a:buFontTx/>
              <a:buNone/>
            </a:pPr>
            <a:r>
              <a:rPr kumimoji="0" lang="fr-FR" altLang="fr-FR" b="1"/>
              <a:t>tel qu'on l'a vu est trop lourd à utiliser.</a:t>
            </a:r>
          </a:p>
          <a:p>
            <a:pPr algn="ctr">
              <a:lnSpc>
                <a:spcPct val="90000"/>
              </a:lnSpc>
              <a:spcBef>
                <a:spcPct val="0"/>
              </a:spcBef>
              <a:buClrTx/>
              <a:buSzTx/>
              <a:buFontTx/>
              <a:buNone/>
            </a:pPr>
            <a:r>
              <a:rPr kumimoji="0" lang="fr-FR" altLang="fr-FR" b="1"/>
              <a:t>On a recours à une forme simplifiée dans laquelle</a:t>
            </a:r>
          </a:p>
          <a:p>
            <a:pPr algn="ctr">
              <a:lnSpc>
                <a:spcPct val="90000"/>
              </a:lnSpc>
              <a:spcBef>
                <a:spcPct val="0"/>
              </a:spcBef>
              <a:buClrTx/>
              <a:buSzTx/>
              <a:buFontTx/>
              <a:buNone/>
            </a:pPr>
            <a:r>
              <a:rPr kumimoji="0" lang="fr-FR" altLang="fr-FR" b="1"/>
              <a:t>n'apparaissent que les grandes masses :</a:t>
            </a:r>
          </a:p>
        </p:txBody>
      </p:sp>
      <p:sp>
        <p:nvSpPr>
          <p:cNvPr id="52229" name="Rectangle 4">
            <a:extLst>
              <a:ext uri="{FF2B5EF4-FFF2-40B4-BE49-F238E27FC236}">
                <a16:creationId xmlns:a16="http://schemas.microsoft.com/office/drawing/2014/main" id="{8C320690-05DF-46A9-BA9A-E28FD5AA5D4C}"/>
              </a:ext>
            </a:extLst>
          </p:cNvPr>
          <p:cNvSpPr>
            <a:spLocks noChangeArrowheads="1"/>
          </p:cNvSpPr>
          <p:nvPr/>
        </p:nvSpPr>
        <p:spPr bwMode="auto">
          <a:xfrm>
            <a:off x="7086600" y="1828800"/>
            <a:ext cx="15954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ON DISTINGUE :</a:t>
            </a:r>
          </a:p>
        </p:txBody>
      </p:sp>
      <p:sp>
        <p:nvSpPr>
          <p:cNvPr id="52230" name="Rectangle 5">
            <a:extLst>
              <a:ext uri="{FF2B5EF4-FFF2-40B4-BE49-F238E27FC236}">
                <a16:creationId xmlns:a16="http://schemas.microsoft.com/office/drawing/2014/main" id="{08E26BAB-231C-4D46-AB1B-32159C1314D2}"/>
              </a:ext>
            </a:extLst>
          </p:cNvPr>
          <p:cNvSpPr>
            <a:spLocks noChangeArrowheads="1"/>
          </p:cNvSpPr>
          <p:nvPr/>
        </p:nvSpPr>
        <p:spPr bwMode="auto">
          <a:xfrm>
            <a:off x="6553200" y="2133600"/>
            <a:ext cx="117951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A L'ACTIF</a:t>
            </a:r>
            <a:r>
              <a:rPr kumimoji="0" lang="fr-FR" altLang="fr-FR" b="1"/>
              <a:t> :</a:t>
            </a:r>
          </a:p>
        </p:txBody>
      </p:sp>
      <p:sp>
        <p:nvSpPr>
          <p:cNvPr id="52231" name="Rectangle 6">
            <a:extLst>
              <a:ext uri="{FF2B5EF4-FFF2-40B4-BE49-F238E27FC236}">
                <a16:creationId xmlns:a16="http://schemas.microsoft.com/office/drawing/2014/main" id="{1AAEEB88-872B-41E0-A13D-F0A10BE06D80}"/>
              </a:ext>
            </a:extLst>
          </p:cNvPr>
          <p:cNvSpPr>
            <a:spLocks noChangeArrowheads="1"/>
          </p:cNvSpPr>
          <p:nvPr/>
        </p:nvSpPr>
        <p:spPr bwMode="auto">
          <a:xfrm>
            <a:off x="6553200" y="3429000"/>
            <a:ext cx="19383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AU PASSIF</a:t>
            </a:r>
            <a:r>
              <a:rPr kumimoji="0" lang="fr-FR" altLang="fr-FR" b="1"/>
              <a:t> (2 écoles) :</a:t>
            </a:r>
          </a:p>
        </p:txBody>
      </p:sp>
      <p:sp>
        <p:nvSpPr>
          <p:cNvPr id="52232" name="Rectangle 7">
            <a:extLst>
              <a:ext uri="{FF2B5EF4-FFF2-40B4-BE49-F238E27FC236}">
                <a16:creationId xmlns:a16="http://schemas.microsoft.com/office/drawing/2014/main" id="{AF148FD6-057E-48CF-AE81-3D17EAFDB0CF}"/>
              </a:ext>
            </a:extLst>
          </p:cNvPr>
          <p:cNvSpPr>
            <a:spLocks noChangeArrowheads="1"/>
          </p:cNvSpPr>
          <p:nvPr/>
        </p:nvSpPr>
        <p:spPr bwMode="auto">
          <a:xfrm>
            <a:off x="6615113" y="4648200"/>
            <a:ext cx="5508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u="sng"/>
              <a:t>OU</a:t>
            </a:r>
            <a:r>
              <a:rPr kumimoji="0" lang="fr-FR" altLang="fr-FR" b="1"/>
              <a:t> :</a:t>
            </a:r>
          </a:p>
        </p:txBody>
      </p:sp>
      <p:grpSp>
        <p:nvGrpSpPr>
          <p:cNvPr id="52233" name="Group 8">
            <a:extLst>
              <a:ext uri="{FF2B5EF4-FFF2-40B4-BE49-F238E27FC236}">
                <a16:creationId xmlns:a16="http://schemas.microsoft.com/office/drawing/2014/main" id="{A24C81DF-5D02-4FEA-99E5-A466B3D8FE19}"/>
              </a:ext>
            </a:extLst>
          </p:cNvPr>
          <p:cNvGrpSpPr>
            <a:grpSpLocks/>
          </p:cNvGrpSpPr>
          <p:nvPr/>
        </p:nvGrpSpPr>
        <p:grpSpPr bwMode="auto">
          <a:xfrm>
            <a:off x="6854825" y="2514600"/>
            <a:ext cx="2289175" cy="3200400"/>
            <a:chOff x="4318" y="1584"/>
            <a:chExt cx="1442" cy="2016"/>
          </a:xfrm>
        </p:grpSpPr>
        <p:sp>
          <p:nvSpPr>
            <p:cNvPr id="52255" name="Rectangle 9">
              <a:extLst>
                <a:ext uri="{FF2B5EF4-FFF2-40B4-BE49-F238E27FC236}">
                  <a16:creationId xmlns:a16="http://schemas.microsoft.com/office/drawing/2014/main" id="{00701D62-D75C-4890-98A9-40EFF19EAB39}"/>
                </a:ext>
              </a:extLst>
            </p:cNvPr>
            <p:cNvSpPr>
              <a:spLocks noChangeArrowheads="1"/>
            </p:cNvSpPr>
            <p:nvPr/>
          </p:nvSpPr>
          <p:spPr bwMode="auto">
            <a:xfrm>
              <a:off x="4572" y="1601"/>
              <a:ext cx="109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les valeurs immobilisées</a:t>
              </a:r>
            </a:p>
          </p:txBody>
        </p:sp>
        <p:sp>
          <p:nvSpPr>
            <p:cNvPr id="52256" name="Rectangle 10">
              <a:extLst>
                <a:ext uri="{FF2B5EF4-FFF2-40B4-BE49-F238E27FC236}">
                  <a16:creationId xmlns:a16="http://schemas.microsoft.com/office/drawing/2014/main" id="{B8FC0EA5-4D65-4994-88EA-A4A3E6689641}"/>
                </a:ext>
              </a:extLst>
            </p:cNvPr>
            <p:cNvSpPr>
              <a:spLocks noChangeArrowheads="1"/>
            </p:cNvSpPr>
            <p:nvPr/>
          </p:nvSpPr>
          <p:spPr bwMode="auto">
            <a:xfrm>
              <a:off x="4572" y="1829"/>
              <a:ext cx="743"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l'actif circulant</a:t>
              </a:r>
            </a:p>
          </p:txBody>
        </p:sp>
        <p:sp>
          <p:nvSpPr>
            <p:cNvPr id="52257" name="Rectangle 11">
              <a:extLst>
                <a:ext uri="{FF2B5EF4-FFF2-40B4-BE49-F238E27FC236}">
                  <a16:creationId xmlns:a16="http://schemas.microsoft.com/office/drawing/2014/main" id="{4C13357E-84FB-4CBC-95B5-A5415E920A2E}"/>
                </a:ext>
              </a:extLst>
            </p:cNvPr>
            <p:cNvSpPr>
              <a:spLocks noChangeArrowheads="1"/>
            </p:cNvSpPr>
            <p:nvPr/>
          </p:nvSpPr>
          <p:spPr bwMode="auto">
            <a:xfrm>
              <a:off x="4572" y="2459"/>
              <a:ext cx="110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les capitaux permanents</a:t>
              </a:r>
            </a:p>
          </p:txBody>
        </p:sp>
        <p:sp>
          <p:nvSpPr>
            <p:cNvPr id="52258" name="Rectangle 12">
              <a:extLst>
                <a:ext uri="{FF2B5EF4-FFF2-40B4-BE49-F238E27FC236}">
                  <a16:creationId xmlns:a16="http://schemas.microsoft.com/office/drawing/2014/main" id="{84400A78-E653-4F2B-A0BF-51777B8380A5}"/>
                </a:ext>
              </a:extLst>
            </p:cNvPr>
            <p:cNvSpPr>
              <a:spLocks noChangeArrowheads="1"/>
            </p:cNvSpPr>
            <p:nvPr/>
          </p:nvSpPr>
          <p:spPr bwMode="auto">
            <a:xfrm>
              <a:off x="4572" y="2687"/>
              <a:ext cx="1188"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et les dettes à court terme,</a:t>
              </a:r>
            </a:p>
          </p:txBody>
        </p:sp>
        <p:sp>
          <p:nvSpPr>
            <p:cNvPr id="52259" name="Rectangle 13">
              <a:extLst>
                <a:ext uri="{FF2B5EF4-FFF2-40B4-BE49-F238E27FC236}">
                  <a16:creationId xmlns:a16="http://schemas.microsoft.com/office/drawing/2014/main" id="{7DDF6865-0950-4516-8A45-5CFC848B9F94}"/>
                </a:ext>
              </a:extLst>
            </p:cNvPr>
            <p:cNvSpPr>
              <a:spLocks noChangeArrowheads="1"/>
            </p:cNvSpPr>
            <p:nvPr/>
          </p:nvSpPr>
          <p:spPr bwMode="auto">
            <a:xfrm>
              <a:off x="4572" y="3150"/>
              <a:ext cx="941"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les capitaux propres</a:t>
              </a:r>
            </a:p>
          </p:txBody>
        </p:sp>
        <p:sp>
          <p:nvSpPr>
            <p:cNvPr id="52260" name="Rectangle 14">
              <a:extLst>
                <a:ext uri="{FF2B5EF4-FFF2-40B4-BE49-F238E27FC236}">
                  <a16:creationId xmlns:a16="http://schemas.microsoft.com/office/drawing/2014/main" id="{55E06C87-903A-409F-91A8-6D565147CDF0}"/>
                </a:ext>
              </a:extLst>
            </p:cNvPr>
            <p:cNvSpPr>
              <a:spLocks noChangeArrowheads="1"/>
            </p:cNvSpPr>
            <p:nvPr/>
          </p:nvSpPr>
          <p:spPr bwMode="auto">
            <a:xfrm>
              <a:off x="4572" y="3401"/>
              <a:ext cx="87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et les dettes totales</a:t>
              </a:r>
            </a:p>
          </p:txBody>
        </p:sp>
        <p:sp>
          <p:nvSpPr>
            <p:cNvPr id="52261" name="Text Box 15">
              <a:extLst>
                <a:ext uri="{FF2B5EF4-FFF2-40B4-BE49-F238E27FC236}">
                  <a16:creationId xmlns:a16="http://schemas.microsoft.com/office/drawing/2014/main" id="{4936E8C8-140A-4042-86F3-A05E4AF4E34F}"/>
                </a:ext>
              </a:extLst>
            </p:cNvPr>
            <p:cNvSpPr txBox="1">
              <a:spLocks noChangeArrowheads="1"/>
            </p:cNvSpPr>
            <p:nvPr/>
          </p:nvSpPr>
          <p:spPr bwMode="auto">
            <a:xfrm>
              <a:off x="4318" y="1584"/>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1</a:t>
              </a:r>
            </a:p>
          </p:txBody>
        </p:sp>
        <p:sp>
          <p:nvSpPr>
            <p:cNvPr id="52262" name="Text Box 16">
              <a:extLst>
                <a:ext uri="{FF2B5EF4-FFF2-40B4-BE49-F238E27FC236}">
                  <a16:creationId xmlns:a16="http://schemas.microsoft.com/office/drawing/2014/main" id="{3A8259E0-1CB6-4A6C-B68E-A3857BC9AD0B}"/>
                </a:ext>
              </a:extLst>
            </p:cNvPr>
            <p:cNvSpPr txBox="1">
              <a:spLocks noChangeArrowheads="1"/>
            </p:cNvSpPr>
            <p:nvPr/>
          </p:nvSpPr>
          <p:spPr bwMode="auto">
            <a:xfrm>
              <a:off x="4318" y="1824"/>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2</a:t>
              </a:r>
            </a:p>
          </p:txBody>
        </p:sp>
        <p:sp>
          <p:nvSpPr>
            <p:cNvPr id="52263" name="Text Box 17">
              <a:extLst>
                <a:ext uri="{FF2B5EF4-FFF2-40B4-BE49-F238E27FC236}">
                  <a16:creationId xmlns:a16="http://schemas.microsoft.com/office/drawing/2014/main" id="{3ED6037F-017D-4AD5-BADC-C25E30A8BC40}"/>
                </a:ext>
              </a:extLst>
            </p:cNvPr>
            <p:cNvSpPr txBox="1">
              <a:spLocks noChangeArrowheads="1"/>
            </p:cNvSpPr>
            <p:nvPr/>
          </p:nvSpPr>
          <p:spPr bwMode="auto">
            <a:xfrm>
              <a:off x="4318" y="2400"/>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3</a:t>
              </a:r>
            </a:p>
          </p:txBody>
        </p:sp>
        <p:sp>
          <p:nvSpPr>
            <p:cNvPr id="52264" name="Text Box 18">
              <a:extLst>
                <a:ext uri="{FF2B5EF4-FFF2-40B4-BE49-F238E27FC236}">
                  <a16:creationId xmlns:a16="http://schemas.microsoft.com/office/drawing/2014/main" id="{F6F88623-38A7-41BF-A185-2870D4E484F0}"/>
                </a:ext>
              </a:extLst>
            </p:cNvPr>
            <p:cNvSpPr txBox="1">
              <a:spLocks noChangeArrowheads="1"/>
            </p:cNvSpPr>
            <p:nvPr/>
          </p:nvSpPr>
          <p:spPr bwMode="auto">
            <a:xfrm>
              <a:off x="4318" y="2640"/>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4</a:t>
              </a:r>
            </a:p>
          </p:txBody>
        </p:sp>
        <p:sp>
          <p:nvSpPr>
            <p:cNvPr id="52265" name="Text Box 19">
              <a:extLst>
                <a:ext uri="{FF2B5EF4-FFF2-40B4-BE49-F238E27FC236}">
                  <a16:creationId xmlns:a16="http://schemas.microsoft.com/office/drawing/2014/main" id="{98C2868E-AF0F-4787-9B6D-DC26DC5FBAE0}"/>
                </a:ext>
              </a:extLst>
            </p:cNvPr>
            <p:cNvSpPr txBox="1">
              <a:spLocks noChangeArrowheads="1"/>
            </p:cNvSpPr>
            <p:nvPr/>
          </p:nvSpPr>
          <p:spPr bwMode="auto">
            <a:xfrm>
              <a:off x="4318" y="3168"/>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5</a:t>
              </a:r>
            </a:p>
          </p:txBody>
        </p:sp>
        <p:sp>
          <p:nvSpPr>
            <p:cNvPr id="52266" name="Text Box 20">
              <a:extLst>
                <a:ext uri="{FF2B5EF4-FFF2-40B4-BE49-F238E27FC236}">
                  <a16:creationId xmlns:a16="http://schemas.microsoft.com/office/drawing/2014/main" id="{5CDBA4D8-1629-4BF8-A554-9CBEDF278FDD}"/>
                </a:ext>
              </a:extLst>
            </p:cNvPr>
            <p:cNvSpPr txBox="1">
              <a:spLocks noChangeArrowheads="1"/>
            </p:cNvSpPr>
            <p:nvPr/>
          </p:nvSpPr>
          <p:spPr bwMode="auto">
            <a:xfrm>
              <a:off x="4318" y="3408"/>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6</a:t>
              </a:r>
            </a:p>
          </p:txBody>
        </p:sp>
      </p:grpSp>
      <p:grpSp>
        <p:nvGrpSpPr>
          <p:cNvPr id="52234" name="Group 21">
            <a:extLst>
              <a:ext uri="{FF2B5EF4-FFF2-40B4-BE49-F238E27FC236}">
                <a16:creationId xmlns:a16="http://schemas.microsoft.com/office/drawing/2014/main" id="{F6C5D5E4-A54E-41F2-A118-E3FBAF4CFC72}"/>
              </a:ext>
            </a:extLst>
          </p:cNvPr>
          <p:cNvGrpSpPr>
            <a:grpSpLocks/>
          </p:cNvGrpSpPr>
          <p:nvPr/>
        </p:nvGrpSpPr>
        <p:grpSpPr bwMode="auto">
          <a:xfrm>
            <a:off x="1752600" y="2286000"/>
            <a:ext cx="4148138" cy="3489325"/>
            <a:chOff x="816" y="1401"/>
            <a:chExt cx="2613" cy="2198"/>
          </a:xfrm>
        </p:grpSpPr>
        <p:sp>
          <p:nvSpPr>
            <p:cNvPr id="52236" name="Rectangle 22">
              <a:extLst>
                <a:ext uri="{FF2B5EF4-FFF2-40B4-BE49-F238E27FC236}">
                  <a16:creationId xmlns:a16="http://schemas.microsoft.com/office/drawing/2014/main" id="{9BE0BFC8-623F-4C0E-BB66-C3F3C21E7E81}"/>
                </a:ext>
              </a:extLst>
            </p:cNvPr>
            <p:cNvSpPr>
              <a:spLocks noChangeArrowheads="1"/>
            </p:cNvSpPr>
            <p:nvPr/>
          </p:nvSpPr>
          <p:spPr bwMode="auto">
            <a:xfrm>
              <a:off x="889" y="1401"/>
              <a:ext cx="2469" cy="2198"/>
            </a:xfrm>
            <a:prstGeom prst="rect">
              <a:avLst/>
            </a:prstGeom>
            <a:solidFill>
              <a:srgbClr val="FFFF00"/>
            </a:solidFill>
            <a:ln w="25400">
              <a:solidFill>
                <a:schemeClr val="tx1"/>
              </a:solidFill>
              <a:miter lim="800000"/>
              <a:headEnd/>
              <a:tailEnd/>
            </a:ln>
            <a:effectLst>
              <a:outerShdw dist="107763" dir="2700000" algn="ctr" rotWithShape="0">
                <a:schemeClr val="bg2"/>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37" name="Line 23">
              <a:extLst>
                <a:ext uri="{FF2B5EF4-FFF2-40B4-BE49-F238E27FC236}">
                  <a16:creationId xmlns:a16="http://schemas.microsoft.com/office/drawing/2014/main" id="{E6D42656-6BD5-4884-AA43-B452D6A63CD2}"/>
                </a:ext>
              </a:extLst>
            </p:cNvPr>
            <p:cNvSpPr>
              <a:spLocks noChangeShapeType="1"/>
            </p:cNvSpPr>
            <p:nvPr/>
          </p:nvSpPr>
          <p:spPr bwMode="auto">
            <a:xfrm>
              <a:off x="2123" y="1404"/>
              <a:ext cx="0" cy="2186"/>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238" name="Rectangle 24">
              <a:extLst>
                <a:ext uri="{FF2B5EF4-FFF2-40B4-BE49-F238E27FC236}">
                  <a16:creationId xmlns:a16="http://schemas.microsoft.com/office/drawing/2014/main" id="{55DFD85A-0B64-436E-A992-C2DAEDCDD60F}"/>
                </a:ext>
              </a:extLst>
            </p:cNvPr>
            <p:cNvSpPr>
              <a:spLocks noChangeArrowheads="1"/>
            </p:cNvSpPr>
            <p:nvPr/>
          </p:nvSpPr>
          <p:spPr bwMode="auto">
            <a:xfrm>
              <a:off x="1219" y="1416"/>
              <a:ext cx="51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ACTIF</a:t>
              </a:r>
            </a:p>
          </p:txBody>
        </p:sp>
        <p:sp>
          <p:nvSpPr>
            <p:cNvPr id="52239" name="Rectangle 25">
              <a:extLst>
                <a:ext uri="{FF2B5EF4-FFF2-40B4-BE49-F238E27FC236}">
                  <a16:creationId xmlns:a16="http://schemas.microsoft.com/office/drawing/2014/main" id="{C6851EB5-43EA-4067-AAA5-DD9C13559D31}"/>
                </a:ext>
              </a:extLst>
            </p:cNvPr>
            <p:cNvSpPr>
              <a:spLocks noChangeArrowheads="1"/>
            </p:cNvSpPr>
            <p:nvPr/>
          </p:nvSpPr>
          <p:spPr bwMode="auto">
            <a:xfrm>
              <a:off x="2472" y="1416"/>
              <a:ext cx="55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PASSIF</a:t>
              </a:r>
            </a:p>
          </p:txBody>
        </p:sp>
        <p:sp>
          <p:nvSpPr>
            <p:cNvPr id="52240" name="Line 26">
              <a:extLst>
                <a:ext uri="{FF2B5EF4-FFF2-40B4-BE49-F238E27FC236}">
                  <a16:creationId xmlns:a16="http://schemas.microsoft.com/office/drawing/2014/main" id="{9ADF148B-3522-4534-BD91-458ACA8E8381}"/>
                </a:ext>
              </a:extLst>
            </p:cNvPr>
            <p:cNvSpPr>
              <a:spLocks noChangeShapeType="1"/>
            </p:cNvSpPr>
            <p:nvPr/>
          </p:nvSpPr>
          <p:spPr bwMode="auto">
            <a:xfrm>
              <a:off x="885" y="1630"/>
              <a:ext cx="2463"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241" name="AutoShape 27">
              <a:extLst>
                <a:ext uri="{FF2B5EF4-FFF2-40B4-BE49-F238E27FC236}">
                  <a16:creationId xmlns:a16="http://schemas.microsoft.com/office/drawing/2014/main" id="{7B1005D9-9AA0-4D58-A4E4-63703AA7C327}"/>
                </a:ext>
              </a:extLst>
            </p:cNvPr>
            <p:cNvSpPr>
              <a:spLocks noChangeArrowheads="1"/>
            </p:cNvSpPr>
            <p:nvPr/>
          </p:nvSpPr>
          <p:spPr bwMode="auto">
            <a:xfrm>
              <a:off x="935" y="2144"/>
              <a:ext cx="1106" cy="1384"/>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42" name="AutoShape 28">
              <a:extLst>
                <a:ext uri="{FF2B5EF4-FFF2-40B4-BE49-F238E27FC236}">
                  <a16:creationId xmlns:a16="http://schemas.microsoft.com/office/drawing/2014/main" id="{8CCB808B-6D1C-4912-A6BC-53ECA3881BDD}"/>
                </a:ext>
              </a:extLst>
            </p:cNvPr>
            <p:cNvSpPr>
              <a:spLocks noChangeArrowheads="1"/>
            </p:cNvSpPr>
            <p:nvPr/>
          </p:nvSpPr>
          <p:spPr bwMode="auto">
            <a:xfrm>
              <a:off x="963" y="1658"/>
              <a:ext cx="1083" cy="388"/>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43" name="AutoShape 29">
              <a:extLst>
                <a:ext uri="{FF2B5EF4-FFF2-40B4-BE49-F238E27FC236}">
                  <a16:creationId xmlns:a16="http://schemas.microsoft.com/office/drawing/2014/main" id="{E33528F9-95BB-4B5C-9E2E-C771F5829BFA}"/>
                </a:ext>
              </a:extLst>
            </p:cNvPr>
            <p:cNvSpPr>
              <a:spLocks noChangeArrowheads="1"/>
            </p:cNvSpPr>
            <p:nvPr/>
          </p:nvSpPr>
          <p:spPr bwMode="auto">
            <a:xfrm>
              <a:off x="2170" y="1658"/>
              <a:ext cx="566" cy="1060"/>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44" name="AutoShape 30">
              <a:extLst>
                <a:ext uri="{FF2B5EF4-FFF2-40B4-BE49-F238E27FC236}">
                  <a16:creationId xmlns:a16="http://schemas.microsoft.com/office/drawing/2014/main" id="{E6F4A803-DCAB-4355-965F-BDC30ADF35E8}"/>
                </a:ext>
              </a:extLst>
            </p:cNvPr>
            <p:cNvSpPr>
              <a:spLocks noChangeArrowheads="1"/>
            </p:cNvSpPr>
            <p:nvPr/>
          </p:nvSpPr>
          <p:spPr bwMode="auto">
            <a:xfrm>
              <a:off x="2170" y="2804"/>
              <a:ext cx="566" cy="736"/>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45" name="AutoShape 31">
              <a:extLst>
                <a:ext uri="{FF2B5EF4-FFF2-40B4-BE49-F238E27FC236}">
                  <a16:creationId xmlns:a16="http://schemas.microsoft.com/office/drawing/2014/main" id="{043F7196-86D4-4A6A-98D5-586136926561}"/>
                </a:ext>
              </a:extLst>
            </p:cNvPr>
            <p:cNvSpPr>
              <a:spLocks noChangeArrowheads="1"/>
            </p:cNvSpPr>
            <p:nvPr/>
          </p:nvSpPr>
          <p:spPr bwMode="auto">
            <a:xfrm>
              <a:off x="2736" y="1658"/>
              <a:ext cx="496" cy="502"/>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46" name="AutoShape 32">
              <a:extLst>
                <a:ext uri="{FF2B5EF4-FFF2-40B4-BE49-F238E27FC236}">
                  <a16:creationId xmlns:a16="http://schemas.microsoft.com/office/drawing/2014/main" id="{AEA0FDC1-8327-460B-837F-0E67017F1DFB}"/>
                </a:ext>
              </a:extLst>
            </p:cNvPr>
            <p:cNvSpPr>
              <a:spLocks noChangeArrowheads="1"/>
            </p:cNvSpPr>
            <p:nvPr/>
          </p:nvSpPr>
          <p:spPr bwMode="auto">
            <a:xfrm>
              <a:off x="2736" y="2256"/>
              <a:ext cx="507" cy="1278"/>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2247" name="Rectangle 33">
              <a:extLst>
                <a:ext uri="{FF2B5EF4-FFF2-40B4-BE49-F238E27FC236}">
                  <a16:creationId xmlns:a16="http://schemas.microsoft.com/office/drawing/2014/main" id="{E3CF5864-C453-40BC-BB91-9F0A598F7E4B}"/>
                </a:ext>
              </a:extLst>
            </p:cNvPr>
            <p:cNvSpPr>
              <a:spLocks noChangeArrowheads="1"/>
            </p:cNvSpPr>
            <p:nvPr/>
          </p:nvSpPr>
          <p:spPr bwMode="auto">
            <a:xfrm>
              <a:off x="2057" y="1828"/>
              <a:ext cx="1372" cy="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capitaux propres ou</a:t>
              </a:r>
            </a:p>
            <a:p>
              <a:pPr algn="ctr">
                <a:lnSpc>
                  <a:spcPct val="90000"/>
                </a:lnSpc>
                <a:spcBef>
                  <a:spcPct val="0"/>
                </a:spcBef>
                <a:buClrTx/>
                <a:buSzTx/>
                <a:buFontTx/>
                <a:buNone/>
              </a:pPr>
              <a:r>
                <a:rPr kumimoji="0" lang="fr-FR" altLang="fr-FR" b="1"/>
                <a:t>situation nette</a:t>
              </a:r>
            </a:p>
            <a:p>
              <a:pPr algn="ctr">
                <a:lnSpc>
                  <a:spcPct val="90000"/>
                </a:lnSpc>
                <a:spcBef>
                  <a:spcPct val="0"/>
                </a:spcBef>
                <a:buClrTx/>
                <a:buSzTx/>
                <a:buFontTx/>
                <a:buNone/>
              </a:pPr>
              <a:r>
                <a:rPr kumimoji="0" lang="fr-FR" altLang="fr-FR" b="1"/>
                <a:t>____________________</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a:t>dettes à long et</a:t>
              </a:r>
            </a:p>
            <a:p>
              <a:pPr algn="ctr">
                <a:lnSpc>
                  <a:spcPct val="90000"/>
                </a:lnSpc>
                <a:spcBef>
                  <a:spcPct val="0"/>
                </a:spcBef>
                <a:buClrTx/>
                <a:buSzTx/>
                <a:buFontTx/>
                <a:buNone/>
              </a:pPr>
              <a:r>
                <a:rPr kumimoji="0" lang="fr-FR" altLang="fr-FR" b="1"/>
                <a:t>moyen termes</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a:t>----------------------------------</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a:t>dettes à court terme</a:t>
              </a:r>
            </a:p>
            <a:p>
              <a:pPr algn="ctr" eaLnBrk="1">
                <a:lnSpc>
                  <a:spcPct val="90000"/>
                </a:lnSpc>
                <a:spcBef>
                  <a:spcPct val="0"/>
                </a:spcBef>
                <a:buClrTx/>
                <a:buSzTx/>
                <a:buFontTx/>
                <a:buNone/>
              </a:pPr>
              <a:endParaRPr kumimoji="0" lang="fr-FR" altLang="fr-FR" b="1"/>
            </a:p>
          </p:txBody>
        </p:sp>
        <p:sp>
          <p:nvSpPr>
            <p:cNvPr id="52248" name="Rectangle 34">
              <a:extLst>
                <a:ext uri="{FF2B5EF4-FFF2-40B4-BE49-F238E27FC236}">
                  <a16:creationId xmlns:a16="http://schemas.microsoft.com/office/drawing/2014/main" id="{FC560D2A-16D2-4523-96D8-9D3273146C83}"/>
                </a:ext>
              </a:extLst>
            </p:cNvPr>
            <p:cNvSpPr>
              <a:spLocks noChangeArrowheads="1"/>
            </p:cNvSpPr>
            <p:nvPr/>
          </p:nvSpPr>
          <p:spPr bwMode="auto">
            <a:xfrm>
              <a:off x="816" y="1705"/>
              <a:ext cx="1372" cy="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actif</a:t>
              </a:r>
            </a:p>
            <a:p>
              <a:pPr algn="ctr">
                <a:lnSpc>
                  <a:spcPct val="90000"/>
                </a:lnSpc>
                <a:spcBef>
                  <a:spcPct val="0"/>
                </a:spcBef>
                <a:buClrTx/>
                <a:buSzTx/>
                <a:buFontTx/>
                <a:buNone/>
              </a:pPr>
              <a:r>
                <a:rPr kumimoji="0" lang="fr-FR" altLang="fr-FR" b="1"/>
                <a:t>immobilisé</a:t>
              </a:r>
            </a:p>
            <a:p>
              <a:pPr algn="ctr">
                <a:lnSpc>
                  <a:spcPct val="90000"/>
                </a:lnSpc>
                <a:spcBef>
                  <a:spcPct val="0"/>
                </a:spcBef>
                <a:buClrTx/>
                <a:buSzTx/>
                <a:buFontTx/>
                <a:buNone/>
              </a:pPr>
              <a:r>
                <a:rPr kumimoji="0" lang="fr-FR" altLang="fr-FR" b="1"/>
                <a:t>_____________________</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a:t>valeurs</a:t>
              </a:r>
            </a:p>
            <a:p>
              <a:pPr algn="ctr">
                <a:lnSpc>
                  <a:spcPct val="90000"/>
                </a:lnSpc>
                <a:spcBef>
                  <a:spcPct val="0"/>
                </a:spcBef>
                <a:buClrTx/>
                <a:buSzTx/>
                <a:buFontTx/>
                <a:buNone/>
              </a:pPr>
              <a:r>
                <a:rPr kumimoji="0" lang="fr-FR" altLang="fr-FR" b="1"/>
                <a:t>d'exploitation</a:t>
              </a:r>
            </a:p>
            <a:p>
              <a:pPr algn="ctr">
                <a:lnSpc>
                  <a:spcPct val="90000"/>
                </a:lnSpc>
                <a:spcBef>
                  <a:spcPct val="0"/>
                </a:spcBef>
                <a:buClrTx/>
                <a:buSzTx/>
                <a:buFontTx/>
                <a:buNone/>
              </a:pPr>
              <a:r>
                <a:rPr kumimoji="0" lang="fr-FR" altLang="fr-FR" b="1"/>
                <a:t>ou stocks</a:t>
              </a:r>
            </a:p>
            <a:p>
              <a:pPr algn="ctr">
                <a:lnSpc>
                  <a:spcPct val="90000"/>
                </a:lnSpc>
                <a:spcBef>
                  <a:spcPct val="0"/>
                </a:spcBef>
                <a:buClrTx/>
                <a:buSzTx/>
                <a:buFontTx/>
                <a:buNone/>
              </a:pPr>
              <a:r>
                <a:rPr kumimoji="0" lang="fr-FR" altLang="fr-FR"/>
                <a:t>----------------------------------</a:t>
              </a:r>
            </a:p>
            <a:p>
              <a:pPr algn="ctr">
                <a:lnSpc>
                  <a:spcPct val="90000"/>
                </a:lnSpc>
                <a:spcBef>
                  <a:spcPct val="0"/>
                </a:spcBef>
                <a:buClrTx/>
                <a:buSzTx/>
                <a:buFontTx/>
                <a:buNone/>
              </a:pPr>
              <a:r>
                <a:rPr kumimoji="0" lang="fr-FR" altLang="fr-FR" b="1"/>
                <a:t>valeurs</a:t>
              </a:r>
            </a:p>
            <a:p>
              <a:pPr algn="ctr">
                <a:lnSpc>
                  <a:spcPct val="90000"/>
                </a:lnSpc>
                <a:spcBef>
                  <a:spcPct val="0"/>
                </a:spcBef>
                <a:buClrTx/>
                <a:buSzTx/>
                <a:buFontTx/>
                <a:buNone/>
              </a:pPr>
              <a:r>
                <a:rPr kumimoji="0" lang="fr-FR" altLang="fr-FR" b="1"/>
                <a:t>réalisables</a:t>
              </a:r>
            </a:p>
            <a:p>
              <a:pPr algn="ctr">
                <a:lnSpc>
                  <a:spcPct val="90000"/>
                </a:lnSpc>
                <a:spcBef>
                  <a:spcPct val="0"/>
                </a:spcBef>
                <a:buClrTx/>
                <a:buSzTx/>
                <a:buFontTx/>
                <a:buNone/>
              </a:pPr>
              <a:r>
                <a:rPr kumimoji="0" lang="fr-FR" altLang="fr-FR"/>
                <a:t>----------------------------------</a:t>
              </a:r>
            </a:p>
            <a:p>
              <a:pPr algn="ctr">
                <a:lnSpc>
                  <a:spcPct val="90000"/>
                </a:lnSpc>
                <a:spcBef>
                  <a:spcPct val="0"/>
                </a:spcBef>
                <a:buClrTx/>
                <a:buSzTx/>
                <a:buFontTx/>
                <a:buNone/>
              </a:pPr>
              <a:r>
                <a:rPr kumimoji="0" lang="fr-FR" altLang="fr-FR" b="1"/>
                <a:t>valeurs</a:t>
              </a:r>
            </a:p>
            <a:p>
              <a:pPr algn="ctr">
                <a:lnSpc>
                  <a:spcPct val="90000"/>
                </a:lnSpc>
                <a:spcBef>
                  <a:spcPct val="0"/>
                </a:spcBef>
                <a:buClrTx/>
                <a:buSzTx/>
                <a:buFontTx/>
                <a:buNone/>
              </a:pPr>
              <a:r>
                <a:rPr kumimoji="0" lang="fr-FR" altLang="fr-FR" b="1"/>
                <a:t>disponibles</a:t>
              </a:r>
            </a:p>
          </p:txBody>
        </p:sp>
        <p:sp>
          <p:nvSpPr>
            <p:cNvPr id="52249" name="Text Box 35">
              <a:extLst>
                <a:ext uri="{FF2B5EF4-FFF2-40B4-BE49-F238E27FC236}">
                  <a16:creationId xmlns:a16="http://schemas.microsoft.com/office/drawing/2014/main" id="{E982159F-EF82-4030-A666-672BFF629920}"/>
                </a:ext>
              </a:extLst>
            </p:cNvPr>
            <p:cNvSpPr txBox="1">
              <a:spLocks noChangeArrowheads="1"/>
            </p:cNvSpPr>
            <p:nvPr/>
          </p:nvSpPr>
          <p:spPr bwMode="auto">
            <a:xfrm>
              <a:off x="1008" y="1728"/>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1</a:t>
              </a:r>
            </a:p>
          </p:txBody>
        </p:sp>
        <p:sp>
          <p:nvSpPr>
            <p:cNvPr id="52250" name="Text Box 36">
              <a:extLst>
                <a:ext uri="{FF2B5EF4-FFF2-40B4-BE49-F238E27FC236}">
                  <a16:creationId xmlns:a16="http://schemas.microsoft.com/office/drawing/2014/main" id="{53C22C7D-408E-4827-84AF-46E6301F96CA}"/>
                </a:ext>
              </a:extLst>
            </p:cNvPr>
            <p:cNvSpPr txBox="1">
              <a:spLocks noChangeArrowheads="1"/>
            </p:cNvSpPr>
            <p:nvPr/>
          </p:nvSpPr>
          <p:spPr bwMode="auto">
            <a:xfrm>
              <a:off x="1008" y="2544"/>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2</a:t>
              </a:r>
            </a:p>
          </p:txBody>
        </p:sp>
        <p:sp>
          <p:nvSpPr>
            <p:cNvPr id="52251" name="Text Box 37">
              <a:extLst>
                <a:ext uri="{FF2B5EF4-FFF2-40B4-BE49-F238E27FC236}">
                  <a16:creationId xmlns:a16="http://schemas.microsoft.com/office/drawing/2014/main" id="{BDFE1982-F164-42CA-B1DF-92507B696BCC}"/>
                </a:ext>
              </a:extLst>
            </p:cNvPr>
            <p:cNvSpPr txBox="1">
              <a:spLocks noChangeArrowheads="1"/>
            </p:cNvSpPr>
            <p:nvPr/>
          </p:nvSpPr>
          <p:spPr bwMode="auto">
            <a:xfrm>
              <a:off x="2352" y="1680"/>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3</a:t>
              </a:r>
            </a:p>
          </p:txBody>
        </p:sp>
        <p:sp>
          <p:nvSpPr>
            <p:cNvPr id="52252" name="Text Box 38">
              <a:extLst>
                <a:ext uri="{FF2B5EF4-FFF2-40B4-BE49-F238E27FC236}">
                  <a16:creationId xmlns:a16="http://schemas.microsoft.com/office/drawing/2014/main" id="{99BF8DC4-D5CD-4910-BC06-57FEC4FF7152}"/>
                </a:ext>
              </a:extLst>
            </p:cNvPr>
            <p:cNvSpPr txBox="1">
              <a:spLocks noChangeArrowheads="1"/>
            </p:cNvSpPr>
            <p:nvPr/>
          </p:nvSpPr>
          <p:spPr bwMode="auto">
            <a:xfrm>
              <a:off x="2352" y="3216"/>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4</a:t>
              </a:r>
            </a:p>
          </p:txBody>
        </p:sp>
        <p:sp>
          <p:nvSpPr>
            <p:cNvPr id="52253" name="Text Box 39">
              <a:extLst>
                <a:ext uri="{FF2B5EF4-FFF2-40B4-BE49-F238E27FC236}">
                  <a16:creationId xmlns:a16="http://schemas.microsoft.com/office/drawing/2014/main" id="{3FAEC2DF-184E-472B-8E13-857189D4C41E}"/>
                </a:ext>
              </a:extLst>
            </p:cNvPr>
            <p:cNvSpPr txBox="1">
              <a:spLocks noChangeArrowheads="1"/>
            </p:cNvSpPr>
            <p:nvPr/>
          </p:nvSpPr>
          <p:spPr bwMode="auto">
            <a:xfrm>
              <a:off x="2880" y="1680"/>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5</a:t>
              </a:r>
            </a:p>
          </p:txBody>
        </p:sp>
        <p:sp>
          <p:nvSpPr>
            <p:cNvPr id="52254" name="Text Box 40">
              <a:extLst>
                <a:ext uri="{FF2B5EF4-FFF2-40B4-BE49-F238E27FC236}">
                  <a16:creationId xmlns:a16="http://schemas.microsoft.com/office/drawing/2014/main" id="{AC2E8DED-D17D-47F9-939B-9C505EE7A559}"/>
                </a:ext>
              </a:extLst>
            </p:cNvPr>
            <p:cNvSpPr txBox="1">
              <a:spLocks noChangeArrowheads="1"/>
            </p:cNvSpPr>
            <p:nvPr/>
          </p:nvSpPr>
          <p:spPr bwMode="auto">
            <a:xfrm>
              <a:off x="2928" y="3264"/>
              <a:ext cx="172" cy="192"/>
            </a:xfrm>
            <a:prstGeom prst="rect">
              <a:avLst/>
            </a:prstGeom>
            <a:solidFill>
              <a:srgbClr val="FF00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6</a:t>
              </a:r>
            </a:p>
          </p:txBody>
        </p:sp>
      </p:grpSp>
      <p:sp>
        <p:nvSpPr>
          <p:cNvPr id="52235" name="AutoShape 41">
            <a:hlinkClick r:id="rId2" action="ppaction://hlinksldjump" highlightClick="1"/>
            <a:extLst>
              <a:ext uri="{FF2B5EF4-FFF2-40B4-BE49-F238E27FC236}">
                <a16:creationId xmlns:a16="http://schemas.microsoft.com/office/drawing/2014/main" id="{F3CA420F-79DD-4FE4-908B-988A058E51C3}"/>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333DDB2-729B-4E85-B56B-C3C377A546B4}"/>
              </a:ext>
            </a:extLst>
          </p:cNvPr>
          <p:cNvSpPr>
            <a:spLocks noGrp="1" noChangeArrowheads="1"/>
          </p:cNvSpPr>
          <p:nvPr>
            <p:ph type="title"/>
          </p:nvPr>
        </p:nvSpPr>
        <p:spPr/>
        <p:txBody>
          <a:bodyPr/>
          <a:lstStyle/>
          <a:p>
            <a:pPr eaLnBrk="1" hangingPunct="1"/>
            <a:r>
              <a:rPr lang="fr-FR" altLang="fr-FR"/>
              <a:t>FONDS DE ROULEMENT</a:t>
            </a:r>
          </a:p>
        </p:txBody>
      </p:sp>
      <p:sp>
        <p:nvSpPr>
          <p:cNvPr id="53251" name="Espace réservé du numéro de diapositive 3">
            <a:extLst>
              <a:ext uri="{FF2B5EF4-FFF2-40B4-BE49-F238E27FC236}">
                <a16:creationId xmlns:a16="http://schemas.microsoft.com/office/drawing/2014/main" id="{3D020029-815D-440B-A20E-CFE0952AE15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17EF23D8-68EF-4A80-81AD-E3EF17D27498}" type="slidenum">
              <a:rPr kumimoji="0" lang="fr-FR" altLang="fr-FR">
                <a:solidFill>
                  <a:schemeClr val="tx2"/>
                </a:solidFill>
              </a:rPr>
              <a:pPr algn="r"/>
              <a:t>38</a:t>
            </a:fld>
            <a:endParaRPr kumimoji="0" lang="fr-FR" altLang="fr-FR">
              <a:solidFill>
                <a:schemeClr val="tx2"/>
              </a:solidFill>
            </a:endParaRPr>
          </a:p>
        </p:txBody>
      </p:sp>
      <p:sp>
        <p:nvSpPr>
          <p:cNvPr id="53252" name="Rectangle 3">
            <a:extLst>
              <a:ext uri="{FF2B5EF4-FFF2-40B4-BE49-F238E27FC236}">
                <a16:creationId xmlns:a16="http://schemas.microsoft.com/office/drawing/2014/main" id="{CD74719E-B02D-4B50-96B8-F1C22E05011E}"/>
              </a:ext>
            </a:extLst>
          </p:cNvPr>
          <p:cNvSpPr>
            <a:spLocks noChangeArrowheads="1"/>
          </p:cNvSpPr>
          <p:nvPr/>
        </p:nvSpPr>
        <p:spPr bwMode="auto">
          <a:xfrm>
            <a:off x="1066800" y="1295400"/>
            <a:ext cx="77724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u="sng"/>
              <a:t>Fonds de roulement : capacité à financer à court terme ; deux approches</a:t>
            </a:r>
            <a:r>
              <a:rPr kumimoji="0" lang="fr-FR" altLang="fr-FR" b="1"/>
              <a:t> :</a:t>
            </a:r>
          </a:p>
          <a:p>
            <a:pPr>
              <a:lnSpc>
                <a:spcPct val="90000"/>
              </a:lnSpc>
              <a:spcBef>
                <a:spcPct val="0"/>
              </a:spcBef>
              <a:buClrTx/>
              <a:buSzTx/>
              <a:buFontTx/>
              <a:buNone/>
            </a:pPr>
            <a:endParaRPr kumimoji="0" lang="fr-FR" altLang="fr-FR" b="1"/>
          </a:p>
          <a:p>
            <a:pPr lvl="1">
              <a:lnSpc>
                <a:spcPct val="90000"/>
              </a:lnSpc>
              <a:spcBef>
                <a:spcPct val="0"/>
              </a:spcBef>
              <a:buClrTx/>
              <a:buSzTx/>
              <a:buFontTx/>
              <a:buNone/>
            </a:pPr>
            <a:r>
              <a:rPr kumimoji="0" lang="fr-FR" altLang="fr-FR" sz="1200" b="1"/>
              <a:t>1 - D'une part, par définition, il s'agit des moyens dont dispose </a:t>
            </a:r>
            <a:r>
              <a:rPr kumimoji="0" lang="fr-FR" altLang="fr-FR" sz="1200" b="1" u="sng"/>
              <a:t>durablement</a:t>
            </a:r>
            <a:r>
              <a:rPr kumimoji="0" lang="fr-FR" altLang="fr-FR" sz="1200" b="1"/>
              <a:t> l'entreprise  (donc les capitaux permanents), desquels on retranche les investissements définitivement engagés (les valeurs immobilisées) :</a:t>
            </a:r>
          </a:p>
        </p:txBody>
      </p:sp>
      <p:sp>
        <p:nvSpPr>
          <p:cNvPr id="53253" name="Rectangle 4">
            <a:extLst>
              <a:ext uri="{FF2B5EF4-FFF2-40B4-BE49-F238E27FC236}">
                <a16:creationId xmlns:a16="http://schemas.microsoft.com/office/drawing/2014/main" id="{D4829712-2AFF-4E6E-8FF8-A829D486DF84}"/>
              </a:ext>
            </a:extLst>
          </p:cNvPr>
          <p:cNvSpPr>
            <a:spLocks noChangeArrowheads="1"/>
          </p:cNvSpPr>
          <p:nvPr/>
        </p:nvSpPr>
        <p:spPr bwMode="auto">
          <a:xfrm>
            <a:off x="5334000" y="2590800"/>
            <a:ext cx="3657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lvl="1">
              <a:lnSpc>
                <a:spcPct val="90000"/>
              </a:lnSpc>
              <a:spcBef>
                <a:spcPct val="0"/>
              </a:spcBef>
              <a:buClrTx/>
              <a:buSzTx/>
              <a:buFontTx/>
              <a:buNone/>
            </a:pPr>
            <a:r>
              <a:rPr kumimoji="0" lang="fr-FR" altLang="fr-FR" sz="1200" b="1"/>
              <a:t>2 - Une deuxième approche plus pratique le</a:t>
            </a:r>
          </a:p>
          <a:p>
            <a:pPr>
              <a:lnSpc>
                <a:spcPct val="90000"/>
              </a:lnSpc>
              <a:spcBef>
                <a:spcPct val="0"/>
              </a:spcBef>
              <a:buClrTx/>
              <a:buSzTx/>
              <a:buFontTx/>
              <a:buNone/>
            </a:pPr>
            <a:r>
              <a:rPr kumimoji="0" lang="fr-FR" altLang="fr-FR" sz="1200" b="1"/>
              <a:t>présente comme le besoin de l'entreprise de financer ses dépenses courantes : il s'agirait alors de l'actif circulant (théoriquement disponible assez rapidement), duquel on retranche</a:t>
            </a:r>
          </a:p>
          <a:p>
            <a:pPr>
              <a:lnSpc>
                <a:spcPct val="90000"/>
              </a:lnSpc>
              <a:spcBef>
                <a:spcPct val="0"/>
              </a:spcBef>
              <a:buClrTx/>
              <a:buSzTx/>
              <a:buFontTx/>
              <a:buNone/>
            </a:pPr>
            <a:r>
              <a:rPr kumimoji="0" lang="fr-FR" altLang="fr-FR" sz="1200" b="1"/>
              <a:t>les dettes auxquelles il faudra faire face à court terme :</a:t>
            </a:r>
          </a:p>
        </p:txBody>
      </p:sp>
      <p:sp>
        <p:nvSpPr>
          <p:cNvPr id="53254" name="Rectangle 5">
            <a:extLst>
              <a:ext uri="{FF2B5EF4-FFF2-40B4-BE49-F238E27FC236}">
                <a16:creationId xmlns:a16="http://schemas.microsoft.com/office/drawing/2014/main" id="{4559C939-E7EC-4AD0-AF8A-0CB60A04EB1B}"/>
              </a:ext>
            </a:extLst>
          </p:cNvPr>
          <p:cNvSpPr>
            <a:spLocks noChangeArrowheads="1"/>
          </p:cNvSpPr>
          <p:nvPr/>
        </p:nvSpPr>
        <p:spPr bwMode="auto">
          <a:xfrm>
            <a:off x="6546850" y="2192338"/>
            <a:ext cx="1536700"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600" b="1"/>
              <a:t>FdR = CPe - AI</a:t>
            </a:r>
          </a:p>
        </p:txBody>
      </p:sp>
      <p:sp>
        <p:nvSpPr>
          <p:cNvPr id="53255" name="Rectangle 6">
            <a:extLst>
              <a:ext uri="{FF2B5EF4-FFF2-40B4-BE49-F238E27FC236}">
                <a16:creationId xmlns:a16="http://schemas.microsoft.com/office/drawing/2014/main" id="{6174A7FC-B100-455C-B098-1B9079E60639}"/>
              </a:ext>
            </a:extLst>
          </p:cNvPr>
          <p:cNvSpPr>
            <a:spLocks noChangeArrowheads="1"/>
          </p:cNvSpPr>
          <p:nvPr/>
        </p:nvSpPr>
        <p:spPr bwMode="auto">
          <a:xfrm>
            <a:off x="5943600" y="3886200"/>
            <a:ext cx="17272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600" b="1"/>
              <a:t>FdR' = AC - DCT</a:t>
            </a:r>
          </a:p>
        </p:txBody>
      </p:sp>
      <p:sp>
        <p:nvSpPr>
          <p:cNvPr id="53256" name="Rectangle 7">
            <a:extLst>
              <a:ext uri="{FF2B5EF4-FFF2-40B4-BE49-F238E27FC236}">
                <a16:creationId xmlns:a16="http://schemas.microsoft.com/office/drawing/2014/main" id="{FF1569D7-F565-4A0B-9DE4-E54E1F72E276}"/>
              </a:ext>
            </a:extLst>
          </p:cNvPr>
          <p:cNvSpPr>
            <a:spLocks noChangeArrowheads="1"/>
          </p:cNvSpPr>
          <p:nvPr/>
        </p:nvSpPr>
        <p:spPr bwMode="auto">
          <a:xfrm>
            <a:off x="5373688" y="4433888"/>
            <a:ext cx="325596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lvl="1">
              <a:lnSpc>
                <a:spcPct val="90000"/>
              </a:lnSpc>
              <a:spcBef>
                <a:spcPct val="0"/>
              </a:spcBef>
              <a:buClrTx/>
              <a:buSzTx/>
              <a:buFontTx/>
              <a:buChar char="•"/>
            </a:pPr>
            <a:r>
              <a:rPr kumimoji="0" lang="fr-FR" altLang="fr-FR" sz="1200" b="1"/>
              <a:t>Si le bilan a été correctement établi et</a:t>
            </a:r>
          </a:p>
          <a:p>
            <a:pPr>
              <a:lnSpc>
                <a:spcPct val="90000"/>
              </a:lnSpc>
              <a:spcBef>
                <a:spcPct val="0"/>
              </a:spcBef>
              <a:buClrTx/>
              <a:buSzTx/>
              <a:buFontTx/>
              <a:buNone/>
            </a:pPr>
            <a:r>
              <a:rPr kumimoji="0" lang="fr-FR" altLang="fr-FR" sz="1200" b="1"/>
              <a:t>vérifié, l'actif égale le passif, et</a:t>
            </a:r>
          </a:p>
        </p:txBody>
      </p:sp>
      <p:sp>
        <p:nvSpPr>
          <p:cNvPr id="53257" name="Rectangle 8">
            <a:extLst>
              <a:ext uri="{FF2B5EF4-FFF2-40B4-BE49-F238E27FC236}">
                <a16:creationId xmlns:a16="http://schemas.microsoft.com/office/drawing/2014/main" id="{1A3E5211-90EC-4865-9851-3EEBCCF55983}"/>
              </a:ext>
            </a:extLst>
          </p:cNvPr>
          <p:cNvSpPr>
            <a:spLocks noChangeArrowheads="1"/>
          </p:cNvSpPr>
          <p:nvPr/>
        </p:nvSpPr>
        <p:spPr bwMode="auto">
          <a:xfrm>
            <a:off x="6096000" y="4953000"/>
            <a:ext cx="1220788"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600" b="1"/>
              <a:t>FdR' = FdR</a:t>
            </a:r>
          </a:p>
        </p:txBody>
      </p:sp>
      <p:sp>
        <p:nvSpPr>
          <p:cNvPr id="53258" name="Rectangle 9">
            <a:extLst>
              <a:ext uri="{FF2B5EF4-FFF2-40B4-BE49-F238E27FC236}">
                <a16:creationId xmlns:a16="http://schemas.microsoft.com/office/drawing/2014/main" id="{462F837D-CFB8-4DF5-B5AE-EDC5E2DDD508}"/>
              </a:ext>
            </a:extLst>
          </p:cNvPr>
          <p:cNvSpPr>
            <a:spLocks noChangeArrowheads="1"/>
          </p:cNvSpPr>
          <p:nvPr/>
        </p:nvSpPr>
        <p:spPr bwMode="auto">
          <a:xfrm>
            <a:off x="6065838" y="5448300"/>
            <a:ext cx="296386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u="sng"/>
              <a:t>note</a:t>
            </a:r>
            <a:r>
              <a:rPr kumimoji="0" lang="fr-FR" altLang="fr-FR" sz="1200" b="1"/>
              <a:t> : l'actif circulant est également appelé</a:t>
            </a:r>
          </a:p>
          <a:p>
            <a:pPr algn="ctr">
              <a:lnSpc>
                <a:spcPct val="90000"/>
              </a:lnSpc>
              <a:spcBef>
                <a:spcPct val="0"/>
              </a:spcBef>
              <a:buClrTx/>
              <a:buSzTx/>
              <a:buFontTx/>
              <a:buNone/>
            </a:pPr>
            <a:r>
              <a:rPr kumimoji="0" lang="fr-FR" altLang="fr-FR" sz="1200" b="1"/>
              <a:t>"</a:t>
            </a:r>
            <a:r>
              <a:rPr kumimoji="0" lang="fr-FR" altLang="fr-FR" sz="1200" b="1" i="1"/>
              <a:t>fonds de roulement brut</a:t>
            </a:r>
            <a:r>
              <a:rPr kumimoji="0" lang="fr-FR" altLang="fr-FR" sz="1200" b="1"/>
              <a:t>"</a:t>
            </a:r>
          </a:p>
        </p:txBody>
      </p:sp>
      <p:grpSp>
        <p:nvGrpSpPr>
          <p:cNvPr id="53259" name="Group 10">
            <a:extLst>
              <a:ext uri="{FF2B5EF4-FFF2-40B4-BE49-F238E27FC236}">
                <a16:creationId xmlns:a16="http://schemas.microsoft.com/office/drawing/2014/main" id="{54732D1B-D665-4FB2-A066-8485AC92F74C}"/>
              </a:ext>
            </a:extLst>
          </p:cNvPr>
          <p:cNvGrpSpPr>
            <a:grpSpLocks/>
          </p:cNvGrpSpPr>
          <p:nvPr/>
        </p:nvGrpSpPr>
        <p:grpSpPr bwMode="auto">
          <a:xfrm>
            <a:off x="1143000" y="2286000"/>
            <a:ext cx="3919538" cy="3489325"/>
            <a:chOff x="720" y="1440"/>
            <a:chExt cx="2469" cy="2198"/>
          </a:xfrm>
        </p:grpSpPr>
        <p:sp>
          <p:nvSpPr>
            <p:cNvPr id="53261" name="Rectangle 11">
              <a:extLst>
                <a:ext uri="{FF2B5EF4-FFF2-40B4-BE49-F238E27FC236}">
                  <a16:creationId xmlns:a16="http://schemas.microsoft.com/office/drawing/2014/main" id="{755762AB-6D2B-4F64-A9FA-77A43905AD4F}"/>
                </a:ext>
              </a:extLst>
            </p:cNvPr>
            <p:cNvSpPr>
              <a:spLocks noChangeArrowheads="1"/>
            </p:cNvSpPr>
            <p:nvPr/>
          </p:nvSpPr>
          <p:spPr bwMode="auto">
            <a:xfrm>
              <a:off x="720" y="1440"/>
              <a:ext cx="2469" cy="2198"/>
            </a:xfrm>
            <a:prstGeom prst="rect">
              <a:avLst/>
            </a:prstGeom>
            <a:solidFill>
              <a:srgbClr val="FFFF00"/>
            </a:solidFill>
            <a:ln w="25400">
              <a:solidFill>
                <a:schemeClr val="tx1"/>
              </a:solidFill>
              <a:miter lim="800000"/>
              <a:headEnd/>
              <a:tailEnd/>
            </a:ln>
            <a:effectLst>
              <a:outerShdw dist="107763" dir="2700000" algn="ctr" rotWithShape="0">
                <a:schemeClr val="bg2"/>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62" name="Line 12">
              <a:extLst>
                <a:ext uri="{FF2B5EF4-FFF2-40B4-BE49-F238E27FC236}">
                  <a16:creationId xmlns:a16="http://schemas.microsoft.com/office/drawing/2014/main" id="{FE12AAE8-5360-468B-B680-0737C2617646}"/>
                </a:ext>
              </a:extLst>
            </p:cNvPr>
            <p:cNvSpPr>
              <a:spLocks noChangeShapeType="1"/>
            </p:cNvSpPr>
            <p:nvPr/>
          </p:nvSpPr>
          <p:spPr bwMode="auto">
            <a:xfrm>
              <a:off x="1954" y="1443"/>
              <a:ext cx="0" cy="218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263" name="Rectangle 13">
              <a:extLst>
                <a:ext uri="{FF2B5EF4-FFF2-40B4-BE49-F238E27FC236}">
                  <a16:creationId xmlns:a16="http://schemas.microsoft.com/office/drawing/2014/main" id="{CA11C3D0-8F79-4A4C-ADA5-8CA53F97F2DD}"/>
                </a:ext>
              </a:extLst>
            </p:cNvPr>
            <p:cNvSpPr>
              <a:spLocks noChangeArrowheads="1"/>
            </p:cNvSpPr>
            <p:nvPr/>
          </p:nvSpPr>
          <p:spPr bwMode="auto">
            <a:xfrm>
              <a:off x="1087" y="1465"/>
              <a:ext cx="51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ACTIF</a:t>
              </a:r>
            </a:p>
          </p:txBody>
        </p:sp>
        <p:sp>
          <p:nvSpPr>
            <p:cNvPr id="53264" name="Rectangle 14">
              <a:extLst>
                <a:ext uri="{FF2B5EF4-FFF2-40B4-BE49-F238E27FC236}">
                  <a16:creationId xmlns:a16="http://schemas.microsoft.com/office/drawing/2014/main" id="{D3D34941-9444-417E-82FF-2808862582D3}"/>
                </a:ext>
              </a:extLst>
            </p:cNvPr>
            <p:cNvSpPr>
              <a:spLocks noChangeArrowheads="1"/>
            </p:cNvSpPr>
            <p:nvPr/>
          </p:nvSpPr>
          <p:spPr bwMode="auto">
            <a:xfrm>
              <a:off x="2346" y="1455"/>
              <a:ext cx="55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PASSIF</a:t>
              </a:r>
            </a:p>
          </p:txBody>
        </p:sp>
        <p:sp>
          <p:nvSpPr>
            <p:cNvPr id="53265" name="Line 15">
              <a:extLst>
                <a:ext uri="{FF2B5EF4-FFF2-40B4-BE49-F238E27FC236}">
                  <a16:creationId xmlns:a16="http://schemas.microsoft.com/office/drawing/2014/main" id="{E50F4D15-5486-4944-869B-B4C3EB6A3EB6}"/>
                </a:ext>
              </a:extLst>
            </p:cNvPr>
            <p:cNvSpPr>
              <a:spLocks noChangeShapeType="1"/>
            </p:cNvSpPr>
            <p:nvPr/>
          </p:nvSpPr>
          <p:spPr bwMode="auto">
            <a:xfrm>
              <a:off x="722" y="1663"/>
              <a:ext cx="2463"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266" name="AutoShape 16">
              <a:extLst>
                <a:ext uri="{FF2B5EF4-FFF2-40B4-BE49-F238E27FC236}">
                  <a16:creationId xmlns:a16="http://schemas.microsoft.com/office/drawing/2014/main" id="{3EF49F71-D7AD-47C7-8FDB-CB17AE01461D}"/>
                </a:ext>
              </a:extLst>
            </p:cNvPr>
            <p:cNvSpPr>
              <a:spLocks noChangeArrowheads="1"/>
            </p:cNvSpPr>
            <p:nvPr/>
          </p:nvSpPr>
          <p:spPr bwMode="auto">
            <a:xfrm>
              <a:off x="766" y="2183"/>
              <a:ext cx="1106" cy="1384"/>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67" name="AutoShape 17">
              <a:extLst>
                <a:ext uri="{FF2B5EF4-FFF2-40B4-BE49-F238E27FC236}">
                  <a16:creationId xmlns:a16="http://schemas.microsoft.com/office/drawing/2014/main" id="{8727ECA8-AE77-494C-83A5-5FECDBA2A20A}"/>
                </a:ext>
              </a:extLst>
            </p:cNvPr>
            <p:cNvSpPr>
              <a:spLocks noChangeArrowheads="1"/>
            </p:cNvSpPr>
            <p:nvPr/>
          </p:nvSpPr>
          <p:spPr bwMode="auto">
            <a:xfrm>
              <a:off x="2009" y="1733"/>
              <a:ext cx="497" cy="1060"/>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68" name="AutoShape 18">
              <a:extLst>
                <a:ext uri="{FF2B5EF4-FFF2-40B4-BE49-F238E27FC236}">
                  <a16:creationId xmlns:a16="http://schemas.microsoft.com/office/drawing/2014/main" id="{7FD4FCAD-1369-45D8-9E9F-41D8EF83A3D0}"/>
                </a:ext>
              </a:extLst>
            </p:cNvPr>
            <p:cNvSpPr>
              <a:spLocks noChangeArrowheads="1"/>
            </p:cNvSpPr>
            <p:nvPr/>
          </p:nvSpPr>
          <p:spPr bwMode="auto">
            <a:xfrm>
              <a:off x="2001" y="2843"/>
              <a:ext cx="497" cy="736"/>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69" name="AutoShape 19">
              <a:extLst>
                <a:ext uri="{FF2B5EF4-FFF2-40B4-BE49-F238E27FC236}">
                  <a16:creationId xmlns:a16="http://schemas.microsoft.com/office/drawing/2014/main" id="{8B057596-6856-48D7-B655-65BCD07196D3}"/>
                </a:ext>
              </a:extLst>
            </p:cNvPr>
            <p:cNvSpPr>
              <a:spLocks noChangeArrowheads="1"/>
            </p:cNvSpPr>
            <p:nvPr/>
          </p:nvSpPr>
          <p:spPr bwMode="auto">
            <a:xfrm>
              <a:off x="2588" y="2303"/>
              <a:ext cx="486" cy="1270"/>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70" name="AutoShape 20">
              <a:extLst>
                <a:ext uri="{FF2B5EF4-FFF2-40B4-BE49-F238E27FC236}">
                  <a16:creationId xmlns:a16="http://schemas.microsoft.com/office/drawing/2014/main" id="{4E2E5F35-05B6-496C-AF27-2B1530B81A75}"/>
                </a:ext>
              </a:extLst>
            </p:cNvPr>
            <p:cNvSpPr>
              <a:spLocks noChangeArrowheads="1"/>
            </p:cNvSpPr>
            <p:nvPr/>
          </p:nvSpPr>
          <p:spPr bwMode="auto">
            <a:xfrm>
              <a:off x="794" y="1733"/>
              <a:ext cx="1083" cy="388"/>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71" name="Rectangle 21">
              <a:extLst>
                <a:ext uri="{FF2B5EF4-FFF2-40B4-BE49-F238E27FC236}">
                  <a16:creationId xmlns:a16="http://schemas.microsoft.com/office/drawing/2014/main" id="{D621F62F-7095-4563-B4AE-0AF952452F9B}"/>
                </a:ext>
              </a:extLst>
            </p:cNvPr>
            <p:cNvSpPr>
              <a:spLocks noChangeArrowheads="1"/>
            </p:cNvSpPr>
            <p:nvPr/>
          </p:nvSpPr>
          <p:spPr bwMode="auto">
            <a:xfrm>
              <a:off x="1206" y="1810"/>
              <a:ext cx="29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AI</a:t>
              </a:r>
            </a:p>
          </p:txBody>
        </p:sp>
        <p:sp>
          <p:nvSpPr>
            <p:cNvPr id="53272" name="Rectangle 22">
              <a:extLst>
                <a:ext uri="{FF2B5EF4-FFF2-40B4-BE49-F238E27FC236}">
                  <a16:creationId xmlns:a16="http://schemas.microsoft.com/office/drawing/2014/main" id="{03250573-84D4-43A7-A194-4D024C0394A6}"/>
                </a:ext>
              </a:extLst>
            </p:cNvPr>
            <p:cNvSpPr>
              <a:spLocks noChangeArrowheads="1"/>
            </p:cNvSpPr>
            <p:nvPr/>
          </p:nvSpPr>
          <p:spPr bwMode="auto">
            <a:xfrm>
              <a:off x="1113" y="2944"/>
              <a:ext cx="3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a:t>
              </a:r>
            </a:p>
          </p:txBody>
        </p:sp>
        <p:sp>
          <p:nvSpPr>
            <p:cNvPr id="53273" name="Rectangle 23">
              <a:extLst>
                <a:ext uri="{FF2B5EF4-FFF2-40B4-BE49-F238E27FC236}">
                  <a16:creationId xmlns:a16="http://schemas.microsoft.com/office/drawing/2014/main" id="{F5220469-5A96-48FF-A369-2EC3EBD336A1}"/>
                </a:ext>
              </a:extLst>
            </p:cNvPr>
            <p:cNvSpPr>
              <a:spLocks noChangeArrowheads="1"/>
            </p:cNvSpPr>
            <p:nvPr/>
          </p:nvSpPr>
          <p:spPr bwMode="auto">
            <a:xfrm>
              <a:off x="2058" y="1882"/>
              <a:ext cx="39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CPe</a:t>
              </a:r>
            </a:p>
          </p:txBody>
        </p:sp>
        <p:sp>
          <p:nvSpPr>
            <p:cNvPr id="53274" name="AutoShape 24">
              <a:extLst>
                <a:ext uri="{FF2B5EF4-FFF2-40B4-BE49-F238E27FC236}">
                  <a16:creationId xmlns:a16="http://schemas.microsoft.com/office/drawing/2014/main" id="{11B8B010-AA2A-4876-B402-B132EA4D139C}"/>
                </a:ext>
              </a:extLst>
            </p:cNvPr>
            <p:cNvSpPr>
              <a:spLocks noChangeArrowheads="1"/>
            </p:cNvSpPr>
            <p:nvPr/>
          </p:nvSpPr>
          <p:spPr bwMode="auto">
            <a:xfrm>
              <a:off x="2597" y="1742"/>
              <a:ext cx="457" cy="490"/>
            </a:xfrm>
            <a:prstGeom prst="roundRect">
              <a:avLst>
                <a:gd name="adj" fmla="val 12495"/>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75" name="Rectangle 25">
              <a:extLst>
                <a:ext uri="{FF2B5EF4-FFF2-40B4-BE49-F238E27FC236}">
                  <a16:creationId xmlns:a16="http://schemas.microsoft.com/office/drawing/2014/main" id="{27EB8A37-996F-43DD-BB36-5B7EEFE2A7FD}"/>
                </a:ext>
              </a:extLst>
            </p:cNvPr>
            <p:cNvSpPr>
              <a:spLocks noChangeArrowheads="1"/>
            </p:cNvSpPr>
            <p:nvPr/>
          </p:nvSpPr>
          <p:spPr bwMode="auto">
            <a:xfrm>
              <a:off x="2624" y="1873"/>
              <a:ext cx="39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CPr</a:t>
              </a:r>
            </a:p>
          </p:txBody>
        </p:sp>
        <p:sp>
          <p:nvSpPr>
            <p:cNvPr id="53276" name="Rectangle 26">
              <a:extLst>
                <a:ext uri="{FF2B5EF4-FFF2-40B4-BE49-F238E27FC236}">
                  <a16:creationId xmlns:a16="http://schemas.microsoft.com/office/drawing/2014/main" id="{498F7F72-FDE3-4A2C-8B01-D60C3BACA19D}"/>
                </a:ext>
              </a:extLst>
            </p:cNvPr>
            <p:cNvSpPr>
              <a:spLocks noChangeArrowheads="1"/>
            </p:cNvSpPr>
            <p:nvPr/>
          </p:nvSpPr>
          <p:spPr bwMode="auto">
            <a:xfrm>
              <a:off x="2032" y="3133"/>
              <a:ext cx="453"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DCT</a:t>
              </a:r>
            </a:p>
          </p:txBody>
        </p:sp>
        <p:sp>
          <p:nvSpPr>
            <p:cNvPr id="53277" name="Rectangle 27">
              <a:extLst>
                <a:ext uri="{FF2B5EF4-FFF2-40B4-BE49-F238E27FC236}">
                  <a16:creationId xmlns:a16="http://schemas.microsoft.com/office/drawing/2014/main" id="{34561BD6-BA78-4EC7-931E-FB7AC63861D5}"/>
                </a:ext>
              </a:extLst>
            </p:cNvPr>
            <p:cNvSpPr>
              <a:spLocks noChangeArrowheads="1"/>
            </p:cNvSpPr>
            <p:nvPr/>
          </p:nvSpPr>
          <p:spPr bwMode="auto">
            <a:xfrm>
              <a:off x="2663" y="2818"/>
              <a:ext cx="33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DT</a:t>
              </a:r>
            </a:p>
          </p:txBody>
        </p:sp>
        <p:sp>
          <p:nvSpPr>
            <p:cNvPr id="53278" name="AutoShape 28">
              <a:extLst>
                <a:ext uri="{FF2B5EF4-FFF2-40B4-BE49-F238E27FC236}">
                  <a16:creationId xmlns:a16="http://schemas.microsoft.com/office/drawing/2014/main" id="{1735376B-BB8F-4810-9571-858BED6B24CD}"/>
                </a:ext>
              </a:extLst>
            </p:cNvPr>
            <p:cNvSpPr>
              <a:spLocks noChangeArrowheads="1"/>
            </p:cNvSpPr>
            <p:nvPr/>
          </p:nvSpPr>
          <p:spPr bwMode="auto">
            <a:xfrm>
              <a:off x="1505" y="2165"/>
              <a:ext cx="924" cy="622"/>
            </a:xfrm>
            <a:prstGeom prst="roundRect">
              <a:avLst>
                <a:gd name="adj" fmla="val 12495"/>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3279" name="Rectangle 29">
              <a:extLst>
                <a:ext uri="{FF2B5EF4-FFF2-40B4-BE49-F238E27FC236}">
                  <a16:creationId xmlns:a16="http://schemas.microsoft.com/office/drawing/2014/main" id="{56B2C8BA-2092-44A1-AB45-6F0C22BACA7B}"/>
                </a:ext>
              </a:extLst>
            </p:cNvPr>
            <p:cNvSpPr>
              <a:spLocks noChangeArrowheads="1"/>
            </p:cNvSpPr>
            <p:nvPr/>
          </p:nvSpPr>
          <p:spPr bwMode="auto">
            <a:xfrm>
              <a:off x="1798" y="2371"/>
              <a:ext cx="355"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600" b="1">
                  <a:solidFill>
                    <a:schemeClr val="bg1"/>
                  </a:solidFill>
                </a:rPr>
                <a:t>FdR</a:t>
              </a:r>
            </a:p>
          </p:txBody>
        </p:sp>
      </p:grpSp>
      <p:sp>
        <p:nvSpPr>
          <p:cNvPr id="53260" name="AutoShape 30">
            <a:hlinkClick r:id="rId2" action="ppaction://hlinksldjump" highlightClick="1"/>
            <a:extLst>
              <a:ext uri="{FF2B5EF4-FFF2-40B4-BE49-F238E27FC236}">
                <a16:creationId xmlns:a16="http://schemas.microsoft.com/office/drawing/2014/main" id="{09D96D45-DFFB-4DC5-81DC-642B84D02983}"/>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897B5A4-4EA2-4CAE-B7AC-FF9DB65C0DE0}"/>
              </a:ext>
            </a:extLst>
          </p:cNvPr>
          <p:cNvSpPr>
            <a:spLocks noGrp="1" noChangeArrowheads="1"/>
          </p:cNvSpPr>
          <p:nvPr>
            <p:ph type="title"/>
          </p:nvPr>
        </p:nvSpPr>
        <p:spPr/>
        <p:txBody>
          <a:bodyPr/>
          <a:lstStyle/>
          <a:p>
            <a:pPr eaLnBrk="1" hangingPunct="1"/>
            <a:r>
              <a:rPr lang="fr-FR" altLang="fr-FR"/>
              <a:t>BILAN FONCTIONNEL</a:t>
            </a:r>
          </a:p>
        </p:txBody>
      </p:sp>
      <p:sp>
        <p:nvSpPr>
          <p:cNvPr id="54275" name="Espace réservé du numéro de diapositive 3">
            <a:extLst>
              <a:ext uri="{FF2B5EF4-FFF2-40B4-BE49-F238E27FC236}">
                <a16:creationId xmlns:a16="http://schemas.microsoft.com/office/drawing/2014/main" id="{6447D4BF-7E2C-4E44-BAB0-E1944FF9A7F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C428028F-8FFE-4D14-B02F-5C725B1CDBD2}" type="slidenum">
              <a:rPr kumimoji="0" lang="fr-FR" altLang="fr-FR">
                <a:solidFill>
                  <a:schemeClr val="tx2"/>
                </a:solidFill>
              </a:rPr>
              <a:pPr algn="r"/>
              <a:t>39</a:t>
            </a:fld>
            <a:endParaRPr kumimoji="0" lang="fr-FR" altLang="fr-FR">
              <a:solidFill>
                <a:schemeClr val="tx2"/>
              </a:solidFill>
            </a:endParaRPr>
          </a:p>
        </p:txBody>
      </p:sp>
      <p:sp>
        <p:nvSpPr>
          <p:cNvPr id="54276" name="Rectangle 3">
            <a:extLst>
              <a:ext uri="{FF2B5EF4-FFF2-40B4-BE49-F238E27FC236}">
                <a16:creationId xmlns:a16="http://schemas.microsoft.com/office/drawing/2014/main" id="{E4FDFB25-9B59-4E5C-B1B4-D389A77D9571}"/>
              </a:ext>
            </a:extLst>
          </p:cNvPr>
          <p:cNvSpPr>
            <a:spLocks noChangeArrowheads="1"/>
          </p:cNvSpPr>
          <p:nvPr/>
        </p:nvSpPr>
        <p:spPr bwMode="auto">
          <a:xfrm>
            <a:off x="457200" y="2057400"/>
            <a:ext cx="1903413"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r">
              <a:lnSpc>
                <a:spcPct val="90000"/>
              </a:lnSpc>
              <a:spcBef>
                <a:spcPct val="0"/>
              </a:spcBef>
              <a:buClrTx/>
              <a:buSzTx/>
              <a:buFontTx/>
              <a:buNone/>
            </a:pPr>
            <a:r>
              <a:rPr kumimoji="0" lang="fr-FR" altLang="fr-FR" sz="1600" b="1"/>
              <a:t>immobilisations</a:t>
            </a:r>
          </a:p>
          <a:p>
            <a:pPr algn="r">
              <a:lnSpc>
                <a:spcPct val="90000"/>
              </a:lnSpc>
              <a:spcBef>
                <a:spcPct val="0"/>
              </a:spcBef>
              <a:buClrTx/>
              <a:buSzTx/>
              <a:buFontTx/>
              <a:buNone/>
            </a:pPr>
            <a:r>
              <a:rPr kumimoji="0" lang="fr-FR" altLang="fr-FR" sz="1600" b="1"/>
              <a:t>nettes</a:t>
            </a:r>
          </a:p>
          <a:p>
            <a:pPr algn="r">
              <a:lnSpc>
                <a:spcPct val="90000"/>
              </a:lnSpc>
              <a:spcBef>
                <a:spcPct val="0"/>
              </a:spcBef>
              <a:buClrTx/>
              <a:buSzTx/>
              <a:buFontTx/>
              <a:buNone/>
            </a:pPr>
            <a:endParaRPr kumimoji="0" lang="fr-FR" altLang="fr-FR" sz="1600" b="1"/>
          </a:p>
          <a:p>
            <a:pPr algn="r">
              <a:lnSpc>
                <a:spcPct val="90000"/>
              </a:lnSpc>
              <a:spcBef>
                <a:spcPct val="0"/>
              </a:spcBef>
              <a:buClrTx/>
              <a:buSzTx/>
              <a:buFontTx/>
              <a:buNone/>
            </a:pPr>
            <a:r>
              <a:rPr kumimoji="0" lang="fr-FR" altLang="fr-FR" sz="1600" b="1"/>
              <a:t>stocks &amp; en-cours</a:t>
            </a:r>
          </a:p>
          <a:p>
            <a:pPr algn="r">
              <a:lnSpc>
                <a:spcPct val="90000"/>
              </a:lnSpc>
              <a:spcBef>
                <a:spcPct val="0"/>
              </a:spcBef>
              <a:buClrTx/>
              <a:buSzTx/>
              <a:buFontTx/>
              <a:buNone/>
            </a:pPr>
            <a:r>
              <a:rPr kumimoji="0" lang="fr-FR" altLang="fr-FR" sz="1600" b="1"/>
              <a:t>avances &amp; acomptes versés</a:t>
            </a:r>
          </a:p>
          <a:p>
            <a:pPr algn="r">
              <a:lnSpc>
                <a:spcPct val="90000"/>
              </a:lnSpc>
              <a:spcBef>
                <a:spcPct val="0"/>
              </a:spcBef>
              <a:buClrTx/>
              <a:buSzTx/>
              <a:buFontTx/>
              <a:buNone/>
            </a:pPr>
            <a:r>
              <a:rPr kumimoji="0" lang="fr-FR" altLang="fr-FR" sz="1600" b="1"/>
              <a:t>créances d'expl.</a:t>
            </a:r>
          </a:p>
          <a:p>
            <a:pPr algn="r">
              <a:lnSpc>
                <a:spcPct val="90000"/>
              </a:lnSpc>
              <a:spcBef>
                <a:spcPct val="0"/>
              </a:spcBef>
              <a:buClrTx/>
              <a:buSzTx/>
              <a:buFontTx/>
              <a:buNone/>
            </a:pPr>
            <a:r>
              <a:rPr kumimoji="0" lang="fr-FR" altLang="fr-FR" sz="1600" b="1"/>
              <a:t>EENE</a:t>
            </a:r>
          </a:p>
          <a:p>
            <a:pPr algn="r">
              <a:lnSpc>
                <a:spcPct val="90000"/>
              </a:lnSpc>
              <a:spcBef>
                <a:spcPct val="0"/>
              </a:spcBef>
              <a:buClrTx/>
              <a:buSzTx/>
              <a:buFontTx/>
              <a:buNone/>
            </a:pPr>
            <a:endParaRPr kumimoji="0" lang="fr-FR" altLang="fr-FR" sz="1600" b="1"/>
          </a:p>
          <a:p>
            <a:pPr algn="r">
              <a:lnSpc>
                <a:spcPct val="90000"/>
              </a:lnSpc>
              <a:spcBef>
                <a:spcPct val="0"/>
              </a:spcBef>
              <a:buClrTx/>
              <a:buSzTx/>
              <a:buFontTx/>
              <a:buNone/>
            </a:pPr>
            <a:r>
              <a:rPr kumimoji="0" lang="fr-FR" altLang="fr-FR" sz="1600" b="1"/>
              <a:t>créances sur</a:t>
            </a:r>
          </a:p>
          <a:p>
            <a:pPr algn="r">
              <a:lnSpc>
                <a:spcPct val="90000"/>
              </a:lnSpc>
              <a:spcBef>
                <a:spcPct val="0"/>
              </a:spcBef>
              <a:buClrTx/>
              <a:buSzTx/>
              <a:buFontTx/>
              <a:buNone/>
            </a:pPr>
            <a:r>
              <a:rPr kumimoji="0" lang="fr-FR" altLang="fr-FR" sz="1600" b="1"/>
              <a:t>cessions d'immob.</a:t>
            </a:r>
          </a:p>
          <a:p>
            <a:pPr algn="r">
              <a:lnSpc>
                <a:spcPct val="90000"/>
              </a:lnSpc>
              <a:spcBef>
                <a:spcPct val="0"/>
              </a:spcBef>
              <a:buClrTx/>
              <a:buSzTx/>
              <a:buFontTx/>
              <a:buNone/>
            </a:pPr>
            <a:r>
              <a:rPr kumimoji="0" lang="fr-FR" altLang="fr-FR" sz="1600" b="1"/>
              <a:t>acomptes I.S.</a:t>
            </a:r>
          </a:p>
          <a:p>
            <a:pPr algn="r">
              <a:lnSpc>
                <a:spcPct val="90000"/>
              </a:lnSpc>
              <a:spcBef>
                <a:spcPct val="0"/>
              </a:spcBef>
              <a:buClrTx/>
              <a:buSzTx/>
              <a:buFontTx/>
              <a:buNone/>
            </a:pPr>
            <a:endParaRPr kumimoji="0" lang="fr-FR" altLang="fr-FR" sz="1600" b="1"/>
          </a:p>
          <a:p>
            <a:pPr algn="r">
              <a:lnSpc>
                <a:spcPct val="90000"/>
              </a:lnSpc>
              <a:spcBef>
                <a:spcPct val="0"/>
              </a:spcBef>
              <a:buClrTx/>
              <a:buSzTx/>
              <a:buFontTx/>
              <a:buNone/>
            </a:pPr>
            <a:endParaRPr kumimoji="0" lang="fr-FR" altLang="fr-FR" sz="1600" b="1"/>
          </a:p>
          <a:p>
            <a:pPr algn="r">
              <a:lnSpc>
                <a:spcPct val="90000"/>
              </a:lnSpc>
              <a:spcBef>
                <a:spcPct val="0"/>
              </a:spcBef>
              <a:buClrTx/>
              <a:buSzTx/>
              <a:buFontTx/>
              <a:buNone/>
            </a:pPr>
            <a:r>
              <a:rPr kumimoji="0" lang="fr-FR" altLang="fr-FR" sz="1600" b="1"/>
              <a:t>VMP</a:t>
            </a:r>
          </a:p>
          <a:p>
            <a:pPr algn="r">
              <a:lnSpc>
                <a:spcPct val="90000"/>
              </a:lnSpc>
              <a:spcBef>
                <a:spcPct val="0"/>
              </a:spcBef>
              <a:buClrTx/>
              <a:buSzTx/>
              <a:buFontTx/>
              <a:buNone/>
            </a:pPr>
            <a:r>
              <a:rPr kumimoji="0" lang="fr-FR" altLang="fr-FR" sz="1600" b="1"/>
              <a:t>disponibilités</a:t>
            </a:r>
          </a:p>
        </p:txBody>
      </p:sp>
      <p:sp>
        <p:nvSpPr>
          <p:cNvPr id="54277" name="Rectangle 4">
            <a:extLst>
              <a:ext uri="{FF2B5EF4-FFF2-40B4-BE49-F238E27FC236}">
                <a16:creationId xmlns:a16="http://schemas.microsoft.com/office/drawing/2014/main" id="{4E4BCC0D-7041-4EA2-B2A7-C27018C584EA}"/>
              </a:ext>
            </a:extLst>
          </p:cNvPr>
          <p:cNvSpPr>
            <a:spLocks noChangeArrowheads="1"/>
          </p:cNvSpPr>
          <p:nvPr/>
        </p:nvSpPr>
        <p:spPr bwMode="auto">
          <a:xfrm>
            <a:off x="7010400" y="1981200"/>
            <a:ext cx="1979613"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600" b="1"/>
              <a:t>capitaux propres</a:t>
            </a:r>
          </a:p>
          <a:p>
            <a:pPr>
              <a:lnSpc>
                <a:spcPct val="90000"/>
              </a:lnSpc>
              <a:spcBef>
                <a:spcPct val="0"/>
              </a:spcBef>
              <a:buClrTx/>
              <a:buSzTx/>
              <a:buFontTx/>
              <a:buNone/>
            </a:pPr>
            <a:r>
              <a:rPr kumimoji="0" lang="fr-FR" altLang="fr-FR" sz="1600" b="1"/>
              <a:t>dettes MLT</a:t>
            </a:r>
          </a:p>
          <a:p>
            <a:pPr>
              <a:lnSpc>
                <a:spcPct val="90000"/>
              </a:lnSpc>
              <a:spcBef>
                <a:spcPct val="0"/>
              </a:spcBef>
              <a:buClrTx/>
              <a:buSzTx/>
              <a:buFontTx/>
              <a:buNone/>
            </a:pPr>
            <a:r>
              <a:rPr kumimoji="0" lang="fr-FR" altLang="fr-FR" sz="1600" b="1"/>
              <a:t>provisions</a:t>
            </a:r>
          </a:p>
          <a:p>
            <a:pPr>
              <a:lnSpc>
                <a:spcPct val="90000"/>
              </a:lnSpc>
              <a:spcBef>
                <a:spcPct val="0"/>
              </a:spcBef>
              <a:buClrTx/>
              <a:buSzTx/>
              <a:buFontTx/>
              <a:buNone/>
            </a:pPr>
            <a:endParaRPr kumimoji="0" lang="fr-FR" altLang="fr-FR" sz="1600" b="1"/>
          </a:p>
          <a:p>
            <a:pPr>
              <a:lnSpc>
                <a:spcPct val="90000"/>
              </a:lnSpc>
              <a:spcBef>
                <a:spcPct val="0"/>
              </a:spcBef>
              <a:buClrTx/>
              <a:buSzTx/>
              <a:buFontTx/>
              <a:buNone/>
            </a:pPr>
            <a:endParaRPr kumimoji="0" lang="fr-FR" altLang="fr-FR" sz="1600" b="1"/>
          </a:p>
          <a:p>
            <a:pPr>
              <a:lnSpc>
                <a:spcPct val="90000"/>
              </a:lnSpc>
              <a:spcBef>
                <a:spcPct val="0"/>
              </a:spcBef>
              <a:buClrTx/>
              <a:buSzTx/>
              <a:buFontTx/>
              <a:buNone/>
            </a:pPr>
            <a:r>
              <a:rPr kumimoji="0" lang="fr-FR" altLang="fr-FR" sz="1600" b="1"/>
              <a:t>avances &amp; </a:t>
            </a:r>
          </a:p>
          <a:p>
            <a:pPr>
              <a:lnSpc>
                <a:spcPct val="90000"/>
              </a:lnSpc>
              <a:spcBef>
                <a:spcPct val="0"/>
              </a:spcBef>
              <a:buClrTx/>
              <a:buSzTx/>
              <a:buFontTx/>
              <a:buNone/>
            </a:pPr>
            <a:r>
              <a:rPr kumimoji="0" lang="fr-FR" altLang="fr-FR" sz="1600" b="1"/>
              <a:t>acomptes reçus</a:t>
            </a:r>
          </a:p>
          <a:p>
            <a:pPr>
              <a:lnSpc>
                <a:spcPct val="90000"/>
              </a:lnSpc>
              <a:spcBef>
                <a:spcPct val="0"/>
              </a:spcBef>
              <a:buClrTx/>
              <a:buSzTx/>
              <a:buFontTx/>
              <a:buNone/>
            </a:pPr>
            <a:r>
              <a:rPr kumimoji="0" lang="fr-FR" altLang="fr-FR" sz="1600" b="1"/>
              <a:t>dettes fournisseurs</a:t>
            </a:r>
          </a:p>
          <a:p>
            <a:pPr>
              <a:lnSpc>
                <a:spcPct val="90000"/>
              </a:lnSpc>
              <a:spcBef>
                <a:spcPct val="0"/>
              </a:spcBef>
              <a:buClrTx/>
              <a:buSzTx/>
              <a:buFontTx/>
              <a:buNone/>
            </a:pPr>
            <a:r>
              <a:rPr kumimoji="0" lang="fr-FR" altLang="fr-FR" sz="1600" b="1"/>
              <a:t>   " fisc. &amp; sociales</a:t>
            </a:r>
          </a:p>
          <a:p>
            <a:pPr>
              <a:lnSpc>
                <a:spcPct val="90000"/>
              </a:lnSpc>
              <a:spcBef>
                <a:spcPct val="0"/>
              </a:spcBef>
              <a:buClrTx/>
              <a:buSzTx/>
              <a:buFontTx/>
              <a:buNone/>
            </a:pPr>
            <a:endParaRPr kumimoji="0" lang="fr-FR" altLang="fr-FR" sz="1600" b="1"/>
          </a:p>
          <a:p>
            <a:pPr>
              <a:lnSpc>
                <a:spcPct val="90000"/>
              </a:lnSpc>
              <a:spcBef>
                <a:spcPct val="0"/>
              </a:spcBef>
              <a:buClrTx/>
              <a:buSzTx/>
              <a:buFontTx/>
              <a:buNone/>
            </a:pPr>
            <a:r>
              <a:rPr kumimoji="0" lang="fr-FR" altLang="fr-FR" sz="1600" b="1"/>
              <a:t>dettes div. : </a:t>
            </a:r>
          </a:p>
          <a:p>
            <a:pPr>
              <a:lnSpc>
                <a:spcPct val="90000"/>
              </a:lnSpc>
              <a:spcBef>
                <a:spcPct val="0"/>
              </a:spcBef>
              <a:buClrTx/>
              <a:buSzTx/>
              <a:buFontTx/>
              <a:buNone/>
            </a:pPr>
            <a:r>
              <a:rPr kumimoji="0" lang="fr-FR" altLang="fr-FR" sz="1600" b="1"/>
              <a:t>sur immob.,</a:t>
            </a:r>
          </a:p>
          <a:p>
            <a:pPr>
              <a:lnSpc>
                <a:spcPct val="90000"/>
              </a:lnSpc>
              <a:spcBef>
                <a:spcPct val="0"/>
              </a:spcBef>
              <a:buClrTx/>
              <a:buSzTx/>
              <a:buFontTx/>
              <a:buNone/>
            </a:pPr>
            <a:r>
              <a:rPr kumimoji="0" lang="fr-FR" altLang="fr-FR" sz="1600" b="1"/>
              <a:t>dividendes</a:t>
            </a:r>
          </a:p>
          <a:p>
            <a:pPr>
              <a:lnSpc>
                <a:spcPct val="90000"/>
              </a:lnSpc>
              <a:spcBef>
                <a:spcPct val="0"/>
              </a:spcBef>
              <a:buClrTx/>
              <a:buSzTx/>
              <a:buFontTx/>
              <a:buNone/>
            </a:pPr>
            <a:endParaRPr kumimoji="0" lang="fr-FR" altLang="fr-FR" sz="1600" b="1"/>
          </a:p>
          <a:p>
            <a:pPr>
              <a:lnSpc>
                <a:spcPct val="90000"/>
              </a:lnSpc>
              <a:spcBef>
                <a:spcPct val="0"/>
              </a:spcBef>
              <a:buClrTx/>
              <a:buSzTx/>
              <a:buFontTx/>
              <a:buNone/>
            </a:pPr>
            <a:r>
              <a:rPr kumimoji="0" lang="fr-FR" altLang="fr-FR" sz="1600" b="1"/>
              <a:t>crédits par escompte</a:t>
            </a:r>
          </a:p>
          <a:p>
            <a:pPr>
              <a:lnSpc>
                <a:spcPct val="90000"/>
              </a:lnSpc>
              <a:spcBef>
                <a:spcPct val="0"/>
              </a:spcBef>
              <a:buClrTx/>
              <a:buSzTx/>
              <a:buFontTx/>
              <a:buNone/>
            </a:pPr>
            <a:r>
              <a:rPr kumimoji="0" lang="fr-FR" altLang="fr-FR" sz="1600" b="1"/>
              <a:t>obligations</a:t>
            </a:r>
          </a:p>
          <a:p>
            <a:pPr>
              <a:lnSpc>
                <a:spcPct val="90000"/>
              </a:lnSpc>
              <a:spcBef>
                <a:spcPct val="0"/>
              </a:spcBef>
              <a:buClrTx/>
              <a:buSzTx/>
              <a:buFontTx/>
              <a:buNone/>
            </a:pPr>
            <a:r>
              <a:rPr kumimoji="0" lang="fr-FR" altLang="fr-FR" sz="1600" b="1"/>
              <a:t>concours bancaires</a:t>
            </a:r>
          </a:p>
          <a:p>
            <a:pPr>
              <a:lnSpc>
                <a:spcPct val="90000"/>
              </a:lnSpc>
              <a:spcBef>
                <a:spcPct val="0"/>
              </a:spcBef>
              <a:buClrTx/>
              <a:buSzTx/>
              <a:buFontTx/>
              <a:buNone/>
            </a:pPr>
            <a:r>
              <a:rPr kumimoji="0" lang="fr-FR" altLang="fr-FR" sz="1600" b="1"/>
              <a:t>découverts</a:t>
            </a:r>
          </a:p>
        </p:txBody>
      </p:sp>
      <p:sp>
        <p:nvSpPr>
          <p:cNvPr id="54278" name="Rectangle 5">
            <a:extLst>
              <a:ext uri="{FF2B5EF4-FFF2-40B4-BE49-F238E27FC236}">
                <a16:creationId xmlns:a16="http://schemas.microsoft.com/office/drawing/2014/main" id="{A0DC4E49-0227-4025-8EBB-CE1006B35B40}"/>
              </a:ext>
            </a:extLst>
          </p:cNvPr>
          <p:cNvSpPr>
            <a:spLocks noChangeArrowheads="1"/>
          </p:cNvSpPr>
          <p:nvPr/>
        </p:nvSpPr>
        <p:spPr bwMode="auto">
          <a:xfrm>
            <a:off x="2438400" y="1371600"/>
            <a:ext cx="4579938" cy="4589463"/>
          </a:xfrm>
          <a:prstGeom prst="rect">
            <a:avLst/>
          </a:prstGeom>
          <a:solidFill>
            <a:srgbClr val="FFFF00"/>
          </a:solidFill>
          <a:ln w="25400">
            <a:solidFill>
              <a:schemeClr val="tx1"/>
            </a:solidFill>
            <a:miter lim="800000"/>
            <a:headEnd/>
            <a:tailEnd/>
          </a:ln>
          <a:effectLst>
            <a:outerShdw dist="107763" dir="2700000" algn="ctr" rotWithShape="0">
              <a:schemeClr val="bg2"/>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79" name="Rectangle 6">
            <a:extLst>
              <a:ext uri="{FF2B5EF4-FFF2-40B4-BE49-F238E27FC236}">
                <a16:creationId xmlns:a16="http://schemas.microsoft.com/office/drawing/2014/main" id="{F84F28BC-2D26-4E4C-9800-5B5C5D99A1CE}"/>
              </a:ext>
            </a:extLst>
          </p:cNvPr>
          <p:cNvSpPr>
            <a:spLocks noChangeArrowheads="1"/>
          </p:cNvSpPr>
          <p:nvPr/>
        </p:nvSpPr>
        <p:spPr bwMode="auto">
          <a:xfrm>
            <a:off x="3124200" y="1447800"/>
            <a:ext cx="81121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ACTIF</a:t>
            </a:r>
          </a:p>
        </p:txBody>
      </p:sp>
      <p:sp>
        <p:nvSpPr>
          <p:cNvPr id="54280" name="Rectangle 7">
            <a:extLst>
              <a:ext uri="{FF2B5EF4-FFF2-40B4-BE49-F238E27FC236}">
                <a16:creationId xmlns:a16="http://schemas.microsoft.com/office/drawing/2014/main" id="{B8BB872B-721B-454B-A172-85894044089C}"/>
              </a:ext>
            </a:extLst>
          </p:cNvPr>
          <p:cNvSpPr>
            <a:spLocks noChangeArrowheads="1"/>
          </p:cNvSpPr>
          <p:nvPr/>
        </p:nvSpPr>
        <p:spPr bwMode="auto">
          <a:xfrm>
            <a:off x="5503863" y="1447800"/>
            <a:ext cx="879475"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PASSIF</a:t>
            </a:r>
          </a:p>
        </p:txBody>
      </p:sp>
      <p:sp>
        <p:nvSpPr>
          <p:cNvPr id="54281" name="Line 8">
            <a:extLst>
              <a:ext uri="{FF2B5EF4-FFF2-40B4-BE49-F238E27FC236}">
                <a16:creationId xmlns:a16="http://schemas.microsoft.com/office/drawing/2014/main" id="{2761A3CB-302B-474A-B21A-C04EB34192C7}"/>
              </a:ext>
            </a:extLst>
          </p:cNvPr>
          <p:cNvSpPr>
            <a:spLocks noChangeShapeType="1"/>
          </p:cNvSpPr>
          <p:nvPr/>
        </p:nvSpPr>
        <p:spPr bwMode="auto">
          <a:xfrm>
            <a:off x="2443163" y="1839913"/>
            <a:ext cx="4564062"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82" name="AutoShape 9">
            <a:extLst>
              <a:ext uri="{FF2B5EF4-FFF2-40B4-BE49-F238E27FC236}">
                <a16:creationId xmlns:a16="http://schemas.microsoft.com/office/drawing/2014/main" id="{A1577531-C9AD-4A94-B63D-3E13796BE535}"/>
              </a:ext>
            </a:extLst>
          </p:cNvPr>
          <p:cNvSpPr>
            <a:spLocks noChangeArrowheads="1"/>
          </p:cNvSpPr>
          <p:nvPr/>
        </p:nvSpPr>
        <p:spPr bwMode="auto">
          <a:xfrm>
            <a:off x="2509838" y="1990725"/>
            <a:ext cx="2009775" cy="68580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83" name="Rectangle 10">
            <a:extLst>
              <a:ext uri="{FF2B5EF4-FFF2-40B4-BE49-F238E27FC236}">
                <a16:creationId xmlns:a16="http://schemas.microsoft.com/office/drawing/2014/main" id="{07DBBEAC-9630-4E1A-9BE7-1DE1D92EE2F4}"/>
              </a:ext>
            </a:extLst>
          </p:cNvPr>
          <p:cNvSpPr>
            <a:spLocks noChangeArrowheads="1"/>
          </p:cNvSpPr>
          <p:nvPr/>
        </p:nvSpPr>
        <p:spPr bwMode="auto">
          <a:xfrm>
            <a:off x="2833688" y="2016125"/>
            <a:ext cx="1362075" cy="6381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actif</a:t>
            </a:r>
          </a:p>
          <a:p>
            <a:pPr algn="ctr">
              <a:lnSpc>
                <a:spcPct val="90000"/>
              </a:lnSpc>
              <a:spcBef>
                <a:spcPct val="0"/>
              </a:spcBef>
              <a:buClrTx/>
              <a:buSzTx/>
              <a:buFontTx/>
              <a:buNone/>
            </a:pPr>
            <a:r>
              <a:rPr kumimoji="0" lang="fr-FR" altLang="fr-FR" sz="2000" b="1"/>
              <a:t>immobilisé</a:t>
            </a:r>
          </a:p>
        </p:txBody>
      </p:sp>
      <p:sp>
        <p:nvSpPr>
          <p:cNvPr id="54284" name="AutoShape 11">
            <a:extLst>
              <a:ext uri="{FF2B5EF4-FFF2-40B4-BE49-F238E27FC236}">
                <a16:creationId xmlns:a16="http://schemas.microsoft.com/office/drawing/2014/main" id="{13A5E7EB-4C74-4AD5-A417-C1CB73100EED}"/>
              </a:ext>
            </a:extLst>
          </p:cNvPr>
          <p:cNvSpPr>
            <a:spLocks noChangeArrowheads="1"/>
          </p:cNvSpPr>
          <p:nvPr/>
        </p:nvSpPr>
        <p:spPr bwMode="auto">
          <a:xfrm>
            <a:off x="2509838" y="2743200"/>
            <a:ext cx="2051050" cy="99060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85" name="Rectangle 12">
            <a:extLst>
              <a:ext uri="{FF2B5EF4-FFF2-40B4-BE49-F238E27FC236}">
                <a16:creationId xmlns:a16="http://schemas.microsoft.com/office/drawing/2014/main" id="{733658FA-BAE7-448A-B274-E59212A4BDBD}"/>
              </a:ext>
            </a:extLst>
          </p:cNvPr>
          <p:cNvSpPr>
            <a:spLocks noChangeArrowheads="1"/>
          </p:cNvSpPr>
          <p:nvPr/>
        </p:nvSpPr>
        <p:spPr bwMode="auto">
          <a:xfrm>
            <a:off x="3000375" y="2919413"/>
            <a:ext cx="10683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actif</a:t>
            </a:r>
          </a:p>
          <a:p>
            <a:pPr algn="ctr">
              <a:lnSpc>
                <a:spcPct val="90000"/>
              </a:lnSpc>
              <a:spcBef>
                <a:spcPct val="0"/>
              </a:spcBef>
              <a:buClrTx/>
              <a:buSzTx/>
              <a:buFontTx/>
              <a:buNone/>
            </a:pPr>
            <a:r>
              <a:rPr kumimoji="0" lang="fr-FR" altLang="fr-FR" sz="2000" b="1"/>
              <a:t>cyclique</a:t>
            </a:r>
          </a:p>
        </p:txBody>
      </p:sp>
      <p:sp>
        <p:nvSpPr>
          <p:cNvPr id="54286" name="AutoShape 13">
            <a:extLst>
              <a:ext uri="{FF2B5EF4-FFF2-40B4-BE49-F238E27FC236}">
                <a16:creationId xmlns:a16="http://schemas.microsoft.com/office/drawing/2014/main" id="{E02F46BC-F029-496F-B97B-B009F4C28A66}"/>
              </a:ext>
            </a:extLst>
          </p:cNvPr>
          <p:cNvSpPr>
            <a:spLocks noChangeArrowheads="1"/>
          </p:cNvSpPr>
          <p:nvPr/>
        </p:nvSpPr>
        <p:spPr bwMode="auto">
          <a:xfrm>
            <a:off x="2511425" y="3810000"/>
            <a:ext cx="2051050" cy="114300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87" name="Rectangle 14">
            <a:extLst>
              <a:ext uri="{FF2B5EF4-FFF2-40B4-BE49-F238E27FC236}">
                <a16:creationId xmlns:a16="http://schemas.microsoft.com/office/drawing/2014/main" id="{9592EDC9-ECD6-4AA7-9B6A-EB9857E0A699}"/>
              </a:ext>
            </a:extLst>
          </p:cNvPr>
          <p:cNvSpPr>
            <a:spLocks noChangeArrowheads="1"/>
          </p:cNvSpPr>
          <p:nvPr/>
        </p:nvSpPr>
        <p:spPr bwMode="auto">
          <a:xfrm>
            <a:off x="2533650" y="4062413"/>
            <a:ext cx="2005013" cy="638175"/>
          </a:xfrm>
          <a:prstGeom prst="rect">
            <a:avLst/>
          </a:prstGeom>
          <a:solidFill>
            <a:srgbClr val="0000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chorCtr="1">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actif circulant</a:t>
            </a:r>
          </a:p>
          <a:p>
            <a:pPr algn="ctr">
              <a:lnSpc>
                <a:spcPct val="90000"/>
              </a:lnSpc>
              <a:spcBef>
                <a:spcPct val="0"/>
              </a:spcBef>
              <a:buClrTx/>
              <a:buSzTx/>
              <a:buFontTx/>
              <a:buNone/>
            </a:pPr>
            <a:r>
              <a:rPr kumimoji="0" lang="fr-FR" altLang="fr-FR" sz="2000" b="1"/>
              <a:t>hors exploitation</a:t>
            </a:r>
          </a:p>
        </p:txBody>
      </p:sp>
      <p:sp>
        <p:nvSpPr>
          <p:cNvPr id="54288" name="AutoShape 15">
            <a:extLst>
              <a:ext uri="{FF2B5EF4-FFF2-40B4-BE49-F238E27FC236}">
                <a16:creationId xmlns:a16="http://schemas.microsoft.com/office/drawing/2014/main" id="{F22F9AE9-A956-470A-A6FF-1C6C8711C983}"/>
              </a:ext>
            </a:extLst>
          </p:cNvPr>
          <p:cNvSpPr>
            <a:spLocks noChangeArrowheads="1"/>
          </p:cNvSpPr>
          <p:nvPr/>
        </p:nvSpPr>
        <p:spPr bwMode="auto">
          <a:xfrm>
            <a:off x="2509838" y="5029200"/>
            <a:ext cx="2051050" cy="77470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89" name="Rectangle 16">
            <a:extLst>
              <a:ext uri="{FF2B5EF4-FFF2-40B4-BE49-F238E27FC236}">
                <a16:creationId xmlns:a16="http://schemas.microsoft.com/office/drawing/2014/main" id="{763D96A5-B9AC-401F-9B86-E280C28686B5}"/>
              </a:ext>
            </a:extLst>
          </p:cNvPr>
          <p:cNvSpPr>
            <a:spLocks noChangeArrowheads="1"/>
          </p:cNvSpPr>
          <p:nvPr/>
        </p:nvSpPr>
        <p:spPr bwMode="auto">
          <a:xfrm>
            <a:off x="2646363" y="5110163"/>
            <a:ext cx="17780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trésorerie actif</a:t>
            </a:r>
          </a:p>
          <a:p>
            <a:pPr algn="ctr">
              <a:lnSpc>
                <a:spcPct val="90000"/>
              </a:lnSpc>
              <a:spcBef>
                <a:spcPct val="0"/>
              </a:spcBef>
              <a:buClrTx/>
              <a:buSzTx/>
              <a:buFontTx/>
              <a:buNone/>
            </a:pPr>
            <a:r>
              <a:rPr kumimoji="0" lang="fr-FR" altLang="fr-FR" sz="1800" b="1"/>
              <a:t>(liquidités)</a:t>
            </a:r>
          </a:p>
        </p:txBody>
      </p:sp>
      <p:sp>
        <p:nvSpPr>
          <p:cNvPr id="54290" name="AutoShape 17">
            <a:extLst>
              <a:ext uri="{FF2B5EF4-FFF2-40B4-BE49-F238E27FC236}">
                <a16:creationId xmlns:a16="http://schemas.microsoft.com/office/drawing/2014/main" id="{5A6D3420-436C-44B6-B6B8-88B5A36FFC38}"/>
              </a:ext>
            </a:extLst>
          </p:cNvPr>
          <p:cNvSpPr>
            <a:spLocks noChangeArrowheads="1"/>
          </p:cNvSpPr>
          <p:nvPr/>
        </p:nvSpPr>
        <p:spPr bwMode="auto">
          <a:xfrm>
            <a:off x="4970463" y="1981200"/>
            <a:ext cx="2011362" cy="1052513"/>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91" name="Rectangle 18">
            <a:extLst>
              <a:ext uri="{FF2B5EF4-FFF2-40B4-BE49-F238E27FC236}">
                <a16:creationId xmlns:a16="http://schemas.microsoft.com/office/drawing/2014/main" id="{8439CF56-9F5D-4A7D-ACBC-7198B11C35C1}"/>
              </a:ext>
            </a:extLst>
          </p:cNvPr>
          <p:cNvSpPr>
            <a:spLocks noChangeArrowheads="1"/>
          </p:cNvSpPr>
          <p:nvPr/>
        </p:nvSpPr>
        <p:spPr bwMode="auto">
          <a:xfrm>
            <a:off x="5245100" y="2189163"/>
            <a:ext cx="1463675"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capitaux</a:t>
            </a:r>
          </a:p>
          <a:p>
            <a:pPr algn="ctr">
              <a:lnSpc>
                <a:spcPct val="90000"/>
              </a:lnSpc>
              <a:spcBef>
                <a:spcPct val="0"/>
              </a:spcBef>
              <a:buClrTx/>
              <a:buSzTx/>
              <a:buFontTx/>
              <a:buNone/>
            </a:pPr>
            <a:r>
              <a:rPr kumimoji="0" lang="fr-FR" altLang="fr-FR" sz="2000" b="1"/>
              <a:t>permanents</a:t>
            </a:r>
          </a:p>
        </p:txBody>
      </p:sp>
      <p:sp>
        <p:nvSpPr>
          <p:cNvPr id="54292" name="AutoShape 19">
            <a:extLst>
              <a:ext uri="{FF2B5EF4-FFF2-40B4-BE49-F238E27FC236}">
                <a16:creationId xmlns:a16="http://schemas.microsoft.com/office/drawing/2014/main" id="{83FCA099-FAF8-4213-B0BC-8CF4E6379B18}"/>
              </a:ext>
            </a:extLst>
          </p:cNvPr>
          <p:cNvSpPr>
            <a:spLocks noChangeArrowheads="1"/>
          </p:cNvSpPr>
          <p:nvPr/>
        </p:nvSpPr>
        <p:spPr bwMode="auto">
          <a:xfrm>
            <a:off x="4929188" y="3276600"/>
            <a:ext cx="2052637" cy="77470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93" name="Rectangle 20">
            <a:extLst>
              <a:ext uri="{FF2B5EF4-FFF2-40B4-BE49-F238E27FC236}">
                <a16:creationId xmlns:a16="http://schemas.microsoft.com/office/drawing/2014/main" id="{38B980A8-F304-475D-9433-FA6D1D18EABE}"/>
              </a:ext>
            </a:extLst>
          </p:cNvPr>
          <p:cNvSpPr>
            <a:spLocks noChangeArrowheads="1"/>
          </p:cNvSpPr>
          <p:nvPr/>
        </p:nvSpPr>
        <p:spPr bwMode="auto">
          <a:xfrm>
            <a:off x="5302250" y="3344863"/>
            <a:ext cx="13081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ressources</a:t>
            </a:r>
          </a:p>
          <a:p>
            <a:pPr algn="ctr">
              <a:lnSpc>
                <a:spcPct val="90000"/>
              </a:lnSpc>
              <a:spcBef>
                <a:spcPct val="0"/>
              </a:spcBef>
              <a:buClrTx/>
              <a:buSzTx/>
              <a:buFontTx/>
              <a:buNone/>
            </a:pPr>
            <a:r>
              <a:rPr kumimoji="0" lang="fr-FR" altLang="fr-FR" sz="2000" b="1"/>
              <a:t>cycliques</a:t>
            </a:r>
          </a:p>
        </p:txBody>
      </p:sp>
      <p:sp>
        <p:nvSpPr>
          <p:cNvPr id="54294" name="AutoShape 21">
            <a:extLst>
              <a:ext uri="{FF2B5EF4-FFF2-40B4-BE49-F238E27FC236}">
                <a16:creationId xmlns:a16="http://schemas.microsoft.com/office/drawing/2014/main" id="{121E8B20-3A89-45CC-93E2-EEC2D15F99B5}"/>
              </a:ext>
            </a:extLst>
          </p:cNvPr>
          <p:cNvSpPr>
            <a:spLocks noChangeArrowheads="1"/>
          </p:cNvSpPr>
          <p:nvPr/>
        </p:nvSpPr>
        <p:spPr bwMode="auto">
          <a:xfrm>
            <a:off x="4929188" y="4178300"/>
            <a:ext cx="2051050" cy="77470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95" name="Rectangle 22">
            <a:extLst>
              <a:ext uri="{FF2B5EF4-FFF2-40B4-BE49-F238E27FC236}">
                <a16:creationId xmlns:a16="http://schemas.microsoft.com/office/drawing/2014/main" id="{89E15D61-14CD-4990-95D9-BF6EC68C9887}"/>
              </a:ext>
            </a:extLst>
          </p:cNvPr>
          <p:cNvSpPr>
            <a:spLocks noChangeArrowheads="1"/>
          </p:cNvSpPr>
          <p:nvPr/>
        </p:nvSpPr>
        <p:spPr bwMode="auto">
          <a:xfrm>
            <a:off x="4951413" y="4246563"/>
            <a:ext cx="2005012" cy="638175"/>
          </a:xfrm>
          <a:prstGeom prst="rect">
            <a:avLst/>
          </a:prstGeom>
          <a:solidFill>
            <a:srgbClr val="0000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ressources c.t.</a:t>
            </a:r>
          </a:p>
          <a:p>
            <a:pPr algn="ctr">
              <a:lnSpc>
                <a:spcPct val="90000"/>
              </a:lnSpc>
              <a:spcBef>
                <a:spcPct val="0"/>
              </a:spcBef>
              <a:buClrTx/>
              <a:buSzTx/>
              <a:buFontTx/>
              <a:buNone/>
            </a:pPr>
            <a:r>
              <a:rPr kumimoji="0" lang="fr-FR" altLang="fr-FR" sz="2000" b="1"/>
              <a:t>hors exploitation</a:t>
            </a:r>
          </a:p>
        </p:txBody>
      </p:sp>
      <p:sp>
        <p:nvSpPr>
          <p:cNvPr id="54296" name="AutoShape 23">
            <a:extLst>
              <a:ext uri="{FF2B5EF4-FFF2-40B4-BE49-F238E27FC236}">
                <a16:creationId xmlns:a16="http://schemas.microsoft.com/office/drawing/2014/main" id="{19C76AD5-EA0A-4384-B24B-3D3A680D65E2}"/>
              </a:ext>
            </a:extLst>
          </p:cNvPr>
          <p:cNvSpPr>
            <a:spLocks noChangeArrowheads="1"/>
          </p:cNvSpPr>
          <p:nvPr/>
        </p:nvSpPr>
        <p:spPr bwMode="auto">
          <a:xfrm>
            <a:off x="4929188" y="5108575"/>
            <a:ext cx="2052637" cy="636588"/>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4297" name="Rectangle 24">
            <a:extLst>
              <a:ext uri="{FF2B5EF4-FFF2-40B4-BE49-F238E27FC236}">
                <a16:creationId xmlns:a16="http://schemas.microsoft.com/office/drawing/2014/main" id="{21DFBAAC-D335-46C1-92BB-6F134C36B60E}"/>
              </a:ext>
            </a:extLst>
          </p:cNvPr>
          <p:cNvSpPr>
            <a:spLocks noChangeArrowheads="1"/>
          </p:cNvSpPr>
          <p:nvPr/>
        </p:nvSpPr>
        <p:spPr bwMode="auto">
          <a:xfrm>
            <a:off x="4941888" y="5164138"/>
            <a:ext cx="2027237" cy="528637"/>
          </a:xfrm>
          <a:prstGeom prst="rect">
            <a:avLst/>
          </a:prstGeom>
          <a:solidFill>
            <a:srgbClr val="0000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trésorerie passif</a:t>
            </a:r>
          </a:p>
          <a:p>
            <a:pPr algn="ctr">
              <a:lnSpc>
                <a:spcPct val="90000"/>
              </a:lnSpc>
              <a:spcBef>
                <a:spcPct val="0"/>
              </a:spcBef>
              <a:buClrTx/>
              <a:buSzTx/>
              <a:buFontTx/>
              <a:buNone/>
            </a:pPr>
            <a:r>
              <a:rPr kumimoji="0" lang="fr-FR" altLang="fr-FR" sz="1200" b="1"/>
              <a:t>(ressources c.t. onéreuses)</a:t>
            </a:r>
          </a:p>
        </p:txBody>
      </p:sp>
      <p:sp>
        <p:nvSpPr>
          <p:cNvPr id="54298" name="Line 25">
            <a:extLst>
              <a:ext uri="{FF2B5EF4-FFF2-40B4-BE49-F238E27FC236}">
                <a16:creationId xmlns:a16="http://schemas.microsoft.com/office/drawing/2014/main" id="{57C069E8-9C5C-4336-9F81-480F33E05F43}"/>
              </a:ext>
            </a:extLst>
          </p:cNvPr>
          <p:cNvSpPr>
            <a:spLocks noChangeShapeType="1"/>
          </p:cNvSpPr>
          <p:nvPr/>
        </p:nvSpPr>
        <p:spPr bwMode="auto">
          <a:xfrm rot="-5400000">
            <a:off x="2518568" y="3653632"/>
            <a:ext cx="4411663"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99" name="AutoShape 26">
            <a:hlinkClick r:id="rId2" action="ppaction://hlinksldjump" highlightClick="1"/>
            <a:extLst>
              <a:ext uri="{FF2B5EF4-FFF2-40B4-BE49-F238E27FC236}">
                <a16:creationId xmlns:a16="http://schemas.microsoft.com/office/drawing/2014/main" id="{D9DEA150-E4E6-4733-B69E-586971433C30}"/>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2AD57CA-34D4-437A-B793-C2F454C44EA8}"/>
              </a:ext>
            </a:extLst>
          </p:cNvPr>
          <p:cNvSpPr>
            <a:spLocks noGrp="1" noChangeArrowheads="1"/>
          </p:cNvSpPr>
          <p:nvPr>
            <p:ph type="ctrTitle"/>
          </p:nvPr>
        </p:nvSpPr>
        <p:spPr>
          <a:xfrm>
            <a:off x="1143000" y="2152650"/>
            <a:ext cx="7772400" cy="1411288"/>
          </a:xfrm>
        </p:spPr>
        <p:txBody>
          <a:bodyPr/>
          <a:lstStyle/>
          <a:p>
            <a:pPr eaLnBrk="1" hangingPunct="1"/>
            <a:r>
              <a:rPr lang="fr-FR" altLang="fr-FR"/>
              <a:t>INTRODUCTION</a:t>
            </a:r>
            <a:br>
              <a:rPr lang="fr-FR" altLang="fr-FR"/>
            </a:br>
            <a:r>
              <a:rPr lang="fr-FR" altLang="fr-FR"/>
              <a:t>et </a:t>
            </a:r>
            <a:br>
              <a:rPr lang="fr-FR" altLang="fr-FR"/>
            </a:br>
            <a:r>
              <a:rPr lang="fr-FR" altLang="fr-FR"/>
              <a:t>OBJECTIFS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CDCA858-A8D4-45B4-9ED7-8480FB065EC4}"/>
              </a:ext>
            </a:extLst>
          </p:cNvPr>
          <p:cNvSpPr>
            <a:spLocks noGrp="1" noChangeArrowheads="1"/>
          </p:cNvSpPr>
          <p:nvPr>
            <p:ph type="title"/>
          </p:nvPr>
        </p:nvSpPr>
        <p:spPr/>
        <p:txBody>
          <a:bodyPr/>
          <a:lstStyle/>
          <a:p>
            <a:pPr eaLnBrk="1" hangingPunct="1"/>
            <a:r>
              <a:rPr lang="fr-FR" altLang="fr-FR"/>
              <a:t>BESOIN DE FONDS DE ROULEMENT</a:t>
            </a:r>
          </a:p>
        </p:txBody>
      </p:sp>
      <p:sp>
        <p:nvSpPr>
          <p:cNvPr id="55299" name="Espace réservé du numéro de diapositive 3">
            <a:extLst>
              <a:ext uri="{FF2B5EF4-FFF2-40B4-BE49-F238E27FC236}">
                <a16:creationId xmlns:a16="http://schemas.microsoft.com/office/drawing/2014/main" id="{DE78C61D-520F-478C-AA8C-B30F5766077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C3D97A7A-90BF-4320-BB97-FE6535FDDE21}" type="slidenum">
              <a:rPr kumimoji="0" lang="fr-FR" altLang="fr-FR">
                <a:solidFill>
                  <a:schemeClr val="tx2"/>
                </a:solidFill>
              </a:rPr>
              <a:pPr algn="r"/>
              <a:t>40</a:t>
            </a:fld>
            <a:endParaRPr kumimoji="0" lang="fr-FR" altLang="fr-FR">
              <a:solidFill>
                <a:schemeClr val="tx2"/>
              </a:solidFill>
            </a:endParaRPr>
          </a:p>
        </p:txBody>
      </p:sp>
      <p:sp>
        <p:nvSpPr>
          <p:cNvPr id="55300" name="Text Box 3">
            <a:extLst>
              <a:ext uri="{FF2B5EF4-FFF2-40B4-BE49-F238E27FC236}">
                <a16:creationId xmlns:a16="http://schemas.microsoft.com/office/drawing/2014/main" id="{4A00F0F7-EA72-4CAA-BCDB-D571468AFEA6}"/>
              </a:ext>
            </a:extLst>
          </p:cNvPr>
          <p:cNvSpPr txBox="1">
            <a:spLocks noChangeArrowheads="1"/>
          </p:cNvSpPr>
          <p:nvPr/>
        </p:nvSpPr>
        <p:spPr bwMode="auto">
          <a:xfrm>
            <a:off x="5943600" y="1752600"/>
            <a:ext cx="2614613"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just">
              <a:lnSpc>
                <a:spcPct val="90000"/>
              </a:lnSpc>
              <a:spcBef>
                <a:spcPct val="50000"/>
              </a:spcBef>
              <a:buClrTx/>
              <a:buSzTx/>
              <a:buFontTx/>
              <a:buNone/>
            </a:pPr>
            <a:r>
              <a:rPr kumimoji="0" lang="fr-FR" altLang="fr-FR" b="1"/>
              <a:t>	Besoin de financer les opérations courantes de l ’entreprise :</a:t>
            </a:r>
          </a:p>
          <a:p>
            <a:pPr algn="just">
              <a:lnSpc>
                <a:spcPct val="90000"/>
              </a:lnSpc>
              <a:spcBef>
                <a:spcPct val="50000"/>
              </a:spcBef>
              <a:buClrTx/>
              <a:buSzTx/>
              <a:buFontTx/>
              <a:buNone/>
            </a:pPr>
            <a:endParaRPr kumimoji="0" lang="fr-FR" altLang="fr-FR" b="1"/>
          </a:p>
          <a:p>
            <a:pPr algn="just">
              <a:lnSpc>
                <a:spcPct val="90000"/>
              </a:lnSpc>
              <a:spcBef>
                <a:spcPct val="50000"/>
              </a:spcBef>
              <a:buClrTx/>
              <a:buSzTx/>
              <a:buFontTx/>
              <a:buNone/>
            </a:pPr>
            <a:r>
              <a:rPr kumimoji="0" lang="fr-FR" altLang="fr-FR" b="1"/>
              <a:t>	Se traduit par la différence entre l ’actif cyclique (d ’exploitation et hors exploitation, mais n ’inclut pas la trésorerie) et les ressources cycliques + ressources à court terme (hors exploitation).</a:t>
            </a:r>
          </a:p>
        </p:txBody>
      </p:sp>
      <p:grpSp>
        <p:nvGrpSpPr>
          <p:cNvPr id="55301" name="Group 4">
            <a:extLst>
              <a:ext uri="{FF2B5EF4-FFF2-40B4-BE49-F238E27FC236}">
                <a16:creationId xmlns:a16="http://schemas.microsoft.com/office/drawing/2014/main" id="{3EEFB77F-0EFA-4E97-A37A-0429E9EDE4B3}"/>
              </a:ext>
            </a:extLst>
          </p:cNvPr>
          <p:cNvGrpSpPr>
            <a:grpSpLocks/>
          </p:cNvGrpSpPr>
          <p:nvPr/>
        </p:nvGrpSpPr>
        <p:grpSpPr bwMode="auto">
          <a:xfrm>
            <a:off x="1066800" y="1371600"/>
            <a:ext cx="4579938" cy="4589463"/>
            <a:chOff x="672" y="864"/>
            <a:chExt cx="2885" cy="2891"/>
          </a:xfrm>
        </p:grpSpPr>
        <p:sp>
          <p:nvSpPr>
            <p:cNvPr id="55303" name="Rectangle 5">
              <a:extLst>
                <a:ext uri="{FF2B5EF4-FFF2-40B4-BE49-F238E27FC236}">
                  <a16:creationId xmlns:a16="http://schemas.microsoft.com/office/drawing/2014/main" id="{AB40E0D7-6B55-44CF-B761-2EF1ECF26B92}"/>
                </a:ext>
              </a:extLst>
            </p:cNvPr>
            <p:cNvSpPr>
              <a:spLocks noChangeArrowheads="1"/>
            </p:cNvSpPr>
            <p:nvPr/>
          </p:nvSpPr>
          <p:spPr bwMode="auto">
            <a:xfrm>
              <a:off x="672" y="864"/>
              <a:ext cx="2885" cy="2891"/>
            </a:xfrm>
            <a:prstGeom prst="rect">
              <a:avLst/>
            </a:prstGeom>
            <a:solidFill>
              <a:srgbClr val="FFFF00"/>
            </a:solidFill>
            <a:ln w="25400">
              <a:solidFill>
                <a:schemeClr val="tx1"/>
              </a:solidFill>
              <a:miter lim="800000"/>
              <a:headEnd/>
              <a:tailEnd/>
            </a:ln>
            <a:effectLst>
              <a:outerShdw dist="107763" dir="2700000" algn="ctr" rotWithShape="0">
                <a:schemeClr val="bg2"/>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04" name="Rectangle 6">
              <a:extLst>
                <a:ext uri="{FF2B5EF4-FFF2-40B4-BE49-F238E27FC236}">
                  <a16:creationId xmlns:a16="http://schemas.microsoft.com/office/drawing/2014/main" id="{4AD7AB69-1B25-4245-8C6D-43CCADC785E2}"/>
                </a:ext>
              </a:extLst>
            </p:cNvPr>
            <p:cNvSpPr>
              <a:spLocks noChangeArrowheads="1"/>
            </p:cNvSpPr>
            <p:nvPr/>
          </p:nvSpPr>
          <p:spPr bwMode="auto">
            <a:xfrm>
              <a:off x="1104" y="912"/>
              <a:ext cx="51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ACTIF</a:t>
              </a:r>
            </a:p>
          </p:txBody>
        </p:sp>
        <p:sp>
          <p:nvSpPr>
            <p:cNvPr id="55305" name="Rectangle 7">
              <a:extLst>
                <a:ext uri="{FF2B5EF4-FFF2-40B4-BE49-F238E27FC236}">
                  <a16:creationId xmlns:a16="http://schemas.microsoft.com/office/drawing/2014/main" id="{E11E6551-D08D-4026-BC50-3508AD952A25}"/>
                </a:ext>
              </a:extLst>
            </p:cNvPr>
            <p:cNvSpPr>
              <a:spLocks noChangeArrowheads="1"/>
            </p:cNvSpPr>
            <p:nvPr/>
          </p:nvSpPr>
          <p:spPr bwMode="auto">
            <a:xfrm>
              <a:off x="2603" y="912"/>
              <a:ext cx="55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a:solidFill>
                    <a:srgbClr val="000000"/>
                  </a:solidFill>
                </a:rPr>
                <a:t>PASSIF</a:t>
              </a:r>
            </a:p>
          </p:txBody>
        </p:sp>
        <p:sp>
          <p:nvSpPr>
            <p:cNvPr id="55306" name="Line 8">
              <a:extLst>
                <a:ext uri="{FF2B5EF4-FFF2-40B4-BE49-F238E27FC236}">
                  <a16:creationId xmlns:a16="http://schemas.microsoft.com/office/drawing/2014/main" id="{AB2E3687-5870-4A73-A7F3-89F539E44B7A}"/>
                </a:ext>
              </a:extLst>
            </p:cNvPr>
            <p:cNvSpPr>
              <a:spLocks noChangeShapeType="1"/>
            </p:cNvSpPr>
            <p:nvPr/>
          </p:nvSpPr>
          <p:spPr bwMode="auto">
            <a:xfrm>
              <a:off x="675" y="1159"/>
              <a:ext cx="2875"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07" name="AutoShape 9">
              <a:extLst>
                <a:ext uri="{FF2B5EF4-FFF2-40B4-BE49-F238E27FC236}">
                  <a16:creationId xmlns:a16="http://schemas.microsoft.com/office/drawing/2014/main" id="{3F990B13-2D6F-49FE-9A32-014DD94AE331}"/>
                </a:ext>
              </a:extLst>
            </p:cNvPr>
            <p:cNvSpPr>
              <a:spLocks noChangeArrowheads="1"/>
            </p:cNvSpPr>
            <p:nvPr/>
          </p:nvSpPr>
          <p:spPr bwMode="auto">
            <a:xfrm>
              <a:off x="717" y="1254"/>
              <a:ext cx="1266" cy="432"/>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08" name="Rectangle 10">
              <a:extLst>
                <a:ext uri="{FF2B5EF4-FFF2-40B4-BE49-F238E27FC236}">
                  <a16:creationId xmlns:a16="http://schemas.microsoft.com/office/drawing/2014/main" id="{221A2F90-DA5C-4E90-8459-7C30780AA82E}"/>
                </a:ext>
              </a:extLst>
            </p:cNvPr>
            <p:cNvSpPr>
              <a:spLocks noChangeArrowheads="1"/>
            </p:cNvSpPr>
            <p:nvPr/>
          </p:nvSpPr>
          <p:spPr bwMode="auto">
            <a:xfrm>
              <a:off x="921" y="1270"/>
              <a:ext cx="858" cy="40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actif</a:t>
              </a:r>
            </a:p>
            <a:p>
              <a:pPr algn="ctr">
                <a:lnSpc>
                  <a:spcPct val="90000"/>
                </a:lnSpc>
                <a:spcBef>
                  <a:spcPct val="0"/>
                </a:spcBef>
                <a:buClrTx/>
                <a:buSzTx/>
                <a:buFontTx/>
                <a:buNone/>
              </a:pPr>
              <a:r>
                <a:rPr kumimoji="0" lang="fr-FR" altLang="fr-FR" sz="2000" b="1"/>
                <a:t>immobilisé</a:t>
              </a:r>
            </a:p>
          </p:txBody>
        </p:sp>
        <p:sp>
          <p:nvSpPr>
            <p:cNvPr id="55309" name="AutoShape 11">
              <a:extLst>
                <a:ext uri="{FF2B5EF4-FFF2-40B4-BE49-F238E27FC236}">
                  <a16:creationId xmlns:a16="http://schemas.microsoft.com/office/drawing/2014/main" id="{0E9EA241-7815-40CD-B7AC-25283AFE1688}"/>
                </a:ext>
              </a:extLst>
            </p:cNvPr>
            <p:cNvSpPr>
              <a:spLocks noChangeArrowheads="1"/>
            </p:cNvSpPr>
            <p:nvPr/>
          </p:nvSpPr>
          <p:spPr bwMode="auto">
            <a:xfrm>
              <a:off x="717" y="1728"/>
              <a:ext cx="1292" cy="624"/>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10" name="Rectangle 12">
              <a:extLst>
                <a:ext uri="{FF2B5EF4-FFF2-40B4-BE49-F238E27FC236}">
                  <a16:creationId xmlns:a16="http://schemas.microsoft.com/office/drawing/2014/main" id="{8DBB783B-23B2-42D5-9F04-447DD620E4C1}"/>
                </a:ext>
              </a:extLst>
            </p:cNvPr>
            <p:cNvSpPr>
              <a:spLocks noChangeArrowheads="1"/>
            </p:cNvSpPr>
            <p:nvPr/>
          </p:nvSpPr>
          <p:spPr bwMode="auto">
            <a:xfrm>
              <a:off x="1026" y="1839"/>
              <a:ext cx="673"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actif</a:t>
              </a:r>
            </a:p>
            <a:p>
              <a:pPr algn="ctr">
                <a:lnSpc>
                  <a:spcPct val="90000"/>
                </a:lnSpc>
                <a:spcBef>
                  <a:spcPct val="0"/>
                </a:spcBef>
                <a:buClrTx/>
                <a:buSzTx/>
                <a:buFontTx/>
                <a:buNone/>
              </a:pPr>
              <a:r>
                <a:rPr kumimoji="0" lang="fr-FR" altLang="fr-FR" sz="2000" b="1"/>
                <a:t>cyclique</a:t>
              </a:r>
            </a:p>
          </p:txBody>
        </p:sp>
        <p:sp>
          <p:nvSpPr>
            <p:cNvPr id="55311" name="AutoShape 13">
              <a:extLst>
                <a:ext uri="{FF2B5EF4-FFF2-40B4-BE49-F238E27FC236}">
                  <a16:creationId xmlns:a16="http://schemas.microsoft.com/office/drawing/2014/main" id="{B6EDDDD9-F690-41EC-8D9B-98D806F47ECA}"/>
                </a:ext>
              </a:extLst>
            </p:cNvPr>
            <p:cNvSpPr>
              <a:spLocks noChangeArrowheads="1"/>
            </p:cNvSpPr>
            <p:nvPr/>
          </p:nvSpPr>
          <p:spPr bwMode="auto">
            <a:xfrm>
              <a:off x="718" y="2400"/>
              <a:ext cx="1292" cy="720"/>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12" name="Rectangle 14">
              <a:extLst>
                <a:ext uri="{FF2B5EF4-FFF2-40B4-BE49-F238E27FC236}">
                  <a16:creationId xmlns:a16="http://schemas.microsoft.com/office/drawing/2014/main" id="{D3DCB530-25A0-4D92-8581-E2E1741B08A9}"/>
                </a:ext>
              </a:extLst>
            </p:cNvPr>
            <p:cNvSpPr>
              <a:spLocks noChangeArrowheads="1"/>
            </p:cNvSpPr>
            <p:nvPr/>
          </p:nvSpPr>
          <p:spPr bwMode="auto">
            <a:xfrm>
              <a:off x="732" y="2559"/>
              <a:ext cx="1263" cy="402"/>
            </a:xfrm>
            <a:prstGeom prst="rect">
              <a:avLst/>
            </a:prstGeom>
            <a:solidFill>
              <a:srgbClr val="0000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chorCtr="1">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actif circulant</a:t>
              </a:r>
            </a:p>
            <a:p>
              <a:pPr algn="ctr">
                <a:lnSpc>
                  <a:spcPct val="90000"/>
                </a:lnSpc>
                <a:spcBef>
                  <a:spcPct val="0"/>
                </a:spcBef>
                <a:buClrTx/>
                <a:buSzTx/>
                <a:buFontTx/>
                <a:buNone/>
              </a:pPr>
              <a:r>
                <a:rPr kumimoji="0" lang="fr-FR" altLang="fr-FR" sz="2000" b="1"/>
                <a:t>hors exploitation</a:t>
              </a:r>
            </a:p>
          </p:txBody>
        </p:sp>
        <p:sp>
          <p:nvSpPr>
            <p:cNvPr id="55313" name="AutoShape 15">
              <a:extLst>
                <a:ext uri="{FF2B5EF4-FFF2-40B4-BE49-F238E27FC236}">
                  <a16:creationId xmlns:a16="http://schemas.microsoft.com/office/drawing/2014/main" id="{46390476-9FBA-4FE8-B90C-3A61214A3643}"/>
                </a:ext>
              </a:extLst>
            </p:cNvPr>
            <p:cNvSpPr>
              <a:spLocks noChangeArrowheads="1"/>
            </p:cNvSpPr>
            <p:nvPr/>
          </p:nvSpPr>
          <p:spPr bwMode="auto">
            <a:xfrm>
              <a:off x="717" y="3168"/>
              <a:ext cx="1292" cy="488"/>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14" name="Rectangle 16">
              <a:extLst>
                <a:ext uri="{FF2B5EF4-FFF2-40B4-BE49-F238E27FC236}">
                  <a16:creationId xmlns:a16="http://schemas.microsoft.com/office/drawing/2014/main" id="{D8B569CB-AD0E-4985-8500-5BFEC9136E1B}"/>
                </a:ext>
              </a:extLst>
            </p:cNvPr>
            <p:cNvSpPr>
              <a:spLocks noChangeArrowheads="1"/>
            </p:cNvSpPr>
            <p:nvPr/>
          </p:nvSpPr>
          <p:spPr bwMode="auto">
            <a:xfrm>
              <a:off x="803" y="3219"/>
              <a:ext cx="1120"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trésorerie actif</a:t>
              </a:r>
            </a:p>
            <a:p>
              <a:pPr algn="ctr">
                <a:lnSpc>
                  <a:spcPct val="90000"/>
                </a:lnSpc>
                <a:spcBef>
                  <a:spcPct val="0"/>
                </a:spcBef>
                <a:buClrTx/>
                <a:buSzTx/>
                <a:buFontTx/>
                <a:buNone/>
              </a:pPr>
              <a:r>
                <a:rPr kumimoji="0" lang="fr-FR" altLang="fr-FR" sz="1800" b="1"/>
                <a:t>(liquidités)</a:t>
              </a:r>
            </a:p>
          </p:txBody>
        </p:sp>
        <p:sp>
          <p:nvSpPr>
            <p:cNvPr id="55315" name="AutoShape 17">
              <a:extLst>
                <a:ext uri="{FF2B5EF4-FFF2-40B4-BE49-F238E27FC236}">
                  <a16:creationId xmlns:a16="http://schemas.microsoft.com/office/drawing/2014/main" id="{B3E68737-2B05-4ED0-97EE-8482948FDC1F}"/>
                </a:ext>
              </a:extLst>
            </p:cNvPr>
            <p:cNvSpPr>
              <a:spLocks noChangeArrowheads="1"/>
            </p:cNvSpPr>
            <p:nvPr/>
          </p:nvSpPr>
          <p:spPr bwMode="auto">
            <a:xfrm>
              <a:off x="2267" y="1248"/>
              <a:ext cx="1267" cy="663"/>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16" name="Rectangle 18">
              <a:extLst>
                <a:ext uri="{FF2B5EF4-FFF2-40B4-BE49-F238E27FC236}">
                  <a16:creationId xmlns:a16="http://schemas.microsoft.com/office/drawing/2014/main" id="{A5635427-EE6F-4D8B-8E12-7B92CA98F612}"/>
                </a:ext>
              </a:extLst>
            </p:cNvPr>
            <p:cNvSpPr>
              <a:spLocks noChangeArrowheads="1"/>
            </p:cNvSpPr>
            <p:nvPr/>
          </p:nvSpPr>
          <p:spPr bwMode="auto">
            <a:xfrm>
              <a:off x="2440" y="1379"/>
              <a:ext cx="922"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capitaux</a:t>
              </a:r>
            </a:p>
            <a:p>
              <a:pPr algn="ctr">
                <a:lnSpc>
                  <a:spcPct val="90000"/>
                </a:lnSpc>
                <a:spcBef>
                  <a:spcPct val="0"/>
                </a:spcBef>
                <a:buClrTx/>
                <a:buSzTx/>
                <a:buFontTx/>
                <a:buNone/>
              </a:pPr>
              <a:r>
                <a:rPr kumimoji="0" lang="fr-FR" altLang="fr-FR" sz="2000" b="1"/>
                <a:t>permanents</a:t>
              </a:r>
            </a:p>
          </p:txBody>
        </p:sp>
        <p:sp>
          <p:nvSpPr>
            <p:cNvPr id="55317" name="AutoShape 19">
              <a:extLst>
                <a:ext uri="{FF2B5EF4-FFF2-40B4-BE49-F238E27FC236}">
                  <a16:creationId xmlns:a16="http://schemas.microsoft.com/office/drawing/2014/main" id="{A2B81FE6-FEBC-4812-A086-20291AC27180}"/>
                </a:ext>
              </a:extLst>
            </p:cNvPr>
            <p:cNvSpPr>
              <a:spLocks noChangeArrowheads="1"/>
            </p:cNvSpPr>
            <p:nvPr/>
          </p:nvSpPr>
          <p:spPr bwMode="auto">
            <a:xfrm>
              <a:off x="2241" y="2064"/>
              <a:ext cx="1293" cy="488"/>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18" name="Rectangle 20">
              <a:extLst>
                <a:ext uri="{FF2B5EF4-FFF2-40B4-BE49-F238E27FC236}">
                  <a16:creationId xmlns:a16="http://schemas.microsoft.com/office/drawing/2014/main" id="{ECF4F697-31C8-4DB3-9CB3-CEA56985072C}"/>
                </a:ext>
              </a:extLst>
            </p:cNvPr>
            <p:cNvSpPr>
              <a:spLocks noChangeArrowheads="1"/>
            </p:cNvSpPr>
            <p:nvPr/>
          </p:nvSpPr>
          <p:spPr bwMode="auto">
            <a:xfrm>
              <a:off x="2476" y="2107"/>
              <a:ext cx="82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ressources</a:t>
              </a:r>
            </a:p>
            <a:p>
              <a:pPr algn="ctr">
                <a:lnSpc>
                  <a:spcPct val="90000"/>
                </a:lnSpc>
                <a:spcBef>
                  <a:spcPct val="0"/>
                </a:spcBef>
                <a:buClrTx/>
                <a:buSzTx/>
                <a:buFontTx/>
                <a:buNone/>
              </a:pPr>
              <a:r>
                <a:rPr kumimoji="0" lang="fr-FR" altLang="fr-FR" sz="2000" b="1"/>
                <a:t>cycliques</a:t>
              </a:r>
            </a:p>
          </p:txBody>
        </p:sp>
        <p:sp>
          <p:nvSpPr>
            <p:cNvPr id="55319" name="AutoShape 21">
              <a:extLst>
                <a:ext uri="{FF2B5EF4-FFF2-40B4-BE49-F238E27FC236}">
                  <a16:creationId xmlns:a16="http://schemas.microsoft.com/office/drawing/2014/main" id="{2FD66301-A879-41FB-BE08-91DB1A33A0EB}"/>
                </a:ext>
              </a:extLst>
            </p:cNvPr>
            <p:cNvSpPr>
              <a:spLocks noChangeArrowheads="1"/>
            </p:cNvSpPr>
            <p:nvPr/>
          </p:nvSpPr>
          <p:spPr bwMode="auto">
            <a:xfrm>
              <a:off x="2241" y="2632"/>
              <a:ext cx="1292" cy="488"/>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20" name="Rectangle 22">
              <a:extLst>
                <a:ext uri="{FF2B5EF4-FFF2-40B4-BE49-F238E27FC236}">
                  <a16:creationId xmlns:a16="http://schemas.microsoft.com/office/drawing/2014/main" id="{7516E422-77CB-4BBC-84E9-10E93424DD0D}"/>
                </a:ext>
              </a:extLst>
            </p:cNvPr>
            <p:cNvSpPr>
              <a:spLocks noChangeArrowheads="1"/>
            </p:cNvSpPr>
            <p:nvPr/>
          </p:nvSpPr>
          <p:spPr bwMode="auto">
            <a:xfrm>
              <a:off x="2255" y="2675"/>
              <a:ext cx="1263" cy="402"/>
            </a:xfrm>
            <a:prstGeom prst="rect">
              <a:avLst/>
            </a:prstGeom>
            <a:solidFill>
              <a:srgbClr val="0000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ressources c.t.</a:t>
              </a:r>
            </a:p>
            <a:p>
              <a:pPr algn="ctr">
                <a:lnSpc>
                  <a:spcPct val="90000"/>
                </a:lnSpc>
                <a:spcBef>
                  <a:spcPct val="0"/>
                </a:spcBef>
                <a:buClrTx/>
                <a:buSzTx/>
                <a:buFontTx/>
                <a:buNone/>
              </a:pPr>
              <a:r>
                <a:rPr kumimoji="0" lang="fr-FR" altLang="fr-FR" sz="2000" b="1"/>
                <a:t>hors exploitation</a:t>
              </a:r>
            </a:p>
          </p:txBody>
        </p:sp>
        <p:sp>
          <p:nvSpPr>
            <p:cNvPr id="55321" name="AutoShape 23">
              <a:extLst>
                <a:ext uri="{FF2B5EF4-FFF2-40B4-BE49-F238E27FC236}">
                  <a16:creationId xmlns:a16="http://schemas.microsoft.com/office/drawing/2014/main" id="{80F031B2-33C9-4E96-A84B-B03ACBACC4D4}"/>
                </a:ext>
              </a:extLst>
            </p:cNvPr>
            <p:cNvSpPr>
              <a:spLocks noChangeArrowheads="1"/>
            </p:cNvSpPr>
            <p:nvPr/>
          </p:nvSpPr>
          <p:spPr bwMode="auto">
            <a:xfrm>
              <a:off x="2241" y="3218"/>
              <a:ext cx="1293" cy="401"/>
            </a:xfrm>
            <a:prstGeom prst="roundRect">
              <a:avLst>
                <a:gd name="adj" fmla="val 12495"/>
              </a:avLst>
            </a:prstGeom>
            <a:solidFill>
              <a:srgbClr val="0000FF"/>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22" name="Rectangle 24">
              <a:extLst>
                <a:ext uri="{FF2B5EF4-FFF2-40B4-BE49-F238E27FC236}">
                  <a16:creationId xmlns:a16="http://schemas.microsoft.com/office/drawing/2014/main" id="{8ED06AB7-D9CB-4C82-A280-235F4492B9D0}"/>
                </a:ext>
              </a:extLst>
            </p:cNvPr>
            <p:cNvSpPr>
              <a:spLocks noChangeArrowheads="1"/>
            </p:cNvSpPr>
            <p:nvPr/>
          </p:nvSpPr>
          <p:spPr bwMode="auto">
            <a:xfrm>
              <a:off x="2249" y="3253"/>
              <a:ext cx="1277" cy="333"/>
            </a:xfrm>
            <a:prstGeom prst="rect">
              <a:avLst/>
            </a:prstGeom>
            <a:solidFill>
              <a:srgbClr val="0000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2000" b="1"/>
                <a:t>trésorerie passif</a:t>
              </a:r>
            </a:p>
            <a:p>
              <a:pPr algn="ctr">
                <a:lnSpc>
                  <a:spcPct val="90000"/>
                </a:lnSpc>
                <a:spcBef>
                  <a:spcPct val="0"/>
                </a:spcBef>
                <a:buClrTx/>
                <a:buSzTx/>
                <a:buFontTx/>
                <a:buNone/>
              </a:pPr>
              <a:r>
                <a:rPr kumimoji="0" lang="fr-FR" altLang="fr-FR" sz="1200" b="1"/>
                <a:t>(ressources c.t. onéreuses)</a:t>
              </a:r>
            </a:p>
          </p:txBody>
        </p:sp>
        <p:sp>
          <p:nvSpPr>
            <p:cNvPr id="55323" name="Rectangle 25">
              <a:extLst>
                <a:ext uri="{FF2B5EF4-FFF2-40B4-BE49-F238E27FC236}">
                  <a16:creationId xmlns:a16="http://schemas.microsoft.com/office/drawing/2014/main" id="{175EDF6D-85CE-4376-B973-EED86212B56F}"/>
                </a:ext>
              </a:extLst>
            </p:cNvPr>
            <p:cNvSpPr>
              <a:spLocks noChangeArrowheads="1"/>
            </p:cNvSpPr>
            <p:nvPr/>
          </p:nvSpPr>
          <p:spPr bwMode="auto">
            <a:xfrm>
              <a:off x="2029" y="1728"/>
              <a:ext cx="89" cy="1392"/>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24" name="Rectangle 26">
              <a:extLst>
                <a:ext uri="{FF2B5EF4-FFF2-40B4-BE49-F238E27FC236}">
                  <a16:creationId xmlns:a16="http://schemas.microsoft.com/office/drawing/2014/main" id="{242C7FE2-FB5E-4BBE-8D16-445E86A8A1DE}"/>
                </a:ext>
              </a:extLst>
            </p:cNvPr>
            <p:cNvSpPr>
              <a:spLocks noChangeArrowheads="1"/>
            </p:cNvSpPr>
            <p:nvPr/>
          </p:nvSpPr>
          <p:spPr bwMode="auto">
            <a:xfrm>
              <a:off x="2134" y="2064"/>
              <a:ext cx="89" cy="1056"/>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5325" name="Text Box 27">
              <a:extLst>
                <a:ext uri="{FF2B5EF4-FFF2-40B4-BE49-F238E27FC236}">
                  <a16:creationId xmlns:a16="http://schemas.microsoft.com/office/drawing/2014/main" id="{0521B552-6CF7-4891-9D81-A7FEBD7C6062}"/>
                </a:ext>
              </a:extLst>
            </p:cNvPr>
            <p:cNvSpPr txBox="1">
              <a:spLocks noChangeArrowheads="1"/>
            </p:cNvSpPr>
            <p:nvPr/>
          </p:nvSpPr>
          <p:spPr bwMode="auto">
            <a:xfrm>
              <a:off x="2134" y="1728"/>
              <a:ext cx="621" cy="336"/>
            </a:xfrm>
            <a:prstGeom prst="rect">
              <a:avLst/>
            </a:prstGeom>
            <a:solidFill>
              <a:srgbClr val="00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50000"/>
                </a:spcBef>
                <a:buClrTx/>
                <a:buSzTx/>
                <a:buFontTx/>
                <a:buNone/>
              </a:pPr>
              <a:r>
                <a:rPr kumimoji="0" lang="fr-FR" altLang="fr-FR" sz="1600" b="1">
                  <a:solidFill>
                    <a:srgbClr val="000000"/>
                  </a:solidFill>
                </a:rPr>
                <a:t>B.F.R.</a:t>
              </a:r>
            </a:p>
          </p:txBody>
        </p:sp>
      </p:grpSp>
      <p:sp>
        <p:nvSpPr>
          <p:cNvPr id="55302" name="AutoShape 28">
            <a:hlinkClick r:id="rId2" action="ppaction://hlinksldjump" highlightClick="1"/>
            <a:extLst>
              <a:ext uri="{FF2B5EF4-FFF2-40B4-BE49-F238E27FC236}">
                <a16:creationId xmlns:a16="http://schemas.microsoft.com/office/drawing/2014/main" id="{ACD58CA2-54BC-40EB-922B-1B97C8017BA2}"/>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EA5E1C7-BCF2-433F-8BA5-602EFB166489}"/>
              </a:ext>
            </a:extLst>
          </p:cNvPr>
          <p:cNvSpPr>
            <a:spLocks noGrp="1" noChangeArrowheads="1"/>
          </p:cNvSpPr>
          <p:nvPr>
            <p:ph type="title"/>
          </p:nvPr>
        </p:nvSpPr>
        <p:spPr/>
        <p:txBody>
          <a:bodyPr/>
          <a:lstStyle/>
          <a:p>
            <a:pPr eaLnBrk="1" hangingPunct="1"/>
            <a:r>
              <a:rPr lang="fr-FR" altLang="fr-FR"/>
              <a:t>BILAN FONCTIONNEL (2)</a:t>
            </a:r>
          </a:p>
        </p:txBody>
      </p:sp>
      <p:sp>
        <p:nvSpPr>
          <p:cNvPr id="56323" name="Espace réservé du numéro de diapositive 3">
            <a:extLst>
              <a:ext uri="{FF2B5EF4-FFF2-40B4-BE49-F238E27FC236}">
                <a16:creationId xmlns:a16="http://schemas.microsoft.com/office/drawing/2014/main" id="{B9B609F0-1E9A-497A-86A3-BEB78F42742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F95F331-708A-43DD-90C3-40E3D436222E}" type="slidenum">
              <a:rPr kumimoji="0" lang="fr-FR" altLang="fr-FR">
                <a:solidFill>
                  <a:schemeClr val="tx2"/>
                </a:solidFill>
              </a:rPr>
              <a:pPr algn="r"/>
              <a:t>41</a:t>
            </a:fld>
            <a:endParaRPr kumimoji="0" lang="fr-FR" altLang="fr-FR">
              <a:solidFill>
                <a:schemeClr val="tx2"/>
              </a:solidFill>
            </a:endParaRPr>
          </a:p>
        </p:txBody>
      </p:sp>
      <p:sp>
        <p:nvSpPr>
          <p:cNvPr id="56324" name="Rectangle 3">
            <a:extLst>
              <a:ext uri="{FF2B5EF4-FFF2-40B4-BE49-F238E27FC236}">
                <a16:creationId xmlns:a16="http://schemas.microsoft.com/office/drawing/2014/main" id="{5FBD9F01-9456-4BBB-9E79-5FE5273C7A58}"/>
              </a:ext>
            </a:extLst>
          </p:cNvPr>
          <p:cNvSpPr>
            <a:spLocks noChangeArrowheads="1"/>
          </p:cNvSpPr>
          <p:nvPr/>
        </p:nvSpPr>
        <p:spPr bwMode="auto">
          <a:xfrm>
            <a:off x="1219200" y="1689100"/>
            <a:ext cx="59277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FONDS DE ROULEMENT (FdR) = capitaux permanents - actif immobilisé</a:t>
            </a:r>
          </a:p>
          <a:p>
            <a:pPr>
              <a:lnSpc>
                <a:spcPct val="90000"/>
              </a:lnSpc>
              <a:spcBef>
                <a:spcPct val="0"/>
              </a:spcBef>
              <a:buClrTx/>
              <a:buSzTx/>
              <a:buFontTx/>
              <a:buNone/>
            </a:pPr>
            <a:endParaRPr kumimoji="0" lang="fr-FR" altLang="fr-FR" sz="1200" b="1"/>
          </a:p>
          <a:p>
            <a:pPr>
              <a:lnSpc>
                <a:spcPct val="90000"/>
              </a:lnSpc>
              <a:spcBef>
                <a:spcPct val="0"/>
              </a:spcBef>
              <a:buClrTx/>
              <a:buSzTx/>
              <a:buFontTx/>
              <a:buNone/>
            </a:pPr>
            <a:r>
              <a:rPr kumimoji="0" lang="fr-FR" altLang="fr-FR" sz="1200" b="1"/>
              <a:t>BESOIN FINANCIER D'EXPLOITATION (BFE) = actif cyclique - ressources cycliques</a:t>
            </a:r>
          </a:p>
          <a:p>
            <a:pPr>
              <a:lnSpc>
                <a:spcPct val="90000"/>
              </a:lnSpc>
              <a:spcBef>
                <a:spcPct val="0"/>
              </a:spcBef>
              <a:buClrTx/>
              <a:buSzTx/>
              <a:buFontTx/>
              <a:buNone/>
            </a:pPr>
            <a:endParaRPr kumimoji="0" lang="fr-FR" altLang="fr-FR" sz="1200" b="1"/>
          </a:p>
          <a:p>
            <a:pPr>
              <a:lnSpc>
                <a:spcPct val="90000"/>
              </a:lnSpc>
              <a:spcBef>
                <a:spcPct val="0"/>
              </a:spcBef>
              <a:buClrTx/>
              <a:buSzTx/>
              <a:buFontTx/>
              <a:buNone/>
            </a:pPr>
            <a:r>
              <a:rPr kumimoji="0" lang="fr-FR" altLang="fr-FR" sz="1200" b="1"/>
              <a:t>BESOIN FINANCIER H.E. = actif circulant H.E. - ressources c.t. H.E.</a:t>
            </a:r>
          </a:p>
          <a:p>
            <a:pPr>
              <a:lnSpc>
                <a:spcPct val="90000"/>
              </a:lnSpc>
              <a:spcBef>
                <a:spcPct val="0"/>
              </a:spcBef>
              <a:buClrTx/>
              <a:buSzTx/>
              <a:buFontTx/>
              <a:buNone/>
            </a:pPr>
            <a:endParaRPr kumimoji="0" lang="fr-FR" altLang="fr-FR" sz="1200" b="1"/>
          </a:p>
          <a:p>
            <a:pPr>
              <a:lnSpc>
                <a:spcPct val="90000"/>
              </a:lnSpc>
              <a:spcBef>
                <a:spcPct val="0"/>
              </a:spcBef>
              <a:buClrTx/>
              <a:buSzTx/>
              <a:buFontTx/>
              <a:buNone/>
            </a:pPr>
            <a:r>
              <a:rPr kumimoji="0" lang="fr-FR" altLang="fr-FR" sz="1200" b="1"/>
              <a:t>TRESORERIE NETTE = trésorerie actif - trésorerie passif</a:t>
            </a:r>
          </a:p>
          <a:p>
            <a:pPr>
              <a:lnSpc>
                <a:spcPct val="90000"/>
              </a:lnSpc>
              <a:spcBef>
                <a:spcPct val="0"/>
              </a:spcBef>
              <a:buClrTx/>
              <a:buSzTx/>
              <a:buFontTx/>
              <a:buNone/>
            </a:pPr>
            <a:endParaRPr kumimoji="0" lang="fr-FR" altLang="fr-FR" sz="1200" b="1"/>
          </a:p>
          <a:p>
            <a:pPr>
              <a:lnSpc>
                <a:spcPct val="90000"/>
              </a:lnSpc>
              <a:spcBef>
                <a:spcPct val="0"/>
              </a:spcBef>
              <a:buClrTx/>
              <a:buSzTx/>
              <a:buFontTx/>
              <a:buNone/>
            </a:pPr>
            <a:endParaRPr kumimoji="0" lang="fr-FR" altLang="fr-FR" sz="1200" b="1"/>
          </a:p>
          <a:p>
            <a:pPr>
              <a:lnSpc>
                <a:spcPct val="90000"/>
              </a:lnSpc>
              <a:spcBef>
                <a:spcPct val="0"/>
              </a:spcBef>
              <a:buClrTx/>
              <a:buSzTx/>
              <a:buFontTx/>
              <a:buNone/>
            </a:pPr>
            <a:r>
              <a:rPr kumimoji="0" lang="fr-FR" altLang="fr-FR" sz="1200" b="1" u="sng"/>
              <a:t>BILAN FONCTIONNEL</a:t>
            </a:r>
            <a:r>
              <a:rPr kumimoji="0" lang="fr-FR" altLang="fr-FR" sz="1200" b="1"/>
              <a:t> :</a:t>
            </a:r>
          </a:p>
        </p:txBody>
      </p:sp>
      <p:sp>
        <p:nvSpPr>
          <p:cNvPr id="56325" name="Rectangle 4">
            <a:extLst>
              <a:ext uri="{FF2B5EF4-FFF2-40B4-BE49-F238E27FC236}">
                <a16:creationId xmlns:a16="http://schemas.microsoft.com/office/drawing/2014/main" id="{0B05266B-746A-4906-891D-6F53FB496979}"/>
              </a:ext>
            </a:extLst>
          </p:cNvPr>
          <p:cNvSpPr>
            <a:spLocks noChangeArrowheads="1"/>
          </p:cNvSpPr>
          <p:nvPr/>
        </p:nvSpPr>
        <p:spPr bwMode="auto">
          <a:xfrm>
            <a:off x="3629025" y="3206750"/>
            <a:ext cx="4999038" cy="2459038"/>
          </a:xfrm>
          <a:prstGeom prst="rect">
            <a:avLst/>
          </a:prstGeom>
          <a:solidFill>
            <a:srgbClr val="FFFF00"/>
          </a:solidFill>
          <a:ln w="12700">
            <a:solidFill>
              <a:schemeClr val="tx1"/>
            </a:solidFill>
            <a:miter lim="800000"/>
            <a:headEnd/>
            <a:tailEnd/>
          </a:ln>
          <a:effectLst>
            <a:outerShdw dist="107763" dir="2700000" algn="ctr" rotWithShape="0">
              <a:schemeClr val="tx1"/>
            </a:outerShdw>
          </a:effec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56326" name="Line 5">
            <a:extLst>
              <a:ext uri="{FF2B5EF4-FFF2-40B4-BE49-F238E27FC236}">
                <a16:creationId xmlns:a16="http://schemas.microsoft.com/office/drawing/2014/main" id="{D7D3E42E-F001-4A4E-8C99-993066ED1275}"/>
              </a:ext>
            </a:extLst>
          </p:cNvPr>
          <p:cNvSpPr>
            <a:spLocks noChangeShapeType="1"/>
          </p:cNvSpPr>
          <p:nvPr/>
        </p:nvSpPr>
        <p:spPr bwMode="auto">
          <a:xfrm>
            <a:off x="3641725" y="3571875"/>
            <a:ext cx="4973638"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27" name="Line 6">
            <a:extLst>
              <a:ext uri="{FF2B5EF4-FFF2-40B4-BE49-F238E27FC236}">
                <a16:creationId xmlns:a16="http://schemas.microsoft.com/office/drawing/2014/main" id="{8531F17B-8500-4D81-BC5C-F43BD583F388}"/>
              </a:ext>
            </a:extLst>
          </p:cNvPr>
          <p:cNvSpPr>
            <a:spLocks noChangeShapeType="1"/>
          </p:cNvSpPr>
          <p:nvPr/>
        </p:nvSpPr>
        <p:spPr bwMode="auto">
          <a:xfrm>
            <a:off x="6129338" y="3206750"/>
            <a:ext cx="0" cy="243046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28" name="Rectangle 7">
            <a:extLst>
              <a:ext uri="{FF2B5EF4-FFF2-40B4-BE49-F238E27FC236}">
                <a16:creationId xmlns:a16="http://schemas.microsoft.com/office/drawing/2014/main" id="{E9C74194-1051-4299-A7B4-E135484D9F2F}"/>
              </a:ext>
            </a:extLst>
          </p:cNvPr>
          <p:cNvSpPr>
            <a:spLocks noChangeArrowheads="1"/>
          </p:cNvSpPr>
          <p:nvPr/>
        </p:nvSpPr>
        <p:spPr bwMode="auto">
          <a:xfrm>
            <a:off x="4364038" y="3227388"/>
            <a:ext cx="100171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solidFill>
                  <a:srgbClr val="000000"/>
                </a:solidFill>
              </a:rPr>
              <a:t>EMPLOIS</a:t>
            </a:r>
          </a:p>
        </p:txBody>
      </p:sp>
      <p:sp>
        <p:nvSpPr>
          <p:cNvPr id="56329" name="Rectangle 8">
            <a:extLst>
              <a:ext uri="{FF2B5EF4-FFF2-40B4-BE49-F238E27FC236}">
                <a16:creationId xmlns:a16="http://schemas.microsoft.com/office/drawing/2014/main" id="{0F61CC9A-29E8-4BCC-BB8A-9BBF5BD46A2E}"/>
              </a:ext>
            </a:extLst>
          </p:cNvPr>
          <p:cNvSpPr>
            <a:spLocks noChangeArrowheads="1"/>
          </p:cNvSpPr>
          <p:nvPr/>
        </p:nvSpPr>
        <p:spPr bwMode="auto">
          <a:xfrm>
            <a:off x="6680200" y="3222625"/>
            <a:ext cx="13668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b="1">
                <a:solidFill>
                  <a:srgbClr val="000000"/>
                </a:solidFill>
              </a:rPr>
              <a:t>RESSOURCES</a:t>
            </a:r>
          </a:p>
        </p:txBody>
      </p:sp>
      <p:sp>
        <p:nvSpPr>
          <p:cNvPr id="56330" name="Rectangle 9">
            <a:extLst>
              <a:ext uri="{FF2B5EF4-FFF2-40B4-BE49-F238E27FC236}">
                <a16:creationId xmlns:a16="http://schemas.microsoft.com/office/drawing/2014/main" id="{574AB24B-C3DA-432C-823F-44479E066F39}"/>
              </a:ext>
            </a:extLst>
          </p:cNvPr>
          <p:cNvSpPr>
            <a:spLocks noChangeArrowheads="1"/>
          </p:cNvSpPr>
          <p:nvPr/>
        </p:nvSpPr>
        <p:spPr bwMode="auto">
          <a:xfrm>
            <a:off x="4191000" y="3886200"/>
            <a:ext cx="155416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solidFill>
                  <a:srgbClr val="000000"/>
                </a:solidFill>
              </a:rPr>
              <a:t>besoin financier</a:t>
            </a:r>
          </a:p>
          <a:p>
            <a:pPr>
              <a:lnSpc>
                <a:spcPct val="90000"/>
              </a:lnSpc>
              <a:spcBef>
                <a:spcPct val="0"/>
              </a:spcBef>
              <a:buClrTx/>
              <a:buSzTx/>
              <a:buFontTx/>
              <a:buNone/>
            </a:pPr>
            <a:r>
              <a:rPr kumimoji="0" lang="fr-FR" altLang="fr-FR" sz="1200" b="1">
                <a:solidFill>
                  <a:srgbClr val="000000"/>
                </a:solidFill>
              </a:rPr>
              <a:t>d'exploitation</a:t>
            </a: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r>
              <a:rPr kumimoji="0" lang="fr-FR" altLang="fr-FR" sz="1200" b="1">
                <a:solidFill>
                  <a:srgbClr val="000000"/>
                </a:solidFill>
              </a:rPr>
              <a:t>besoin financier H.E.</a:t>
            </a:r>
          </a:p>
        </p:txBody>
      </p:sp>
      <p:sp>
        <p:nvSpPr>
          <p:cNvPr id="56331" name="Rectangle 10">
            <a:extLst>
              <a:ext uri="{FF2B5EF4-FFF2-40B4-BE49-F238E27FC236}">
                <a16:creationId xmlns:a16="http://schemas.microsoft.com/office/drawing/2014/main" id="{7FE1B210-008F-47D7-A91E-DA26CAF7A7E8}"/>
              </a:ext>
            </a:extLst>
          </p:cNvPr>
          <p:cNvSpPr>
            <a:spLocks noChangeArrowheads="1"/>
          </p:cNvSpPr>
          <p:nvPr/>
        </p:nvSpPr>
        <p:spPr bwMode="auto">
          <a:xfrm>
            <a:off x="6705600" y="3886200"/>
            <a:ext cx="1433513"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solidFill>
                  <a:srgbClr val="000000"/>
                </a:solidFill>
              </a:rPr>
              <a:t>fonds de roulement</a:t>
            </a: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endParaRPr kumimoji="0" lang="fr-FR" altLang="fr-FR" sz="1200" b="1">
              <a:solidFill>
                <a:srgbClr val="000000"/>
              </a:solidFill>
            </a:endParaRPr>
          </a:p>
          <a:p>
            <a:pPr>
              <a:lnSpc>
                <a:spcPct val="90000"/>
              </a:lnSpc>
              <a:spcBef>
                <a:spcPct val="0"/>
              </a:spcBef>
              <a:buClrTx/>
              <a:buSzTx/>
              <a:buFontTx/>
              <a:buNone/>
            </a:pPr>
            <a:r>
              <a:rPr kumimoji="0" lang="fr-FR" altLang="fr-FR" sz="1200" b="1">
                <a:solidFill>
                  <a:srgbClr val="000000"/>
                </a:solidFill>
              </a:rPr>
              <a:t>trésorerie nette.</a:t>
            </a:r>
          </a:p>
        </p:txBody>
      </p:sp>
      <p:sp>
        <p:nvSpPr>
          <p:cNvPr id="56332" name="Line 11">
            <a:extLst>
              <a:ext uri="{FF2B5EF4-FFF2-40B4-BE49-F238E27FC236}">
                <a16:creationId xmlns:a16="http://schemas.microsoft.com/office/drawing/2014/main" id="{0BB5F53C-B2F4-46D6-A538-B15FC4D418E7}"/>
              </a:ext>
            </a:extLst>
          </p:cNvPr>
          <p:cNvSpPr>
            <a:spLocks noChangeShapeType="1"/>
          </p:cNvSpPr>
          <p:nvPr/>
        </p:nvSpPr>
        <p:spPr bwMode="auto">
          <a:xfrm>
            <a:off x="3800475" y="4614863"/>
            <a:ext cx="2071688"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33" name="Line 12">
            <a:extLst>
              <a:ext uri="{FF2B5EF4-FFF2-40B4-BE49-F238E27FC236}">
                <a16:creationId xmlns:a16="http://schemas.microsoft.com/office/drawing/2014/main" id="{7BBD1131-B148-4BBE-9E61-D3F6F5842F8A}"/>
              </a:ext>
            </a:extLst>
          </p:cNvPr>
          <p:cNvSpPr>
            <a:spLocks noChangeShapeType="1"/>
          </p:cNvSpPr>
          <p:nvPr/>
        </p:nvSpPr>
        <p:spPr bwMode="auto">
          <a:xfrm>
            <a:off x="6292850" y="4443413"/>
            <a:ext cx="2124075"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34" name="AutoShape 13">
            <a:hlinkClick r:id="rId2" action="ppaction://hlinksldjump" highlightClick="1"/>
            <a:extLst>
              <a:ext uri="{FF2B5EF4-FFF2-40B4-BE49-F238E27FC236}">
                <a16:creationId xmlns:a16="http://schemas.microsoft.com/office/drawing/2014/main" id="{433C9CF6-11E1-4DC2-BA32-8FE53CCF87A6}"/>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AEE7B23-1569-42B5-95E1-347D3836B0EF}"/>
              </a:ext>
            </a:extLst>
          </p:cNvPr>
          <p:cNvSpPr>
            <a:spLocks noGrp="1" noChangeArrowheads="1"/>
          </p:cNvSpPr>
          <p:nvPr>
            <p:ph type="title"/>
          </p:nvPr>
        </p:nvSpPr>
        <p:spPr/>
        <p:txBody>
          <a:bodyPr/>
          <a:lstStyle/>
          <a:p>
            <a:pPr eaLnBrk="1" hangingPunct="1"/>
            <a:r>
              <a:rPr lang="fr-FR" altLang="fr-FR"/>
              <a:t>RATIOS D'ANALYSE FINANCIERE</a:t>
            </a:r>
          </a:p>
        </p:txBody>
      </p:sp>
      <p:sp>
        <p:nvSpPr>
          <p:cNvPr id="57347" name="Espace réservé du numéro de diapositive 3">
            <a:extLst>
              <a:ext uri="{FF2B5EF4-FFF2-40B4-BE49-F238E27FC236}">
                <a16:creationId xmlns:a16="http://schemas.microsoft.com/office/drawing/2014/main" id="{17356AF2-82FE-415E-A2A1-49F233D6E831}"/>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10D49B0-1429-4DCB-98E7-17C887001D9B}" type="slidenum">
              <a:rPr kumimoji="0" lang="fr-FR" altLang="fr-FR">
                <a:solidFill>
                  <a:schemeClr val="tx2"/>
                </a:solidFill>
              </a:rPr>
              <a:pPr algn="r"/>
              <a:t>42</a:t>
            </a:fld>
            <a:endParaRPr kumimoji="0" lang="fr-FR" altLang="fr-FR">
              <a:solidFill>
                <a:schemeClr val="tx2"/>
              </a:solidFill>
            </a:endParaRPr>
          </a:p>
        </p:txBody>
      </p:sp>
      <p:grpSp>
        <p:nvGrpSpPr>
          <p:cNvPr id="57348" name="Group 3">
            <a:extLst>
              <a:ext uri="{FF2B5EF4-FFF2-40B4-BE49-F238E27FC236}">
                <a16:creationId xmlns:a16="http://schemas.microsoft.com/office/drawing/2014/main" id="{90E6F1E8-FCEB-46FA-A004-1CFDB4C09FBA}"/>
              </a:ext>
            </a:extLst>
          </p:cNvPr>
          <p:cNvGrpSpPr>
            <a:grpSpLocks/>
          </p:cNvGrpSpPr>
          <p:nvPr/>
        </p:nvGrpSpPr>
        <p:grpSpPr bwMode="auto">
          <a:xfrm>
            <a:off x="1219200" y="2365375"/>
            <a:ext cx="7666038" cy="3506788"/>
            <a:chOff x="281" y="1411"/>
            <a:chExt cx="5650" cy="2209"/>
          </a:xfrm>
        </p:grpSpPr>
        <p:grpSp>
          <p:nvGrpSpPr>
            <p:cNvPr id="57380" name="Group 4">
              <a:extLst>
                <a:ext uri="{FF2B5EF4-FFF2-40B4-BE49-F238E27FC236}">
                  <a16:creationId xmlns:a16="http://schemas.microsoft.com/office/drawing/2014/main" id="{F7B2853B-4E3F-421B-83D9-0AE7432BA7C2}"/>
                </a:ext>
              </a:extLst>
            </p:cNvPr>
            <p:cNvGrpSpPr>
              <a:grpSpLocks/>
            </p:cNvGrpSpPr>
            <p:nvPr/>
          </p:nvGrpSpPr>
          <p:grpSpPr bwMode="auto">
            <a:xfrm>
              <a:off x="2136" y="1411"/>
              <a:ext cx="1941" cy="2209"/>
              <a:chOff x="2136" y="1411"/>
              <a:chExt cx="1941" cy="2209"/>
            </a:xfrm>
          </p:grpSpPr>
          <p:sp>
            <p:nvSpPr>
              <p:cNvPr id="57385" name="Line 5">
                <a:extLst>
                  <a:ext uri="{FF2B5EF4-FFF2-40B4-BE49-F238E27FC236}">
                    <a16:creationId xmlns:a16="http://schemas.microsoft.com/office/drawing/2014/main" id="{6039C5ED-2078-4CD1-B6B9-2E0911716E4C}"/>
                  </a:ext>
                </a:extLst>
              </p:cNvPr>
              <p:cNvSpPr>
                <a:spLocks noChangeShapeType="1"/>
              </p:cNvSpPr>
              <p:nvPr/>
            </p:nvSpPr>
            <p:spPr bwMode="auto">
              <a:xfrm>
                <a:off x="2136" y="1411"/>
                <a:ext cx="0" cy="220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86" name="Line 6">
                <a:extLst>
                  <a:ext uri="{FF2B5EF4-FFF2-40B4-BE49-F238E27FC236}">
                    <a16:creationId xmlns:a16="http://schemas.microsoft.com/office/drawing/2014/main" id="{B74A27AA-B2D7-4321-99E4-1342C30F8EC1}"/>
                  </a:ext>
                </a:extLst>
              </p:cNvPr>
              <p:cNvSpPr>
                <a:spLocks noChangeShapeType="1"/>
              </p:cNvSpPr>
              <p:nvPr/>
            </p:nvSpPr>
            <p:spPr bwMode="auto">
              <a:xfrm>
                <a:off x="4077" y="1411"/>
                <a:ext cx="0" cy="220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7381" name="Line 7">
              <a:extLst>
                <a:ext uri="{FF2B5EF4-FFF2-40B4-BE49-F238E27FC236}">
                  <a16:creationId xmlns:a16="http://schemas.microsoft.com/office/drawing/2014/main" id="{BC203D47-AE36-4B04-A152-3648B0E4339B}"/>
                </a:ext>
              </a:extLst>
            </p:cNvPr>
            <p:cNvSpPr>
              <a:spLocks noChangeShapeType="1"/>
            </p:cNvSpPr>
            <p:nvPr/>
          </p:nvSpPr>
          <p:spPr bwMode="auto">
            <a:xfrm>
              <a:off x="2285" y="1695"/>
              <a:ext cx="164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7382" name="Group 8">
              <a:extLst>
                <a:ext uri="{FF2B5EF4-FFF2-40B4-BE49-F238E27FC236}">
                  <a16:creationId xmlns:a16="http://schemas.microsoft.com/office/drawing/2014/main" id="{AF6CA5F5-DD57-43A4-8B05-AE7B97DDA813}"/>
                </a:ext>
              </a:extLst>
            </p:cNvPr>
            <p:cNvGrpSpPr>
              <a:grpSpLocks/>
            </p:cNvGrpSpPr>
            <p:nvPr/>
          </p:nvGrpSpPr>
          <p:grpSpPr bwMode="auto">
            <a:xfrm>
              <a:off x="281" y="1695"/>
              <a:ext cx="5650" cy="0"/>
              <a:chOff x="281" y="1695"/>
              <a:chExt cx="5650" cy="0"/>
            </a:xfrm>
          </p:grpSpPr>
          <p:sp>
            <p:nvSpPr>
              <p:cNvPr id="57383" name="Line 9">
                <a:extLst>
                  <a:ext uri="{FF2B5EF4-FFF2-40B4-BE49-F238E27FC236}">
                    <a16:creationId xmlns:a16="http://schemas.microsoft.com/office/drawing/2014/main" id="{3B433273-8F70-4D0E-B67C-54780AAA276D}"/>
                  </a:ext>
                </a:extLst>
              </p:cNvPr>
              <p:cNvSpPr>
                <a:spLocks noChangeShapeType="1"/>
              </p:cNvSpPr>
              <p:nvPr/>
            </p:nvSpPr>
            <p:spPr bwMode="auto">
              <a:xfrm>
                <a:off x="281" y="1695"/>
                <a:ext cx="164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84" name="Line 10">
                <a:extLst>
                  <a:ext uri="{FF2B5EF4-FFF2-40B4-BE49-F238E27FC236}">
                    <a16:creationId xmlns:a16="http://schemas.microsoft.com/office/drawing/2014/main" id="{E6225C48-548B-4E7B-81AA-8B3D25F8A572}"/>
                  </a:ext>
                </a:extLst>
              </p:cNvPr>
              <p:cNvSpPr>
                <a:spLocks noChangeShapeType="1"/>
              </p:cNvSpPr>
              <p:nvPr/>
            </p:nvSpPr>
            <p:spPr bwMode="auto">
              <a:xfrm>
                <a:off x="4289" y="1695"/>
                <a:ext cx="164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7349" name="Rectangle 11">
            <a:extLst>
              <a:ext uri="{FF2B5EF4-FFF2-40B4-BE49-F238E27FC236}">
                <a16:creationId xmlns:a16="http://schemas.microsoft.com/office/drawing/2014/main" id="{4D49C432-762F-41A5-B5A7-80C672EB7049}"/>
              </a:ext>
            </a:extLst>
          </p:cNvPr>
          <p:cNvSpPr>
            <a:spLocks noChangeArrowheads="1"/>
          </p:cNvSpPr>
          <p:nvPr/>
        </p:nvSpPr>
        <p:spPr bwMode="auto">
          <a:xfrm>
            <a:off x="1676400" y="2362200"/>
            <a:ext cx="1117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STRUCTURE</a:t>
            </a:r>
          </a:p>
        </p:txBody>
      </p:sp>
      <p:sp>
        <p:nvSpPr>
          <p:cNvPr id="57350" name="Rectangle 12">
            <a:extLst>
              <a:ext uri="{FF2B5EF4-FFF2-40B4-BE49-F238E27FC236}">
                <a16:creationId xmlns:a16="http://schemas.microsoft.com/office/drawing/2014/main" id="{B5D754DF-1FF2-4F4A-BE17-F07BD1BF8267}"/>
              </a:ext>
            </a:extLst>
          </p:cNvPr>
          <p:cNvSpPr>
            <a:spLocks noChangeArrowheads="1"/>
          </p:cNvSpPr>
          <p:nvPr/>
        </p:nvSpPr>
        <p:spPr bwMode="auto">
          <a:xfrm>
            <a:off x="4572000" y="2362200"/>
            <a:ext cx="11779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TRESORERIE</a:t>
            </a:r>
          </a:p>
        </p:txBody>
      </p:sp>
      <p:sp>
        <p:nvSpPr>
          <p:cNvPr id="57351" name="Rectangle 13">
            <a:extLst>
              <a:ext uri="{FF2B5EF4-FFF2-40B4-BE49-F238E27FC236}">
                <a16:creationId xmlns:a16="http://schemas.microsoft.com/office/drawing/2014/main" id="{DD9E3D75-DDE2-489E-9DAE-4B59AA1AF5E6}"/>
              </a:ext>
            </a:extLst>
          </p:cNvPr>
          <p:cNvSpPr>
            <a:spLocks noChangeArrowheads="1"/>
          </p:cNvSpPr>
          <p:nvPr/>
        </p:nvSpPr>
        <p:spPr bwMode="auto">
          <a:xfrm>
            <a:off x="6943725" y="2395538"/>
            <a:ext cx="123666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RENTABILITE</a:t>
            </a:r>
          </a:p>
        </p:txBody>
      </p:sp>
      <p:sp>
        <p:nvSpPr>
          <p:cNvPr id="57352" name="Rectangle 14">
            <a:extLst>
              <a:ext uri="{FF2B5EF4-FFF2-40B4-BE49-F238E27FC236}">
                <a16:creationId xmlns:a16="http://schemas.microsoft.com/office/drawing/2014/main" id="{07404987-02FF-404B-88C0-18B2D13747BE}"/>
              </a:ext>
            </a:extLst>
          </p:cNvPr>
          <p:cNvSpPr>
            <a:spLocks noChangeArrowheads="1"/>
          </p:cNvSpPr>
          <p:nvPr/>
        </p:nvSpPr>
        <p:spPr bwMode="auto">
          <a:xfrm>
            <a:off x="1981200" y="2844800"/>
            <a:ext cx="1501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actif total</a:t>
            </a:r>
          </a:p>
          <a:p>
            <a:pPr algn="ctr">
              <a:lnSpc>
                <a:spcPct val="90000"/>
              </a:lnSpc>
              <a:spcBef>
                <a:spcPct val="0"/>
              </a:spcBef>
              <a:buClrTx/>
              <a:buSzTx/>
              <a:buFontTx/>
              <a:buNone/>
            </a:pPr>
            <a:r>
              <a:rPr kumimoji="0" lang="fr-FR" altLang="fr-FR" sz="1200" baseline="30000"/>
              <a:t>__________________________</a:t>
            </a:r>
            <a:endParaRPr kumimoji="0" lang="fr-FR" altLang="fr-FR" sz="1200"/>
          </a:p>
          <a:p>
            <a:pPr algn="ctr">
              <a:lnSpc>
                <a:spcPct val="90000"/>
              </a:lnSpc>
              <a:spcBef>
                <a:spcPct val="0"/>
              </a:spcBef>
              <a:buClrTx/>
              <a:buSzTx/>
              <a:buFontTx/>
              <a:buNone/>
            </a:pPr>
            <a:r>
              <a:rPr kumimoji="0" lang="fr-FR" altLang="fr-FR" sz="1200"/>
              <a:t>capitaux étrangers</a:t>
            </a:r>
          </a:p>
        </p:txBody>
      </p:sp>
      <p:sp>
        <p:nvSpPr>
          <p:cNvPr id="57353" name="Rectangle 15">
            <a:extLst>
              <a:ext uri="{FF2B5EF4-FFF2-40B4-BE49-F238E27FC236}">
                <a16:creationId xmlns:a16="http://schemas.microsoft.com/office/drawing/2014/main" id="{CF146ECD-08B4-4A01-B5CC-CB18AEDF0A62}"/>
              </a:ext>
            </a:extLst>
          </p:cNvPr>
          <p:cNvSpPr>
            <a:spLocks noChangeArrowheads="1"/>
          </p:cNvSpPr>
          <p:nvPr/>
        </p:nvSpPr>
        <p:spPr bwMode="auto">
          <a:xfrm>
            <a:off x="2032000" y="3444875"/>
            <a:ext cx="14001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capitaux propres</a:t>
            </a:r>
          </a:p>
          <a:p>
            <a:pPr algn="ctr">
              <a:lnSpc>
                <a:spcPct val="90000"/>
              </a:lnSpc>
              <a:spcBef>
                <a:spcPct val="0"/>
              </a:spcBef>
              <a:buClrTx/>
              <a:buSzTx/>
              <a:buFontTx/>
              <a:buNone/>
            </a:pPr>
            <a:r>
              <a:rPr kumimoji="0" lang="fr-FR" altLang="fr-FR" sz="1200" baseline="30000"/>
              <a:t>________________________</a:t>
            </a:r>
          </a:p>
          <a:p>
            <a:pPr algn="ctr">
              <a:lnSpc>
                <a:spcPct val="90000"/>
              </a:lnSpc>
              <a:spcBef>
                <a:spcPct val="0"/>
              </a:spcBef>
              <a:buClrTx/>
              <a:buSzTx/>
              <a:buFontTx/>
              <a:buNone/>
            </a:pPr>
            <a:r>
              <a:rPr kumimoji="0" lang="fr-FR" altLang="fr-FR" sz="1200"/>
              <a:t>capitaux étrangers</a:t>
            </a:r>
          </a:p>
        </p:txBody>
      </p:sp>
      <p:sp>
        <p:nvSpPr>
          <p:cNvPr id="57354" name="Rectangle 16">
            <a:extLst>
              <a:ext uri="{FF2B5EF4-FFF2-40B4-BE49-F238E27FC236}">
                <a16:creationId xmlns:a16="http://schemas.microsoft.com/office/drawing/2014/main" id="{36E4EB47-E44C-43F5-A321-E0B1B9E1A3AE}"/>
              </a:ext>
            </a:extLst>
          </p:cNvPr>
          <p:cNvSpPr>
            <a:spLocks noChangeArrowheads="1"/>
          </p:cNvSpPr>
          <p:nvPr/>
        </p:nvSpPr>
        <p:spPr bwMode="auto">
          <a:xfrm>
            <a:off x="1981200" y="4087813"/>
            <a:ext cx="150177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fonds de roulement</a:t>
            </a:r>
          </a:p>
          <a:p>
            <a:pPr algn="ctr">
              <a:lnSpc>
                <a:spcPct val="90000"/>
              </a:lnSpc>
              <a:spcBef>
                <a:spcPct val="0"/>
              </a:spcBef>
              <a:buClrTx/>
              <a:buSzTx/>
              <a:buFontTx/>
              <a:buNone/>
            </a:pPr>
            <a:r>
              <a:rPr kumimoji="0" lang="fr-FR" altLang="fr-FR" sz="1200" baseline="30000"/>
              <a:t>__________________________</a:t>
            </a:r>
          </a:p>
          <a:p>
            <a:pPr algn="ctr">
              <a:lnSpc>
                <a:spcPct val="90000"/>
              </a:lnSpc>
              <a:spcBef>
                <a:spcPct val="0"/>
              </a:spcBef>
              <a:buClrTx/>
              <a:buSzTx/>
              <a:buFontTx/>
              <a:buNone/>
            </a:pPr>
            <a:r>
              <a:rPr kumimoji="0" lang="fr-FR" altLang="fr-FR" sz="1200"/>
              <a:t>actif total</a:t>
            </a:r>
          </a:p>
        </p:txBody>
      </p:sp>
      <p:sp>
        <p:nvSpPr>
          <p:cNvPr id="57355" name="Rectangle 17">
            <a:extLst>
              <a:ext uri="{FF2B5EF4-FFF2-40B4-BE49-F238E27FC236}">
                <a16:creationId xmlns:a16="http://schemas.microsoft.com/office/drawing/2014/main" id="{7EE2F837-BA9D-41A6-93E1-8246B4ED7F85}"/>
              </a:ext>
            </a:extLst>
          </p:cNvPr>
          <p:cNvSpPr>
            <a:spLocks noChangeArrowheads="1"/>
          </p:cNvSpPr>
          <p:nvPr/>
        </p:nvSpPr>
        <p:spPr bwMode="auto">
          <a:xfrm>
            <a:off x="1981200" y="4648200"/>
            <a:ext cx="16033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capitaux permanents</a:t>
            </a:r>
          </a:p>
          <a:p>
            <a:pPr algn="ctr">
              <a:lnSpc>
                <a:spcPct val="90000"/>
              </a:lnSpc>
              <a:spcBef>
                <a:spcPct val="0"/>
              </a:spcBef>
              <a:buClrTx/>
              <a:buSzTx/>
              <a:buFontTx/>
              <a:buNone/>
            </a:pPr>
            <a:r>
              <a:rPr kumimoji="0" lang="fr-FR" altLang="fr-FR" sz="1200" baseline="30000"/>
              <a:t>____________________________</a:t>
            </a:r>
          </a:p>
          <a:p>
            <a:pPr algn="ctr">
              <a:lnSpc>
                <a:spcPct val="90000"/>
              </a:lnSpc>
              <a:spcBef>
                <a:spcPct val="0"/>
              </a:spcBef>
              <a:buClrTx/>
              <a:buSzTx/>
              <a:buFontTx/>
              <a:buNone/>
            </a:pPr>
            <a:r>
              <a:rPr kumimoji="0" lang="fr-FR" altLang="fr-FR" sz="1200"/>
              <a:t>immobilisations</a:t>
            </a:r>
          </a:p>
        </p:txBody>
      </p:sp>
      <p:sp>
        <p:nvSpPr>
          <p:cNvPr id="57356" name="Rectangle 18">
            <a:extLst>
              <a:ext uri="{FF2B5EF4-FFF2-40B4-BE49-F238E27FC236}">
                <a16:creationId xmlns:a16="http://schemas.microsoft.com/office/drawing/2014/main" id="{47730523-E425-4562-B33B-AB807638559F}"/>
              </a:ext>
            </a:extLst>
          </p:cNvPr>
          <p:cNvSpPr>
            <a:spLocks noChangeArrowheads="1"/>
          </p:cNvSpPr>
          <p:nvPr/>
        </p:nvSpPr>
        <p:spPr bwMode="auto">
          <a:xfrm>
            <a:off x="2057400" y="5257800"/>
            <a:ext cx="14509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fonds de roulement</a:t>
            </a:r>
          </a:p>
          <a:p>
            <a:pPr algn="ctr">
              <a:lnSpc>
                <a:spcPct val="90000"/>
              </a:lnSpc>
              <a:spcBef>
                <a:spcPct val="0"/>
              </a:spcBef>
              <a:buClrTx/>
              <a:buSzTx/>
              <a:buFontTx/>
              <a:buNone/>
            </a:pPr>
            <a:r>
              <a:rPr kumimoji="0" lang="fr-FR" altLang="fr-FR" sz="1200" baseline="30000"/>
              <a:t>_________________________</a:t>
            </a:r>
          </a:p>
          <a:p>
            <a:pPr algn="ctr">
              <a:lnSpc>
                <a:spcPct val="90000"/>
              </a:lnSpc>
              <a:spcBef>
                <a:spcPct val="0"/>
              </a:spcBef>
              <a:buClrTx/>
              <a:buSzTx/>
              <a:buFontTx/>
              <a:buNone/>
            </a:pPr>
            <a:r>
              <a:rPr kumimoji="0" lang="fr-FR" altLang="fr-FR" sz="1200"/>
              <a:t>dettes à court terme</a:t>
            </a:r>
          </a:p>
        </p:txBody>
      </p:sp>
      <p:sp>
        <p:nvSpPr>
          <p:cNvPr id="57357" name="Rectangle 19">
            <a:extLst>
              <a:ext uri="{FF2B5EF4-FFF2-40B4-BE49-F238E27FC236}">
                <a16:creationId xmlns:a16="http://schemas.microsoft.com/office/drawing/2014/main" id="{2674D5A0-4430-45E5-87CF-2FDC09A393AC}"/>
              </a:ext>
            </a:extLst>
          </p:cNvPr>
          <p:cNvSpPr>
            <a:spLocks noChangeArrowheads="1"/>
          </p:cNvSpPr>
          <p:nvPr/>
        </p:nvSpPr>
        <p:spPr bwMode="auto">
          <a:xfrm>
            <a:off x="4537075" y="2970213"/>
            <a:ext cx="1552575"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valeurs réalisables</a:t>
            </a:r>
          </a:p>
          <a:p>
            <a:pPr algn="ctr">
              <a:lnSpc>
                <a:spcPct val="90000"/>
              </a:lnSpc>
              <a:spcBef>
                <a:spcPct val="0"/>
              </a:spcBef>
              <a:buClrTx/>
              <a:buSzTx/>
              <a:buFontTx/>
              <a:buNone/>
            </a:pPr>
            <a:r>
              <a:rPr kumimoji="0" lang="fr-FR" altLang="fr-FR" sz="1200"/>
              <a:t>et disponibles</a:t>
            </a:r>
          </a:p>
          <a:p>
            <a:pPr algn="ctr">
              <a:lnSpc>
                <a:spcPct val="90000"/>
              </a:lnSpc>
              <a:spcBef>
                <a:spcPct val="0"/>
              </a:spcBef>
              <a:buClrTx/>
              <a:buSzTx/>
              <a:buFontTx/>
              <a:buNone/>
            </a:pPr>
            <a:r>
              <a:rPr kumimoji="0" lang="fr-FR" altLang="fr-FR" sz="1200" baseline="30000"/>
              <a:t>___________________________</a:t>
            </a:r>
          </a:p>
          <a:p>
            <a:pPr algn="ctr">
              <a:lnSpc>
                <a:spcPct val="90000"/>
              </a:lnSpc>
              <a:spcBef>
                <a:spcPct val="0"/>
              </a:spcBef>
              <a:buClrTx/>
              <a:buSzTx/>
              <a:buFontTx/>
              <a:buNone/>
            </a:pPr>
            <a:r>
              <a:rPr kumimoji="0" lang="fr-FR" altLang="fr-FR" sz="1200"/>
              <a:t>dettes à court terme</a:t>
            </a:r>
          </a:p>
        </p:txBody>
      </p:sp>
      <p:sp>
        <p:nvSpPr>
          <p:cNvPr id="57358" name="Rectangle 20">
            <a:extLst>
              <a:ext uri="{FF2B5EF4-FFF2-40B4-BE49-F238E27FC236}">
                <a16:creationId xmlns:a16="http://schemas.microsoft.com/office/drawing/2014/main" id="{C8BCC1D3-983D-4479-A1C2-B8CBC7545033}"/>
              </a:ext>
            </a:extLst>
          </p:cNvPr>
          <p:cNvSpPr>
            <a:spLocks noChangeArrowheads="1"/>
          </p:cNvSpPr>
          <p:nvPr/>
        </p:nvSpPr>
        <p:spPr bwMode="auto">
          <a:xfrm>
            <a:off x="4548188" y="3851275"/>
            <a:ext cx="15017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valeurs disponibles</a:t>
            </a:r>
          </a:p>
          <a:p>
            <a:pPr algn="ctr">
              <a:lnSpc>
                <a:spcPct val="90000"/>
              </a:lnSpc>
              <a:spcBef>
                <a:spcPct val="0"/>
              </a:spcBef>
              <a:buClrTx/>
              <a:buSzTx/>
              <a:buFontTx/>
              <a:buNone/>
            </a:pPr>
            <a:r>
              <a:rPr kumimoji="0" lang="fr-FR" altLang="fr-FR" sz="1200" baseline="30000"/>
              <a:t>__________________________</a:t>
            </a:r>
          </a:p>
          <a:p>
            <a:pPr algn="ctr">
              <a:lnSpc>
                <a:spcPct val="90000"/>
              </a:lnSpc>
              <a:spcBef>
                <a:spcPct val="0"/>
              </a:spcBef>
              <a:buClrTx/>
              <a:buSzTx/>
              <a:buFontTx/>
              <a:buNone/>
            </a:pPr>
            <a:r>
              <a:rPr kumimoji="0" lang="fr-FR" altLang="fr-FR" sz="1200"/>
              <a:t>dettes à court terme</a:t>
            </a:r>
          </a:p>
        </p:txBody>
      </p:sp>
      <p:sp>
        <p:nvSpPr>
          <p:cNvPr id="57359" name="Rectangle 21">
            <a:extLst>
              <a:ext uri="{FF2B5EF4-FFF2-40B4-BE49-F238E27FC236}">
                <a16:creationId xmlns:a16="http://schemas.microsoft.com/office/drawing/2014/main" id="{4280436A-F064-4105-BEA2-CBF9A5EDBAF1}"/>
              </a:ext>
            </a:extLst>
          </p:cNvPr>
          <p:cNvSpPr>
            <a:spLocks noChangeArrowheads="1"/>
          </p:cNvSpPr>
          <p:nvPr/>
        </p:nvSpPr>
        <p:spPr bwMode="auto">
          <a:xfrm>
            <a:off x="7539038" y="3379788"/>
            <a:ext cx="13493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bénéfice avant</a:t>
            </a:r>
          </a:p>
          <a:p>
            <a:pPr algn="ctr">
              <a:lnSpc>
                <a:spcPct val="90000"/>
              </a:lnSpc>
              <a:spcBef>
                <a:spcPct val="0"/>
              </a:spcBef>
              <a:buClrTx/>
              <a:buSzTx/>
              <a:buFontTx/>
              <a:buNone/>
            </a:pPr>
            <a:r>
              <a:rPr kumimoji="0" lang="fr-FR" altLang="fr-FR" sz="1200"/>
              <a:t>impôt x 100</a:t>
            </a:r>
          </a:p>
          <a:p>
            <a:pPr algn="ctr">
              <a:lnSpc>
                <a:spcPct val="90000"/>
              </a:lnSpc>
              <a:spcBef>
                <a:spcPct val="0"/>
              </a:spcBef>
              <a:buClrTx/>
              <a:buSzTx/>
              <a:buFontTx/>
              <a:buNone/>
            </a:pPr>
            <a:r>
              <a:rPr kumimoji="0" lang="fr-FR" altLang="fr-FR" sz="1200" baseline="30000"/>
              <a:t>_______________________</a:t>
            </a:r>
          </a:p>
          <a:p>
            <a:pPr algn="ctr">
              <a:lnSpc>
                <a:spcPct val="90000"/>
              </a:lnSpc>
              <a:spcBef>
                <a:spcPct val="0"/>
              </a:spcBef>
              <a:buClrTx/>
              <a:buSzTx/>
              <a:buFontTx/>
              <a:buNone/>
            </a:pPr>
            <a:r>
              <a:rPr kumimoji="0" lang="fr-FR" altLang="fr-FR" sz="1200"/>
              <a:t>capitaux propres</a:t>
            </a:r>
          </a:p>
          <a:p>
            <a:pPr algn="ctr">
              <a:lnSpc>
                <a:spcPct val="90000"/>
              </a:lnSpc>
              <a:spcBef>
                <a:spcPct val="0"/>
              </a:spcBef>
              <a:buClrTx/>
              <a:buSzTx/>
              <a:buFontTx/>
              <a:buNone/>
            </a:pPr>
            <a:r>
              <a:rPr kumimoji="0" lang="fr-FR" altLang="fr-FR" sz="1200"/>
              <a:t>+  1/2 x bénéfice</a:t>
            </a:r>
          </a:p>
        </p:txBody>
      </p:sp>
      <p:sp>
        <p:nvSpPr>
          <p:cNvPr id="57360" name="Rectangle 22">
            <a:extLst>
              <a:ext uri="{FF2B5EF4-FFF2-40B4-BE49-F238E27FC236}">
                <a16:creationId xmlns:a16="http://schemas.microsoft.com/office/drawing/2014/main" id="{60542383-3F41-4FD3-9C78-49945F53A1FA}"/>
              </a:ext>
            </a:extLst>
          </p:cNvPr>
          <p:cNvSpPr>
            <a:spLocks noChangeArrowheads="1"/>
          </p:cNvSpPr>
          <p:nvPr/>
        </p:nvSpPr>
        <p:spPr bwMode="auto">
          <a:xfrm>
            <a:off x="6302375" y="5075238"/>
            <a:ext cx="27717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bénéfice avant impôt</a:t>
            </a:r>
          </a:p>
          <a:p>
            <a:pPr algn="ctr">
              <a:lnSpc>
                <a:spcPct val="90000"/>
              </a:lnSpc>
              <a:spcBef>
                <a:spcPct val="0"/>
              </a:spcBef>
              <a:buClrTx/>
              <a:buSzTx/>
              <a:buFontTx/>
              <a:buNone/>
            </a:pPr>
            <a:r>
              <a:rPr kumimoji="0" lang="fr-FR" altLang="fr-FR" sz="1200"/>
              <a:t>+ intérêts des capitaux étrangers x 100</a:t>
            </a:r>
            <a:endParaRPr kumimoji="0" lang="fr-FR" altLang="fr-FR" sz="1200" baseline="30000"/>
          </a:p>
          <a:p>
            <a:pPr algn="ctr">
              <a:lnSpc>
                <a:spcPct val="90000"/>
              </a:lnSpc>
              <a:spcBef>
                <a:spcPct val="0"/>
              </a:spcBef>
              <a:buClrTx/>
              <a:buSzTx/>
              <a:buFontTx/>
              <a:buNone/>
            </a:pPr>
            <a:r>
              <a:rPr kumimoji="0" lang="fr-FR" altLang="fr-FR" sz="1200" baseline="30000"/>
              <a:t>___________________________________________________</a:t>
            </a:r>
          </a:p>
          <a:p>
            <a:pPr algn="ctr">
              <a:lnSpc>
                <a:spcPct val="90000"/>
              </a:lnSpc>
              <a:spcBef>
                <a:spcPct val="0"/>
              </a:spcBef>
              <a:buClrTx/>
              <a:buSzTx/>
              <a:buFontTx/>
              <a:buNone/>
            </a:pPr>
            <a:r>
              <a:rPr kumimoji="0" lang="fr-FR" altLang="fr-FR" sz="1200"/>
              <a:t>capitaux propres + 1/2 pertes et profits</a:t>
            </a:r>
          </a:p>
          <a:p>
            <a:pPr algn="ctr">
              <a:lnSpc>
                <a:spcPct val="90000"/>
              </a:lnSpc>
              <a:spcBef>
                <a:spcPct val="0"/>
              </a:spcBef>
              <a:buClrTx/>
              <a:buSzTx/>
              <a:buFontTx/>
              <a:buNone/>
            </a:pPr>
            <a:r>
              <a:rPr kumimoji="0" lang="fr-FR" altLang="fr-FR" sz="1200"/>
              <a:t>+ valeur moyenne du capital étranger</a:t>
            </a:r>
          </a:p>
        </p:txBody>
      </p:sp>
      <p:sp>
        <p:nvSpPr>
          <p:cNvPr id="57361" name="Rectangle 23">
            <a:extLst>
              <a:ext uri="{FF2B5EF4-FFF2-40B4-BE49-F238E27FC236}">
                <a16:creationId xmlns:a16="http://schemas.microsoft.com/office/drawing/2014/main" id="{F6EE351D-A97A-45F2-9A5A-7E2755B322E9}"/>
              </a:ext>
            </a:extLst>
          </p:cNvPr>
          <p:cNvSpPr>
            <a:spLocks noChangeArrowheads="1"/>
          </p:cNvSpPr>
          <p:nvPr/>
        </p:nvSpPr>
        <p:spPr bwMode="auto">
          <a:xfrm>
            <a:off x="884238" y="2927350"/>
            <a:ext cx="93186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solvabilité :</a:t>
            </a:r>
          </a:p>
        </p:txBody>
      </p:sp>
      <p:sp>
        <p:nvSpPr>
          <p:cNvPr id="57362" name="Rectangle 24">
            <a:extLst>
              <a:ext uri="{FF2B5EF4-FFF2-40B4-BE49-F238E27FC236}">
                <a16:creationId xmlns:a16="http://schemas.microsoft.com/office/drawing/2014/main" id="{9D0FF6DE-F1CD-45F7-9FC7-BA27244F506C}"/>
              </a:ext>
            </a:extLst>
          </p:cNvPr>
          <p:cNvSpPr>
            <a:spLocks noChangeArrowheads="1"/>
          </p:cNvSpPr>
          <p:nvPr/>
        </p:nvSpPr>
        <p:spPr bwMode="auto">
          <a:xfrm>
            <a:off x="817563" y="3455988"/>
            <a:ext cx="9239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autonomie</a:t>
            </a:r>
          </a:p>
          <a:p>
            <a:pPr>
              <a:lnSpc>
                <a:spcPct val="90000"/>
              </a:lnSpc>
              <a:spcBef>
                <a:spcPct val="0"/>
              </a:spcBef>
              <a:buClrTx/>
              <a:buSzTx/>
              <a:buFontTx/>
              <a:buNone/>
            </a:pPr>
            <a:r>
              <a:rPr kumimoji="0" lang="fr-FR" altLang="fr-FR" sz="1200" b="1"/>
              <a:t>financière :</a:t>
            </a:r>
          </a:p>
        </p:txBody>
      </p:sp>
      <p:sp>
        <p:nvSpPr>
          <p:cNvPr id="57363" name="Rectangle 25">
            <a:extLst>
              <a:ext uri="{FF2B5EF4-FFF2-40B4-BE49-F238E27FC236}">
                <a16:creationId xmlns:a16="http://schemas.microsoft.com/office/drawing/2014/main" id="{B345152A-431B-4C9F-BCB6-AA51E7FF3BA1}"/>
              </a:ext>
            </a:extLst>
          </p:cNvPr>
          <p:cNvSpPr>
            <a:spLocks noChangeArrowheads="1"/>
          </p:cNvSpPr>
          <p:nvPr/>
        </p:nvSpPr>
        <p:spPr bwMode="auto">
          <a:xfrm>
            <a:off x="884238" y="4027488"/>
            <a:ext cx="8350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liquidité</a:t>
            </a:r>
          </a:p>
          <a:p>
            <a:pPr>
              <a:lnSpc>
                <a:spcPct val="90000"/>
              </a:lnSpc>
              <a:spcBef>
                <a:spcPct val="0"/>
              </a:spcBef>
              <a:buClrTx/>
              <a:buSzTx/>
              <a:buFontTx/>
              <a:buNone/>
            </a:pPr>
            <a:r>
              <a:rPr kumimoji="0" lang="fr-FR" altLang="fr-FR" sz="1200" b="1"/>
              <a:t>de l'actif :</a:t>
            </a:r>
          </a:p>
        </p:txBody>
      </p:sp>
      <p:sp>
        <p:nvSpPr>
          <p:cNvPr id="57364" name="Rectangle 26">
            <a:extLst>
              <a:ext uri="{FF2B5EF4-FFF2-40B4-BE49-F238E27FC236}">
                <a16:creationId xmlns:a16="http://schemas.microsoft.com/office/drawing/2014/main" id="{F94BC4FE-044F-4DC7-90A2-4154A8567914}"/>
              </a:ext>
            </a:extLst>
          </p:cNvPr>
          <p:cNvSpPr>
            <a:spLocks noChangeArrowheads="1"/>
          </p:cNvSpPr>
          <p:nvPr/>
        </p:nvSpPr>
        <p:spPr bwMode="auto">
          <a:xfrm>
            <a:off x="762000" y="4648200"/>
            <a:ext cx="1303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financement des</a:t>
            </a:r>
          </a:p>
          <a:p>
            <a:pPr>
              <a:lnSpc>
                <a:spcPct val="90000"/>
              </a:lnSpc>
              <a:spcBef>
                <a:spcPct val="0"/>
              </a:spcBef>
              <a:buClrTx/>
              <a:buSzTx/>
              <a:buFontTx/>
              <a:buNone/>
            </a:pPr>
            <a:r>
              <a:rPr kumimoji="0" lang="fr-FR" altLang="fr-FR" sz="1200" b="1"/>
              <a:t>immobilisations :</a:t>
            </a:r>
          </a:p>
          <a:p>
            <a:pPr eaLnBrk="1">
              <a:lnSpc>
                <a:spcPct val="90000"/>
              </a:lnSpc>
              <a:spcBef>
                <a:spcPct val="0"/>
              </a:spcBef>
              <a:buClrTx/>
              <a:buSzTx/>
              <a:buFontTx/>
              <a:buNone/>
            </a:pPr>
            <a:endParaRPr kumimoji="0" lang="fr-FR" altLang="fr-FR" sz="1200" b="1"/>
          </a:p>
        </p:txBody>
      </p:sp>
      <p:sp>
        <p:nvSpPr>
          <p:cNvPr id="57365" name="Rectangle 27">
            <a:extLst>
              <a:ext uri="{FF2B5EF4-FFF2-40B4-BE49-F238E27FC236}">
                <a16:creationId xmlns:a16="http://schemas.microsoft.com/office/drawing/2014/main" id="{1D53A50E-BC9E-4DED-8AA8-E2C9DE65483A}"/>
              </a:ext>
            </a:extLst>
          </p:cNvPr>
          <p:cNvSpPr>
            <a:spLocks noChangeArrowheads="1"/>
          </p:cNvSpPr>
          <p:nvPr/>
        </p:nvSpPr>
        <p:spPr bwMode="auto">
          <a:xfrm>
            <a:off x="744538" y="5246688"/>
            <a:ext cx="13049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rotation du fonds</a:t>
            </a:r>
          </a:p>
          <a:p>
            <a:pPr>
              <a:lnSpc>
                <a:spcPct val="90000"/>
              </a:lnSpc>
              <a:spcBef>
                <a:spcPct val="0"/>
              </a:spcBef>
              <a:buClrTx/>
              <a:buSzTx/>
              <a:buFontTx/>
              <a:buNone/>
            </a:pPr>
            <a:r>
              <a:rPr kumimoji="0" lang="fr-FR" altLang="fr-FR" sz="1200" b="1"/>
              <a:t>de roulement :</a:t>
            </a:r>
          </a:p>
        </p:txBody>
      </p:sp>
      <p:sp>
        <p:nvSpPr>
          <p:cNvPr id="57366" name="Rectangle 28">
            <a:extLst>
              <a:ext uri="{FF2B5EF4-FFF2-40B4-BE49-F238E27FC236}">
                <a16:creationId xmlns:a16="http://schemas.microsoft.com/office/drawing/2014/main" id="{F96F151A-0A29-4551-9CB1-7DC077B43CF3}"/>
              </a:ext>
            </a:extLst>
          </p:cNvPr>
          <p:cNvSpPr>
            <a:spLocks noChangeArrowheads="1"/>
          </p:cNvSpPr>
          <p:nvPr/>
        </p:nvSpPr>
        <p:spPr bwMode="auto">
          <a:xfrm>
            <a:off x="3881438" y="2786063"/>
            <a:ext cx="16383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trésorerie à échéance</a:t>
            </a:r>
            <a:r>
              <a:rPr kumimoji="0" lang="fr-FR" altLang="fr-FR" sz="1200"/>
              <a:t> :</a:t>
            </a:r>
          </a:p>
        </p:txBody>
      </p:sp>
      <p:sp>
        <p:nvSpPr>
          <p:cNvPr id="57367" name="Rectangle 29">
            <a:extLst>
              <a:ext uri="{FF2B5EF4-FFF2-40B4-BE49-F238E27FC236}">
                <a16:creationId xmlns:a16="http://schemas.microsoft.com/office/drawing/2014/main" id="{3FBD3C88-4D45-431C-AAE3-086181097398}"/>
              </a:ext>
            </a:extLst>
          </p:cNvPr>
          <p:cNvSpPr>
            <a:spLocks noChangeArrowheads="1"/>
          </p:cNvSpPr>
          <p:nvPr/>
        </p:nvSpPr>
        <p:spPr bwMode="auto">
          <a:xfrm>
            <a:off x="3895725" y="3643313"/>
            <a:ext cx="12890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trésorerie à vue :</a:t>
            </a:r>
          </a:p>
        </p:txBody>
      </p:sp>
      <p:sp>
        <p:nvSpPr>
          <p:cNvPr id="57368" name="Rectangle 30">
            <a:extLst>
              <a:ext uri="{FF2B5EF4-FFF2-40B4-BE49-F238E27FC236}">
                <a16:creationId xmlns:a16="http://schemas.microsoft.com/office/drawing/2014/main" id="{1151FA90-42A5-4467-BA27-0D399DDD5600}"/>
              </a:ext>
            </a:extLst>
          </p:cNvPr>
          <p:cNvSpPr>
            <a:spLocks noChangeArrowheads="1"/>
          </p:cNvSpPr>
          <p:nvPr/>
        </p:nvSpPr>
        <p:spPr bwMode="auto">
          <a:xfrm>
            <a:off x="6396038" y="2901950"/>
            <a:ext cx="225266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rentabilité des capitaux propres</a:t>
            </a:r>
          </a:p>
          <a:p>
            <a:pPr algn="ctr">
              <a:lnSpc>
                <a:spcPct val="90000"/>
              </a:lnSpc>
              <a:spcBef>
                <a:spcPct val="0"/>
              </a:spcBef>
              <a:buClrTx/>
              <a:buSzTx/>
              <a:buFontTx/>
              <a:buNone/>
            </a:pPr>
            <a:r>
              <a:rPr kumimoji="0" lang="fr-FR" altLang="fr-FR" sz="1200" b="1"/>
              <a:t>(ou rentabilité financière) :</a:t>
            </a:r>
          </a:p>
        </p:txBody>
      </p:sp>
      <p:sp>
        <p:nvSpPr>
          <p:cNvPr id="57369" name="Rectangle 31">
            <a:extLst>
              <a:ext uri="{FF2B5EF4-FFF2-40B4-BE49-F238E27FC236}">
                <a16:creationId xmlns:a16="http://schemas.microsoft.com/office/drawing/2014/main" id="{EC71041B-6313-47D5-9EAB-8EC88C82494A}"/>
              </a:ext>
            </a:extLst>
          </p:cNvPr>
          <p:cNvSpPr>
            <a:spLocks noChangeArrowheads="1"/>
          </p:cNvSpPr>
          <p:nvPr/>
        </p:nvSpPr>
        <p:spPr bwMode="auto">
          <a:xfrm>
            <a:off x="6396038" y="4559300"/>
            <a:ext cx="225266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b="1"/>
              <a:t>rentabilité des capitaux engagés</a:t>
            </a:r>
          </a:p>
          <a:p>
            <a:pPr algn="ctr">
              <a:lnSpc>
                <a:spcPct val="90000"/>
              </a:lnSpc>
              <a:spcBef>
                <a:spcPct val="0"/>
              </a:spcBef>
              <a:buClrTx/>
              <a:buSzTx/>
              <a:buFontTx/>
              <a:buNone/>
            </a:pPr>
            <a:r>
              <a:rPr kumimoji="0" lang="fr-FR" altLang="fr-FR" sz="1200" b="1"/>
              <a:t>(ou rentabilité économique) :</a:t>
            </a:r>
          </a:p>
        </p:txBody>
      </p:sp>
      <p:sp>
        <p:nvSpPr>
          <p:cNvPr id="57370" name="Rectangle 32">
            <a:extLst>
              <a:ext uri="{FF2B5EF4-FFF2-40B4-BE49-F238E27FC236}">
                <a16:creationId xmlns:a16="http://schemas.microsoft.com/office/drawing/2014/main" id="{DD355231-A72F-4838-AE6C-2EAFA242007C}"/>
              </a:ext>
            </a:extLst>
          </p:cNvPr>
          <p:cNvSpPr>
            <a:spLocks noChangeArrowheads="1"/>
          </p:cNvSpPr>
          <p:nvPr/>
        </p:nvSpPr>
        <p:spPr bwMode="auto">
          <a:xfrm>
            <a:off x="2057400" y="1371600"/>
            <a:ext cx="375443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Char char="•"/>
            </a:pPr>
            <a:r>
              <a:rPr kumimoji="0" lang="fr-FR" altLang="fr-FR" sz="1200" b="1"/>
              <a:t>Classés en trois catégories distinctes qui s'intéressent :</a:t>
            </a:r>
          </a:p>
        </p:txBody>
      </p:sp>
      <p:grpSp>
        <p:nvGrpSpPr>
          <p:cNvPr id="57371" name="Group 33">
            <a:extLst>
              <a:ext uri="{FF2B5EF4-FFF2-40B4-BE49-F238E27FC236}">
                <a16:creationId xmlns:a16="http://schemas.microsoft.com/office/drawing/2014/main" id="{5EBD02D1-CD58-4CAF-8CB7-A6E8FAA0E83B}"/>
              </a:ext>
            </a:extLst>
          </p:cNvPr>
          <p:cNvGrpSpPr>
            <a:grpSpLocks/>
          </p:cNvGrpSpPr>
          <p:nvPr/>
        </p:nvGrpSpPr>
        <p:grpSpPr bwMode="auto">
          <a:xfrm>
            <a:off x="6019800" y="1295400"/>
            <a:ext cx="1981200" cy="584200"/>
            <a:chOff x="4011" y="588"/>
            <a:chExt cx="1352" cy="368"/>
          </a:xfrm>
        </p:grpSpPr>
        <p:sp>
          <p:nvSpPr>
            <p:cNvPr id="57378" name="Rectangle 34">
              <a:extLst>
                <a:ext uri="{FF2B5EF4-FFF2-40B4-BE49-F238E27FC236}">
                  <a16:creationId xmlns:a16="http://schemas.microsoft.com/office/drawing/2014/main" id="{336CA23A-0BFC-497E-B557-E37E20519A21}"/>
                </a:ext>
              </a:extLst>
            </p:cNvPr>
            <p:cNvSpPr>
              <a:spLocks noChangeArrowheads="1"/>
            </p:cNvSpPr>
            <p:nvPr/>
          </p:nvSpPr>
          <p:spPr bwMode="auto">
            <a:xfrm>
              <a:off x="4030" y="588"/>
              <a:ext cx="133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a:t>à l'origine des ressources</a:t>
              </a:r>
            </a:p>
            <a:p>
              <a:pPr>
                <a:lnSpc>
                  <a:spcPct val="90000"/>
                </a:lnSpc>
                <a:spcBef>
                  <a:spcPct val="0"/>
                </a:spcBef>
                <a:buClrTx/>
                <a:buSzTx/>
                <a:buFontTx/>
                <a:buNone/>
              </a:pPr>
              <a:r>
                <a:rPr kumimoji="0" lang="fr-FR" altLang="fr-FR" sz="1200"/>
                <a:t>à l'état de la trésorerie</a:t>
              </a:r>
            </a:p>
            <a:p>
              <a:pPr>
                <a:lnSpc>
                  <a:spcPct val="90000"/>
                </a:lnSpc>
                <a:spcBef>
                  <a:spcPct val="0"/>
                </a:spcBef>
                <a:buClrTx/>
                <a:buSzTx/>
                <a:buFontTx/>
                <a:buNone/>
              </a:pPr>
              <a:r>
                <a:rPr kumimoji="0" lang="fr-FR" altLang="fr-FR" sz="1200"/>
                <a:t>à la rentabilité de l'entreprise</a:t>
              </a:r>
            </a:p>
          </p:txBody>
        </p:sp>
        <p:sp>
          <p:nvSpPr>
            <p:cNvPr id="57379" name="Line 35">
              <a:extLst>
                <a:ext uri="{FF2B5EF4-FFF2-40B4-BE49-F238E27FC236}">
                  <a16:creationId xmlns:a16="http://schemas.microsoft.com/office/drawing/2014/main" id="{EC322E41-0C2E-4696-B255-07504822DFB3}"/>
                </a:ext>
              </a:extLst>
            </p:cNvPr>
            <p:cNvSpPr>
              <a:spLocks noChangeShapeType="1"/>
            </p:cNvSpPr>
            <p:nvPr/>
          </p:nvSpPr>
          <p:spPr bwMode="auto">
            <a:xfrm>
              <a:off x="4011" y="642"/>
              <a:ext cx="0" cy="309"/>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7372" name="Rectangle 36">
            <a:extLst>
              <a:ext uri="{FF2B5EF4-FFF2-40B4-BE49-F238E27FC236}">
                <a16:creationId xmlns:a16="http://schemas.microsoft.com/office/drawing/2014/main" id="{4F89851D-0007-4130-84B2-809E21309CA7}"/>
              </a:ext>
            </a:extLst>
          </p:cNvPr>
          <p:cNvSpPr>
            <a:spLocks noChangeArrowheads="1"/>
          </p:cNvSpPr>
          <p:nvPr/>
        </p:nvSpPr>
        <p:spPr bwMode="auto">
          <a:xfrm>
            <a:off x="990600" y="1752600"/>
            <a:ext cx="2938463"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Char char="•"/>
            </a:pPr>
            <a:r>
              <a:rPr kumimoji="0" lang="fr-FR" altLang="fr-FR" sz="1200" b="1"/>
              <a:t>S'utilisent toujours à plusieurs</a:t>
            </a:r>
          </a:p>
          <a:p>
            <a:pPr>
              <a:lnSpc>
                <a:spcPct val="90000"/>
              </a:lnSpc>
              <a:spcBef>
                <a:spcPct val="0"/>
              </a:spcBef>
              <a:buClrTx/>
              <a:buSzTx/>
              <a:buFontTx/>
              <a:buChar char="•"/>
            </a:pPr>
            <a:r>
              <a:rPr kumimoji="0" lang="fr-FR" altLang="fr-FR" sz="1200" b="1"/>
              <a:t>Se calculent sur au moins 3 ou 4 exercices</a:t>
            </a:r>
          </a:p>
        </p:txBody>
      </p:sp>
      <p:sp>
        <p:nvSpPr>
          <p:cNvPr id="57373" name="Rectangle 37">
            <a:extLst>
              <a:ext uri="{FF2B5EF4-FFF2-40B4-BE49-F238E27FC236}">
                <a16:creationId xmlns:a16="http://schemas.microsoft.com/office/drawing/2014/main" id="{883493DE-6124-4FAA-AEB1-58F7CA24B46E}"/>
              </a:ext>
            </a:extLst>
          </p:cNvPr>
          <p:cNvSpPr>
            <a:spLocks noChangeArrowheads="1"/>
          </p:cNvSpPr>
          <p:nvPr/>
        </p:nvSpPr>
        <p:spPr bwMode="auto">
          <a:xfrm>
            <a:off x="4583113" y="4575175"/>
            <a:ext cx="1423987"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u="sng"/>
              <a:t>   capitaux propres   </a:t>
            </a:r>
            <a:endParaRPr kumimoji="0" lang="fr-FR" altLang="fr-FR" sz="1200" u="sng" baseline="30000"/>
          </a:p>
          <a:p>
            <a:pPr algn="ctr">
              <a:lnSpc>
                <a:spcPct val="90000"/>
              </a:lnSpc>
              <a:spcBef>
                <a:spcPct val="0"/>
              </a:spcBef>
              <a:buClrTx/>
              <a:buSzTx/>
              <a:buFontTx/>
              <a:buNone/>
            </a:pPr>
            <a:r>
              <a:rPr kumimoji="0" lang="fr-FR" altLang="fr-FR" sz="1200"/>
              <a:t>dettes totales</a:t>
            </a:r>
          </a:p>
        </p:txBody>
      </p:sp>
      <p:sp>
        <p:nvSpPr>
          <p:cNvPr id="57374" name="Rectangle 38">
            <a:extLst>
              <a:ext uri="{FF2B5EF4-FFF2-40B4-BE49-F238E27FC236}">
                <a16:creationId xmlns:a16="http://schemas.microsoft.com/office/drawing/2014/main" id="{BC6DDCC9-5056-428E-B690-20FA00E0EC87}"/>
              </a:ext>
            </a:extLst>
          </p:cNvPr>
          <p:cNvSpPr>
            <a:spLocks noChangeArrowheads="1"/>
          </p:cNvSpPr>
          <p:nvPr/>
        </p:nvSpPr>
        <p:spPr bwMode="auto">
          <a:xfrm>
            <a:off x="3886200" y="4419600"/>
            <a:ext cx="185896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indépendance financière :</a:t>
            </a:r>
          </a:p>
        </p:txBody>
      </p:sp>
      <p:sp>
        <p:nvSpPr>
          <p:cNvPr id="57375" name="Rectangle 39">
            <a:extLst>
              <a:ext uri="{FF2B5EF4-FFF2-40B4-BE49-F238E27FC236}">
                <a16:creationId xmlns:a16="http://schemas.microsoft.com/office/drawing/2014/main" id="{EFF60532-CEB7-4566-87A4-61E3FB20BBEA}"/>
              </a:ext>
            </a:extLst>
          </p:cNvPr>
          <p:cNvSpPr>
            <a:spLocks noChangeArrowheads="1"/>
          </p:cNvSpPr>
          <p:nvPr/>
        </p:nvSpPr>
        <p:spPr bwMode="auto">
          <a:xfrm>
            <a:off x="4487863" y="5313363"/>
            <a:ext cx="1608137"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200"/>
              <a:t>capitaux propres</a:t>
            </a:r>
          </a:p>
          <a:p>
            <a:pPr algn="ctr">
              <a:lnSpc>
                <a:spcPct val="90000"/>
              </a:lnSpc>
              <a:spcBef>
                <a:spcPct val="0"/>
              </a:spcBef>
              <a:buClrTx/>
              <a:buSzTx/>
              <a:buFontTx/>
              <a:buNone/>
            </a:pPr>
            <a:r>
              <a:rPr kumimoji="0" lang="fr-FR" altLang="fr-FR" sz="1200" baseline="30000"/>
              <a:t>__________________________</a:t>
            </a:r>
          </a:p>
          <a:p>
            <a:pPr algn="ctr">
              <a:lnSpc>
                <a:spcPct val="90000"/>
              </a:lnSpc>
              <a:spcBef>
                <a:spcPct val="0"/>
              </a:spcBef>
              <a:buClrTx/>
              <a:buSzTx/>
              <a:buFontTx/>
              <a:buNone/>
            </a:pPr>
            <a:r>
              <a:rPr kumimoji="0" lang="fr-FR" altLang="fr-FR" sz="1200"/>
              <a:t>dettes financières LMT</a:t>
            </a:r>
          </a:p>
        </p:txBody>
      </p:sp>
      <p:sp>
        <p:nvSpPr>
          <p:cNvPr id="57376" name="Rectangle 40">
            <a:extLst>
              <a:ext uri="{FF2B5EF4-FFF2-40B4-BE49-F238E27FC236}">
                <a16:creationId xmlns:a16="http://schemas.microsoft.com/office/drawing/2014/main" id="{35555551-926B-43C9-BDE8-35F3D51BA2E5}"/>
              </a:ext>
            </a:extLst>
          </p:cNvPr>
          <p:cNvSpPr>
            <a:spLocks noChangeArrowheads="1"/>
          </p:cNvSpPr>
          <p:nvPr/>
        </p:nvSpPr>
        <p:spPr bwMode="auto">
          <a:xfrm>
            <a:off x="3886200" y="5105400"/>
            <a:ext cx="16478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200" b="1"/>
              <a:t>autonomie financière :</a:t>
            </a:r>
          </a:p>
        </p:txBody>
      </p:sp>
      <p:sp>
        <p:nvSpPr>
          <p:cNvPr id="57377" name="AutoShape 41">
            <a:hlinkClick r:id="rId2" action="ppaction://hlinksldjump" highlightClick="1"/>
            <a:extLst>
              <a:ext uri="{FF2B5EF4-FFF2-40B4-BE49-F238E27FC236}">
                <a16:creationId xmlns:a16="http://schemas.microsoft.com/office/drawing/2014/main" id="{74DC19BE-96E5-4659-BECA-69C60A9EC8D4}"/>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A491E9E-F0CA-4FAC-85DD-181442A11E1B}"/>
              </a:ext>
            </a:extLst>
          </p:cNvPr>
          <p:cNvSpPr>
            <a:spLocks noGrp="1" noChangeArrowheads="1"/>
          </p:cNvSpPr>
          <p:nvPr>
            <p:ph type="title"/>
          </p:nvPr>
        </p:nvSpPr>
        <p:spPr/>
        <p:txBody>
          <a:bodyPr/>
          <a:lstStyle/>
          <a:p>
            <a:pPr eaLnBrk="1" hangingPunct="1"/>
            <a:r>
              <a:rPr lang="fr-FR" altLang="fr-FR"/>
              <a:t>PLAN-TYPE DU RAPPORT D'ANALYSE</a:t>
            </a:r>
          </a:p>
        </p:txBody>
      </p:sp>
      <p:sp>
        <p:nvSpPr>
          <p:cNvPr id="58371" name="Rectangle 3">
            <a:extLst>
              <a:ext uri="{FF2B5EF4-FFF2-40B4-BE49-F238E27FC236}">
                <a16:creationId xmlns:a16="http://schemas.microsoft.com/office/drawing/2014/main" id="{A4D904AC-47D7-4AA9-A690-9E65CD6FD645}"/>
              </a:ext>
            </a:extLst>
          </p:cNvPr>
          <p:cNvSpPr>
            <a:spLocks noGrp="1" noChangeArrowheads="1"/>
          </p:cNvSpPr>
          <p:nvPr>
            <p:ph idx="1"/>
          </p:nvPr>
        </p:nvSpPr>
        <p:spPr/>
        <p:txBody>
          <a:bodyPr/>
          <a:lstStyle/>
          <a:p>
            <a:pPr lvl="1" eaLnBrk="1" hangingPunct="1">
              <a:lnSpc>
                <a:spcPct val="90000"/>
              </a:lnSpc>
            </a:pPr>
            <a:r>
              <a:rPr lang="fr-FR" altLang="fr-FR" sz="1400"/>
              <a:t>VUE D'ENSEMBLE :</a:t>
            </a:r>
          </a:p>
          <a:p>
            <a:pPr lvl="2" eaLnBrk="1" hangingPunct="1">
              <a:lnSpc>
                <a:spcPct val="90000"/>
              </a:lnSpc>
            </a:pPr>
            <a:r>
              <a:rPr lang="fr-FR" altLang="fr-FR" sz="1200"/>
              <a:t>Activité, évolution et événements marquants; croissances : chiffre d'affaires, effectifs, immobilisations et leur renouvellement, bénéfice, dividendes, ...</a:t>
            </a:r>
          </a:p>
          <a:p>
            <a:pPr lvl="2" eaLnBrk="1" hangingPunct="1">
              <a:lnSpc>
                <a:spcPct val="90000"/>
              </a:lnSpc>
            </a:pPr>
            <a:r>
              <a:rPr lang="fr-FR" altLang="fr-FR" sz="1200"/>
              <a:t>Approche patrimoniale : moyens de production, endettement, risque</a:t>
            </a:r>
          </a:p>
          <a:p>
            <a:pPr lvl="2" eaLnBrk="1" hangingPunct="1">
              <a:lnSpc>
                <a:spcPct val="90000"/>
              </a:lnSpc>
            </a:pPr>
            <a:r>
              <a:rPr lang="fr-FR" altLang="fr-FR" sz="1200"/>
              <a:t>Comparaison avec le secteur.</a:t>
            </a:r>
          </a:p>
          <a:p>
            <a:pPr lvl="1" eaLnBrk="1" hangingPunct="1">
              <a:lnSpc>
                <a:spcPct val="90000"/>
              </a:lnSpc>
            </a:pPr>
            <a:endParaRPr lang="fr-FR" altLang="fr-FR" sz="1400"/>
          </a:p>
          <a:p>
            <a:pPr lvl="1" eaLnBrk="1" hangingPunct="1">
              <a:lnSpc>
                <a:spcPct val="90000"/>
              </a:lnSpc>
            </a:pPr>
            <a:r>
              <a:rPr lang="fr-FR" altLang="fr-FR" sz="1400"/>
              <a:t>RESULTATS :</a:t>
            </a:r>
          </a:p>
          <a:p>
            <a:pPr lvl="2" eaLnBrk="1" hangingPunct="1">
              <a:lnSpc>
                <a:spcPct val="90000"/>
              </a:lnSpc>
            </a:pPr>
            <a:r>
              <a:rPr lang="fr-FR" altLang="fr-FR" sz="1200"/>
              <a:t>rentabilités économique et financière, explications par soldes intermédiaires et principaux postes.</a:t>
            </a:r>
          </a:p>
          <a:p>
            <a:pPr lvl="2" eaLnBrk="1" hangingPunct="1">
              <a:lnSpc>
                <a:spcPct val="90000"/>
              </a:lnSpc>
            </a:pPr>
            <a:r>
              <a:rPr lang="fr-FR" altLang="fr-FR" sz="1200"/>
              <a:t>Comparer; commenter avec des données externes éventuelles : évolutions comparées des prix (produits et charges), ...</a:t>
            </a:r>
          </a:p>
          <a:p>
            <a:pPr lvl="1" eaLnBrk="1" hangingPunct="1">
              <a:lnSpc>
                <a:spcPct val="90000"/>
              </a:lnSpc>
            </a:pPr>
            <a:endParaRPr lang="fr-FR" altLang="fr-FR" sz="1400"/>
          </a:p>
          <a:p>
            <a:pPr lvl="1" eaLnBrk="1" hangingPunct="1">
              <a:lnSpc>
                <a:spcPct val="90000"/>
              </a:lnSpc>
            </a:pPr>
            <a:r>
              <a:rPr lang="fr-FR" altLang="fr-FR" sz="1400"/>
              <a:t>EQUILIBRE FINANCIER GLOBAL :</a:t>
            </a:r>
          </a:p>
          <a:p>
            <a:pPr lvl="2" eaLnBrk="1" hangingPunct="1">
              <a:lnSpc>
                <a:spcPct val="90000"/>
              </a:lnSpc>
            </a:pPr>
            <a:r>
              <a:rPr lang="fr-FR" altLang="fr-FR" sz="1200"/>
              <a:t>Evolution des emplois et ressources, capacité de l'entreprise à faire face à ses besoins financiers</a:t>
            </a:r>
          </a:p>
          <a:p>
            <a:pPr lvl="1" eaLnBrk="1" hangingPunct="1">
              <a:lnSpc>
                <a:spcPct val="90000"/>
              </a:lnSpc>
            </a:pPr>
            <a:endParaRPr lang="fr-FR" altLang="fr-FR" sz="1400"/>
          </a:p>
          <a:p>
            <a:pPr lvl="1" eaLnBrk="1" hangingPunct="1">
              <a:lnSpc>
                <a:spcPct val="90000"/>
              </a:lnSpc>
            </a:pPr>
            <a:r>
              <a:rPr lang="fr-FR" altLang="fr-FR" sz="1400"/>
              <a:t>EQUILIBRE FINANCIER DU CYCLE D'EXPLOITATION :</a:t>
            </a:r>
          </a:p>
          <a:p>
            <a:pPr lvl="2" eaLnBrk="1" hangingPunct="1">
              <a:lnSpc>
                <a:spcPct val="90000"/>
              </a:lnSpc>
            </a:pPr>
            <a:r>
              <a:rPr lang="fr-FR" altLang="fr-FR" sz="1200"/>
              <a:t>Etude du besoin financier d'exploitation, analyse du fonds de roulement</a:t>
            </a:r>
          </a:p>
          <a:p>
            <a:pPr lvl="1" eaLnBrk="1" hangingPunct="1">
              <a:lnSpc>
                <a:spcPct val="90000"/>
              </a:lnSpc>
            </a:pPr>
            <a:endParaRPr lang="fr-FR" altLang="fr-FR" sz="1400"/>
          </a:p>
          <a:p>
            <a:pPr lvl="1" eaLnBrk="1" hangingPunct="1">
              <a:lnSpc>
                <a:spcPct val="90000"/>
              </a:lnSpc>
            </a:pPr>
            <a:r>
              <a:rPr lang="fr-FR" altLang="fr-FR" sz="1400"/>
              <a:t>DIAGNOSTIC :</a:t>
            </a:r>
          </a:p>
          <a:p>
            <a:pPr lvl="2" eaLnBrk="1" hangingPunct="1">
              <a:lnSpc>
                <a:spcPct val="90000"/>
              </a:lnSpc>
            </a:pPr>
            <a:r>
              <a:rPr lang="fr-FR" altLang="fr-FR" sz="1200"/>
              <a:t>Synthèse sur la rentabilité et l'équilibre financier</a:t>
            </a:r>
          </a:p>
          <a:p>
            <a:pPr lvl="2" eaLnBrk="1" hangingPunct="1">
              <a:lnSpc>
                <a:spcPct val="90000"/>
              </a:lnSpc>
            </a:pPr>
            <a:r>
              <a:rPr lang="fr-FR" altLang="fr-FR" sz="1200"/>
              <a:t>Atouts et contraintes : possibilités d'évolution</a:t>
            </a:r>
          </a:p>
          <a:p>
            <a:pPr eaLnBrk="1" hangingPunct="1">
              <a:lnSpc>
                <a:spcPct val="90000"/>
              </a:lnSpc>
            </a:pPr>
            <a:endParaRPr lang="fr-FR" altLang="fr-FR" sz="1600"/>
          </a:p>
        </p:txBody>
      </p:sp>
      <p:sp>
        <p:nvSpPr>
          <p:cNvPr id="58372" name="Espace réservé du numéro de diapositive 3">
            <a:extLst>
              <a:ext uri="{FF2B5EF4-FFF2-40B4-BE49-F238E27FC236}">
                <a16:creationId xmlns:a16="http://schemas.microsoft.com/office/drawing/2014/main" id="{F71AC2F0-D614-4291-B1D1-7502306D7B22}"/>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455A3503-454B-495E-B5F9-A41012E9D074}" type="slidenum">
              <a:rPr kumimoji="0" lang="fr-FR" altLang="fr-FR">
                <a:solidFill>
                  <a:schemeClr val="tx2"/>
                </a:solidFill>
              </a:rPr>
              <a:pPr algn="r"/>
              <a:t>43</a:t>
            </a:fld>
            <a:endParaRPr kumimoji="0" lang="fr-FR" altLang="fr-FR">
              <a:solidFill>
                <a:schemeClr val="tx2"/>
              </a:solidFill>
            </a:endParaRPr>
          </a:p>
        </p:txBody>
      </p:sp>
      <p:sp>
        <p:nvSpPr>
          <p:cNvPr id="58373" name="AutoShape 4">
            <a:hlinkClick r:id="rId2" action="ppaction://hlinksldjump" highlightClick="1"/>
            <a:extLst>
              <a:ext uri="{FF2B5EF4-FFF2-40B4-BE49-F238E27FC236}">
                <a16:creationId xmlns:a16="http://schemas.microsoft.com/office/drawing/2014/main" id="{72A26C8D-C528-4703-A0C9-5A995EC2F696}"/>
              </a:ext>
            </a:extLst>
          </p:cNvPr>
          <p:cNvSpPr>
            <a:spLocks noChangeArrowheads="1"/>
          </p:cNvSpPr>
          <p:nvPr/>
        </p:nvSpPr>
        <p:spPr bwMode="auto">
          <a:xfrm>
            <a:off x="44450" y="4486275"/>
            <a:ext cx="685800" cy="6858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a:p>
            <a:pPr eaLnBrk="1" hangingPunct="1"/>
            <a:r>
              <a:rPr lang="fr-FR" altLang="fr-FR">
                <a:solidFill>
                  <a:srgbClr val="000000"/>
                </a:solidFill>
              </a:rPr>
              <a:t>analyse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1AE06FB4-9D3B-4AFE-B002-0D4D1BA27F14}"/>
              </a:ext>
            </a:extLst>
          </p:cNvPr>
          <p:cNvSpPr>
            <a:spLocks noGrp="1" noChangeArrowheads="1"/>
          </p:cNvSpPr>
          <p:nvPr>
            <p:ph type="title"/>
          </p:nvPr>
        </p:nvSpPr>
        <p:spPr/>
        <p:txBody>
          <a:bodyPr/>
          <a:lstStyle/>
          <a:p>
            <a:pPr eaLnBrk="1" hangingPunct="1"/>
            <a:r>
              <a:rPr lang="fr-FR" altLang="fr-FR"/>
              <a:t>Bibliographie</a:t>
            </a:r>
          </a:p>
        </p:txBody>
      </p:sp>
      <p:sp>
        <p:nvSpPr>
          <p:cNvPr id="59395" name="Rectangle 1027">
            <a:extLst>
              <a:ext uri="{FF2B5EF4-FFF2-40B4-BE49-F238E27FC236}">
                <a16:creationId xmlns:a16="http://schemas.microsoft.com/office/drawing/2014/main" id="{1CB642DC-88B4-4195-B66D-23FA32FF0810}"/>
              </a:ext>
            </a:extLst>
          </p:cNvPr>
          <p:cNvSpPr>
            <a:spLocks noGrp="1" noChangeArrowheads="1"/>
          </p:cNvSpPr>
          <p:nvPr>
            <p:ph idx="1"/>
          </p:nvPr>
        </p:nvSpPr>
        <p:spPr>
          <a:xfrm>
            <a:off x="0" y="1219200"/>
            <a:ext cx="9144000" cy="4579938"/>
          </a:xfrm>
        </p:spPr>
        <p:txBody>
          <a:bodyPr/>
          <a:lstStyle/>
          <a:p>
            <a:pPr lvl="2" algn="just" eaLnBrk="1" hangingPunct="1"/>
            <a:r>
              <a:rPr lang="fr-FR" altLang="fr-FR" sz="1200">
                <a:cs typeface="Times New Roman" panose="02020603050405020304" pitchFamily="18" charset="0"/>
              </a:rPr>
              <a:t>AFITEP : </a:t>
            </a:r>
            <a:r>
              <a:rPr lang="fr-FR" altLang="fr-FR" sz="1200" i="1">
                <a:cs typeface="Times New Roman" panose="02020603050405020304" pitchFamily="18" charset="0"/>
              </a:rPr>
              <a:t>Le management de projet, Principes et pratique</a:t>
            </a:r>
            <a:r>
              <a:rPr lang="fr-FR" altLang="fr-FR" sz="1200">
                <a:cs typeface="Times New Roman" panose="02020603050405020304" pitchFamily="18" charset="0"/>
              </a:rPr>
              <a:t>, AFNOR, Paris, 1991;</a:t>
            </a:r>
            <a:endParaRPr lang="fr-FR" altLang="fr-FR" sz="1200"/>
          </a:p>
          <a:p>
            <a:pPr lvl="2" algn="just" eaLnBrk="1" hangingPunct="1"/>
            <a:r>
              <a:rPr lang="fr-FR" altLang="fr-FR" sz="1200">
                <a:cs typeface="Times New Roman" panose="02020603050405020304" pitchFamily="18" charset="0"/>
              </a:rPr>
              <a:t>AFITEP : </a:t>
            </a:r>
            <a:r>
              <a:rPr lang="fr-FR" altLang="fr-FR" sz="1200" i="1">
                <a:cs typeface="Times New Roman" panose="02020603050405020304" pitchFamily="18" charset="0"/>
              </a:rPr>
              <a:t>Dictionnaire de management de projet</a:t>
            </a:r>
            <a:r>
              <a:rPr lang="fr-FR" altLang="fr-FR" sz="1200">
                <a:cs typeface="Times New Roman" panose="02020603050405020304" pitchFamily="18" charset="0"/>
              </a:rPr>
              <a:t>, 3</a:t>
            </a:r>
            <a:r>
              <a:rPr lang="fr-FR" altLang="fr-FR" sz="1200" baseline="30000">
                <a:cs typeface="Times New Roman" panose="02020603050405020304" pitchFamily="18" charset="0"/>
              </a:rPr>
              <a:t>e</a:t>
            </a:r>
            <a:r>
              <a:rPr lang="fr-FR" altLang="fr-FR" sz="1200">
                <a:cs typeface="Times New Roman" panose="02020603050405020304" pitchFamily="18" charset="0"/>
              </a:rPr>
              <a:t> édition, AFNOR, Paris, 1996;</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André BABEAU : </a:t>
            </a:r>
            <a:r>
              <a:rPr lang="fr-FR" altLang="fr-FR" sz="1200" i="1">
                <a:cs typeface="Times New Roman" panose="02020603050405020304" pitchFamily="18" charset="0"/>
              </a:rPr>
              <a:t>Calcul économique appliqué</a:t>
            </a:r>
            <a:r>
              <a:rPr lang="fr-FR" altLang="fr-FR" sz="1200">
                <a:cs typeface="Times New Roman" panose="02020603050405020304" pitchFamily="18" charset="0"/>
              </a:rPr>
              <a:t>, Dunod, Paris, 1980;</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Gaston BANTIGNIES : </a:t>
            </a:r>
            <a:r>
              <a:rPr lang="fr-FR" altLang="fr-FR" sz="1200" i="1">
                <a:cs typeface="Times New Roman" panose="02020603050405020304" pitchFamily="18" charset="0"/>
              </a:rPr>
              <a:t>Précis d’évaluation économique d’un procédé</a:t>
            </a:r>
            <a:r>
              <a:rPr lang="fr-FR" altLang="fr-FR" sz="1200">
                <a:cs typeface="Times New Roman" panose="02020603050405020304" pitchFamily="18" charset="0"/>
              </a:rPr>
              <a:t>, INP Toulouse, ENSIGC, 1990, </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Manuel BRIDER, Serge MICHAILOF : </a:t>
            </a:r>
            <a:r>
              <a:rPr lang="fr-FR" altLang="fr-FR" sz="1200" i="1">
                <a:cs typeface="Times New Roman" panose="02020603050405020304" pitchFamily="18" charset="0"/>
              </a:rPr>
              <a:t>Guide pratique d’analyse de projets, Evaluation et choix des projets d’investissements, </a:t>
            </a:r>
            <a:r>
              <a:rPr lang="fr-FR" altLang="fr-FR" sz="1200">
                <a:cs typeface="Times New Roman" panose="02020603050405020304" pitchFamily="18" charset="0"/>
              </a:rPr>
              <a:t>Economica, Paris, 1987;</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Gerard BROWN : </a:t>
            </a:r>
            <a:r>
              <a:rPr lang="fr-FR" altLang="fr-FR" sz="1200" i="1">
                <a:cs typeface="Times New Roman" panose="02020603050405020304" pitchFamily="18" charset="0"/>
              </a:rPr>
              <a:t>La stratégie financiére de l’entreprise</a:t>
            </a:r>
            <a:r>
              <a:rPr lang="fr-FR" altLang="fr-FR" sz="1200">
                <a:cs typeface="Times New Roman" panose="02020603050405020304" pitchFamily="18" charset="0"/>
              </a:rPr>
              <a:t>, Les Editions d’Organisation, Paris, 1975;</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Alain CHAUVEL </a:t>
            </a:r>
            <a:r>
              <a:rPr lang="fr-FR" altLang="fr-FR" sz="1200" i="1">
                <a:cs typeface="Times New Roman" panose="02020603050405020304" pitchFamily="18" charset="0"/>
              </a:rPr>
              <a:t>et al.</a:t>
            </a:r>
            <a:r>
              <a:rPr lang="fr-FR" altLang="fr-FR" sz="1200">
                <a:cs typeface="Times New Roman" panose="02020603050405020304" pitchFamily="18" charset="0"/>
              </a:rPr>
              <a:t>, : </a:t>
            </a:r>
            <a:r>
              <a:rPr lang="fr-FR" altLang="fr-FR" sz="1200" i="1">
                <a:cs typeface="Times New Roman" panose="02020603050405020304" pitchFamily="18" charset="0"/>
              </a:rPr>
              <a:t>Manuel d’évaluation économique des procédés</a:t>
            </a:r>
            <a:r>
              <a:rPr lang="fr-FR" altLang="fr-FR" sz="1200">
                <a:cs typeface="Times New Roman" panose="02020603050405020304" pitchFamily="18" charset="0"/>
              </a:rPr>
              <a:t>, Editions TECHNIP, Paris, 1976;</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Elie COHEN : </a:t>
            </a:r>
            <a:r>
              <a:rPr lang="fr-FR" altLang="fr-FR" sz="1200" i="1">
                <a:cs typeface="Times New Roman" panose="02020603050405020304" pitchFamily="18" charset="0"/>
              </a:rPr>
              <a:t>Analyse financière, </a:t>
            </a:r>
            <a:r>
              <a:rPr lang="fr-FR" altLang="fr-FR" sz="1200">
                <a:cs typeface="Times New Roman" panose="02020603050405020304" pitchFamily="18" charset="0"/>
              </a:rPr>
              <a:t>ECONOMICA, Paris, 1997;</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Bernard COLASSE : </a:t>
            </a:r>
            <a:r>
              <a:rPr lang="fr-FR" altLang="fr-FR" sz="1200" i="1">
                <a:cs typeface="Times New Roman" panose="02020603050405020304" pitchFamily="18" charset="0"/>
              </a:rPr>
              <a:t>Comptabilité générale</a:t>
            </a:r>
            <a:r>
              <a:rPr lang="fr-FR" altLang="fr-FR" sz="1200">
                <a:cs typeface="Times New Roman" panose="02020603050405020304" pitchFamily="18" charset="0"/>
              </a:rPr>
              <a:t>, Economica, Paris, 1996, </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Georges DEPALLENS, Jean-Pierre JOBARD : </a:t>
            </a:r>
            <a:r>
              <a:rPr lang="fr-FR" altLang="fr-FR" sz="1200" i="1">
                <a:cs typeface="Times New Roman" panose="02020603050405020304" pitchFamily="18" charset="0"/>
              </a:rPr>
              <a:t>Gestion financière de l’entreprise</a:t>
            </a:r>
            <a:r>
              <a:rPr lang="fr-FR" altLang="fr-FR" sz="1200">
                <a:cs typeface="Times New Roman" panose="02020603050405020304" pitchFamily="18" charset="0"/>
              </a:rPr>
              <a:t>, Dalloz, Paris, 1997, </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Robert HOUDAYER : </a:t>
            </a:r>
            <a:r>
              <a:rPr lang="fr-FR" altLang="fr-FR" sz="1200" i="1">
                <a:cs typeface="Times New Roman" panose="02020603050405020304" pitchFamily="18" charset="0"/>
              </a:rPr>
              <a:t>Evaluation financière des projets</a:t>
            </a:r>
            <a:r>
              <a:rPr lang="fr-FR" altLang="fr-FR" sz="1200">
                <a:cs typeface="Times New Roman" panose="02020603050405020304" pitchFamily="18" charset="0"/>
              </a:rPr>
              <a:t>, Economica, Paris, 1993;</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Yves PIMOR : </a:t>
            </a:r>
            <a:r>
              <a:rPr lang="fr-FR" altLang="fr-FR" sz="1200" i="1">
                <a:cs typeface="Times New Roman" panose="02020603050405020304" pitchFamily="18" charset="0"/>
              </a:rPr>
              <a:t>Logistique, Techniques et mise en oeuvre</a:t>
            </a:r>
            <a:r>
              <a:rPr lang="fr-FR" altLang="fr-FR" sz="1200">
                <a:cs typeface="Times New Roman" panose="02020603050405020304" pitchFamily="18" charset="0"/>
              </a:rPr>
              <a:t>, Dunod, Paris, 1998;</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Jacques RAYNAULT, Yvan STRINGER, André-Paul WEBER : </a:t>
            </a:r>
            <a:r>
              <a:rPr lang="fr-FR" altLang="fr-FR" sz="1200" i="1">
                <a:cs typeface="Times New Roman" panose="02020603050405020304" pitchFamily="18" charset="0"/>
              </a:rPr>
              <a:t>Problèmes et politiques économiques</a:t>
            </a:r>
            <a:r>
              <a:rPr lang="fr-FR" altLang="fr-FR" sz="1200">
                <a:cs typeface="Times New Roman" panose="02020603050405020304" pitchFamily="18" charset="0"/>
              </a:rPr>
              <a:t>, Dunod, Paris, 1989;</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Jean-François REGNARD : </a:t>
            </a:r>
            <a:r>
              <a:rPr lang="fr-FR" altLang="fr-FR" sz="1200" i="1">
                <a:cs typeface="Times New Roman" panose="02020603050405020304" pitchFamily="18" charset="0"/>
              </a:rPr>
              <a:t>Lire un bilan, c’est simple !</a:t>
            </a:r>
            <a:r>
              <a:rPr lang="fr-FR" altLang="fr-FR" sz="1200">
                <a:cs typeface="Times New Roman" panose="02020603050405020304" pitchFamily="18" charset="0"/>
              </a:rPr>
              <a:t> Top éditions, Paris, 1989;</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Hervé THIRIEZ : </a:t>
            </a:r>
            <a:r>
              <a:rPr lang="fr-FR" altLang="fr-FR" sz="1200" i="1">
                <a:cs typeface="Times New Roman" panose="02020603050405020304" pitchFamily="18" charset="0"/>
              </a:rPr>
              <a:t>Initiation au calcul économique</a:t>
            </a:r>
            <a:r>
              <a:rPr lang="fr-FR" altLang="fr-FR" sz="1200">
                <a:cs typeface="Times New Roman" panose="02020603050405020304" pitchFamily="18" charset="0"/>
              </a:rPr>
              <a:t>, Dunod, Paris, 1977;</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Maurice MARQUES : </a:t>
            </a:r>
            <a:r>
              <a:rPr lang="fr-FR" altLang="fr-FR" sz="1200" i="1">
                <a:cs typeface="Times New Roman" panose="02020603050405020304" pitchFamily="18" charset="0"/>
              </a:rPr>
              <a:t>Evaluation financière de projets industriels sous Excel</a:t>
            </a:r>
            <a:r>
              <a:rPr lang="fr-FR" altLang="fr-FR" sz="1200">
                <a:cs typeface="Times New Roman" panose="02020603050405020304" pitchFamily="18" charset="0"/>
              </a:rPr>
              <a:t>, Editions L’Harmattan, Paris, 1999;</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Philippe TARDY-JOUBERT, Jean TARDY-JOUBERT : </a:t>
            </a:r>
            <a:r>
              <a:rPr lang="fr-FR" altLang="fr-FR" sz="1200" i="1">
                <a:cs typeface="Times New Roman" panose="02020603050405020304" pitchFamily="18" charset="0"/>
              </a:rPr>
              <a:t>Bilan et compte de résultats : outils d’analyse, </a:t>
            </a:r>
            <a:r>
              <a:rPr lang="fr-FR" altLang="fr-FR" sz="1200">
                <a:cs typeface="Times New Roman" panose="02020603050405020304" pitchFamily="18" charset="0"/>
              </a:rPr>
              <a:t>Techniques de l’Ingénieur, traité Généralités, A 4500, volume 3, 1993;</a:t>
            </a:r>
            <a:endParaRPr lang="en-GB" altLang="fr-FR" sz="1200">
              <a:cs typeface="Times New Roman" panose="02020603050405020304" pitchFamily="18" charset="0"/>
            </a:endParaRPr>
          </a:p>
          <a:p>
            <a:pPr lvl="2" algn="just" eaLnBrk="1" hangingPunct="1"/>
            <a:r>
              <a:rPr lang="fr-FR" altLang="fr-FR" sz="1200">
                <a:cs typeface="Times New Roman" panose="02020603050405020304" pitchFamily="18" charset="0"/>
              </a:rPr>
              <a:t>Gérard WORMS : </a:t>
            </a:r>
            <a:r>
              <a:rPr lang="fr-FR" altLang="fr-FR" sz="1200" i="1">
                <a:cs typeface="Times New Roman" panose="02020603050405020304" pitchFamily="18" charset="0"/>
              </a:rPr>
              <a:t>Les méthodes modernes de l’économie appliquée</a:t>
            </a:r>
            <a:r>
              <a:rPr lang="fr-FR" altLang="fr-FR" sz="1200">
                <a:cs typeface="Times New Roman" panose="02020603050405020304" pitchFamily="18" charset="0"/>
              </a:rPr>
              <a:t>, Dunod, Paris, 1975;</a:t>
            </a:r>
            <a:endParaRPr lang="en-GB" altLang="fr-FR" sz="1200">
              <a:cs typeface="Times New Roman" panose="02020603050405020304" pitchFamily="18" charset="0"/>
            </a:endParaRPr>
          </a:p>
        </p:txBody>
      </p:sp>
      <p:sp>
        <p:nvSpPr>
          <p:cNvPr id="59396" name="Espace réservé du numéro de diapositive 3">
            <a:extLst>
              <a:ext uri="{FF2B5EF4-FFF2-40B4-BE49-F238E27FC236}">
                <a16:creationId xmlns:a16="http://schemas.microsoft.com/office/drawing/2014/main" id="{FA70EAD7-3AF7-44E2-A628-FFE0341E717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4B54FDF4-9010-4835-B8FE-05C732BA8C4B}" type="slidenum">
              <a:rPr kumimoji="0" lang="fr-FR" altLang="fr-FR">
                <a:solidFill>
                  <a:schemeClr val="tx2"/>
                </a:solidFill>
              </a:rPr>
              <a:pPr algn="r"/>
              <a:t>44</a:t>
            </a:fld>
            <a:endParaRPr kumimoji="0" lang="fr-FR" altLang="fr-FR">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FBA2A34-E913-4D7A-A875-F57753BE40C6}"/>
              </a:ext>
            </a:extLst>
          </p:cNvPr>
          <p:cNvSpPr>
            <a:spLocks noGrp="1" noChangeArrowheads="1"/>
          </p:cNvSpPr>
          <p:nvPr>
            <p:ph type="title"/>
          </p:nvPr>
        </p:nvSpPr>
        <p:spPr/>
        <p:txBody>
          <a:bodyPr/>
          <a:lstStyle/>
          <a:p>
            <a:pPr eaLnBrk="1" hangingPunct="1"/>
            <a:r>
              <a:rPr lang="fr-FR" altLang="fr-FR"/>
              <a:t>Bravo !!! C’est un excellent début!</a:t>
            </a:r>
          </a:p>
        </p:txBody>
      </p:sp>
      <p:sp>
        <p:nvSpPr>
          <p:cNvPr id="60419" name="Rectangle 3">
            <a:extLst>
              <a:ext uri="{FF2B5EF4-FFF2-40B4-BE49-F238E27FC236}">
                <a16:creationId xmlns:a16="http://schemas.microsoft.com/office/drawing/2014/main" id="{36796C02-3C8F-4019-A940-9C2EBDB4F4EE}"/>
              </a:ext>
            </a:extLst>
          </p:cNvPr>
          <p:cNvSpPr>
            <a:spLocks noGrp="1" noChangeArrowheads="1"/>
          </p:cNvSpPr>
          <p:nvPr>
            <p:ph idx="1"/>
          </p:nvPr>
        </p:nvSpPr>
        <p:spPr/>
        <p:txBody>
          <a:bodyPr/>
          <a:lstStyle/>
          <a:p>
            <a:pPr eaLnBrk="1" hangingPunct="1"/>
            <a:r>
              <a:rPr lang="fr-FR" altLang="fr-FR"/>
              <a:t>Pour revenir d ’où vous venez (… si je n ’ai rien oublié ...) :</a:t>
            </a:r>
          </a:p>
          <a:p>
            <a:pPr eaLnBrk="1" hangingPunct="1"/>
            <a:endParaRPr lang="fr-FR" altLang="fr-FR"/>
          </a:p>
          <a:p>
            <a:pPr marL="1162050" lvl="2" eaLnBrk="1" hangingPunct="1"/>
            <a:r>
              <a:rPr lang="fr-FR" altLang="fr-FR"/>
              <a:t>En général, si vous êtes arrivé(e) là via un bouton à cliquer (correspond à des explications « en ligne » dans le même chapitre du cours), cliquer n ’importe où dans la planche, ou utiliser la touche « page suivante » du clavier, vous ramènera à la planche d’origine</a:t>
            </a:r>
          </a:p>
          <a:p>
            <a:pPr marL="1162050" lvl="2" eaLnBrk="1" hangingPunct="1"/>
            <a:r>
              <a:rPr lang="fr-FR" altLang="fr-FR"/>
              <a:t>un bouton de retour à cette planche d’origine devrait également être présent</a:t>
            </a:r>
          </a:p>
          <a:p>
            <a:pPr marL="1162050" lvl="2" eaLnBrk="1" hangingPunct="1"/>
            <a:r>
              <a:rPr lang="fr-FR" altLang="fr-FR"/>
              <a:t>Attention : parfois ces explications « en ligne » prennent plusieurs planches : dans ces cas-là, il vaut mieux ne pas revenir tout de suite à la planche d ’origine. Les cas en question sont signalés par le bouton « suite » en lieu et place du bouton « retour » :</a:t>
            </a:r>
          </a:p>
          <a:p>
            <a:pPr marL="1162050" lvl="2" eaLnBrk="1" hangingPunct="1"/>
            <a:r>
              <a:rPr lang="fr-FR" altLang="fr-FR"/>
              <a:t>Si vous êtes arrivé(e) en cliquant sur un texte orange souligné (correspond à des informations complémentaires), cela entraîne généralement un changement de chapitre ; lisez attentivement la planche : 1) c’est très intéressant, et 2) il devrait normalement y avoir un autre </a:t>
            </a:r>
            <a:r>
              <a:rPr lang="fr-FR" altLang="fr-FR">
                <a:hlinkClick r:id="rId3" action="ppaction://hlinksldjump"/>
              </a:rPr>
              <a:t>texte mis en évidence</a:t>
            </a:r>
            <a:r>
              <a:rPr lang="fr-FR" altLang="fr-FR"/>
              <a:t> qui vous ramène à votre planche d ’origine.</a:t>
            </a:r>
          </a:p>
          <a:p>
            <a:pPr marL="1162050" lvl="2" eaLnBrk="1" hangingPunct="1"/>
            <a:endParaRPr lang="fr-FR" altLang="fr-FR"/>
          </a:p>
          <a:p>
            <a:pPr marL="1162050" lvl="2" eaLnBrk="1" hangingPunct="1"/>
            <a:r>
              <a:rPr lang="fr-FR" altLang="fr-FR"/>
              <a:t>Sinon, en dernier recours, reste le retour au sommaire ... </a:t>
            </a:r>
          </a:p>
        </p:txBody>
      </p:sp>
      <p:sp>
        <p:nvSpPr>
          <p:cNvPr id="60420" name="Espace réservé du numéro de diapositive 3">
            <a:extLst>
              <a:ext uri="{FF2B5EF4-FFF2-40B4-BE49-F238E27FC236}">
                <a16:creationId xmlns:a16="http://schemas.microsoft.com/office/drawing/2014/main" id="{5DCDBD4C-60E2-4FD0-AC94-BAF6AEE8E230}"/>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E4DFFFA-EAE6-41E2-8BEE-4942214BCC6E}" type="slidenum">
              <a:rPr kumimoji="0" lang="fr-FR" altLang="fr-FR">
                <a:solidFill>
                  <a:schemeClr val="tx2"/>
                </a:solidFill>
              </a:rPr>
              <a:pPr algn="r"/>
              <a:t>45</a:t>
            </a:fld>
            <a:endParaRPr kumimoji="0" lang="fr-FR" altLang="fr-FR">
              <a:solidFill>
                <a:schemeClr val="tx2"/>
              </a:solidFill>
            </a:endParaRPr>
          </a:p>
        </p:txBody>
      </p:sp>
      <p:sp>
        <p:nvSpPr>
          <p:cNvPr id="60421" name="AutoShape 4">
            <a:hlinkClick r:id="rId3" action="ppaction://hlinksldjump" highlightClick="1"/>
            <a:extLst>
              <a:ext uri="{FF2B5EF4-FFF2-40B4-BE49-F238E27FC236}">
                <a16:creationId xmlns:a16="http://schemas.microsoft.com/office/drawing/2014/main" id="{42137552-9794-4374-A65F-74833EF48C22}"/>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p>
        </p:txBody>
      </p:sp>
      <p:sp>
        <p:nvSpPr>
          <p:cNvPr id="60422" name="AutoShape 5">
            <a:hlinkClick r:id="rId4" action="ppaction://hlinksldjump" highlightClick="1"/>
            <a:extLst>
              <a:ext uri="{FF2B5EF4-FFF2-40B4-BE49-F238E27FC236}">
                <a16:creationId xmlns:a16="http://schemas.microsoft.com/office/drawing/2014/main" id="{F51EF680-8CCA-4900-B215-831A599157C4}"/>
              </a:ext>
            </a:extLst>
          </p:cNvPr>
          <p:cNvSpPr>
            <a:spLocks noChangeArrowheads="1"/>
          </p:cNvSpPr>
          <p:nvPr/>
        </p:nvSpPr>
        <p:spPr bwMode="auto">
          <a:xfrm>
            <a:off x="8382000" y="3810000"/>
            <a:ext cx="381000" cy="381000"/>
          </a:xfrm>
          <a:prstGeom prst="actionButtonForwardNex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grpSp>
        <p:nvGrpSpPr>
          <p:cNvPr id="60423" name="Group 7">
            <a:extLst>
              <a:ext uri="{FF2B5EF4-FFF2-40B4-BE49-F238E27FC236}">
                <a16:creationId xmlns:a16="http://schemas.microsoft.com/office/drawing/2014/main" id="{44169E58-F936-40CD-B6F0-5FDE7D1459EB}"/>
              </a:ext>
            </a:extLst>
          </p:cNvPr>
          <p:cNvGrpSpPr>
            <a:grpSpLocks/>
          </p:cNvGrpSpPr>
          <p:nvPr/>
        </p:nvGrpSpPr>
        <p:grpSpPr bwMode="auto">
          <a:xfrm rot="-5400000">
            <a:off x="-38100" y="1333500"/>
            <a:ext cx="2133600" cy="2057400"/>
            <a:chOff x="1632" y="1728"/>
            <a:chExt cx="1056" cy="673"/>
          </a:xfrm>
        </p:grpSpPr>
        <p:sp>
          <p:nvSpPr>
            <p:cNvPr id="60427" name="Freeform 8">
              <a:extLst>
                <a:ext uri="{FF2B5EF4-FFF2-40B4-BE49-F238E27FC236}">
                  <a16:creationId xmlns:a16="http://schemas.microsoft.com/office/drawing/2014/main" id="{7F0DF4C0-78AC-456B-90E8-618C67B2C244}"/>
                </a:ext>
              </a:extLst>
            </p:cNvPr>
            <p:cNvSpPr>
              <a:spLocks/>
            </p:cNvSpPr>
            <p:nvPr/>
          </p:nvSpPr>
          <p:spPr bwMode="auto">
            <a:xfrm>
              <a:off x="1638" y="2013"/>
              <a:ext cx="688" cy="387"/>
            </a:xfrm>
            <a:custGeom>
              <a:avLst/>
              <a:gdLst>
                <a:gd name="T0" fmla="*/ 0 w 438"/>
                <a:gd name="T1" fmla="*/ 386 h 387"/>
                <a:gd name="T2" fmla="*/ 50 w 438"/>
                <a:gd name="T3" fmla="*/ 386 h 387"/>
                <a:gd name="T4" fmla="*/ 61 w 438"/>
                <a:gd name="T5" fmla="*/ 359 h 387"/>
                <a:gd name="T6" fmla="*/ 79 w 438"/>
                <a:gd name="T7" fmla="*/ 333 h 387"/>
                <a:gd name="T8" fmla="*/ 101 w 438"/>
                <a:gd name="T9" fmla="*/ 310 h 387"/>
                <a:gd name="T10" fmla="*/ 121 w 438"/>
                <a:gd name="T11" fmla="*/ 286 h 387"/>
                <a:gd name="T12" fmla="*/ 141 w 438"/>
                <a:gd name="T13" fmla="*/ 266 h 387"/>
                <a:gd name="T14" fmla="*/ 160 w 438"/>
                <a:gd name="T15" fmla="*/ 249 h 387"/>
                <a:gd name="T16" fmla="*/ 181 w 438"/>
                <a:gd name="T17" fmla="*/ 232 h 387"/>
                <a:gd name="T18" fmla="*/ 206 w 438"/>
                <a:gd name="T19" fmla="*/ 214 h 387"/>
                <a:gd name="T20" fmla="*/ 231 w 438"/>
                <a:gd name="T21" fmla="*/ 199 h 387"/>
                <a:gd name="T22" fmla="*/ 264 w 438"/>
                <a:gd name="T23" fmla="*/ 181 h 387"/>
                <a:gd name="T24" fmla="*/ 295 w 438"/>
                <a:gd name="T25" fmla="*/ 166 h 387"/>
                <a:gd name="T26" fmla="*/ 327 w 438"/>
                <a:gd name="T27" fmla="*/ 152 h 387"/>
                <a:gd name="T28" fmla="*/ 360 w 438"/>
                <a:gd name="T29" fmla="*/ 138 h 387"/>
                <a:gd name="T30" fmla="*/ 399 w 438"/>
                <a:gd name="T31" fmla="*/ 121 h 387"/>
                <a:gd name="T32" fmla="*/ 448 w 438"/>
                <a:gd name="T33" fmla="*/ 103 h 387"/>
                <a:gd name="T34" fmla="*/ 481 w 438"/>
                <a:gd name="T35" fmla="*/ 92 h 387"/>
                <a:gd name="T36" fmla="*/ 518 w 438"/>
                <a:gd name="T37" fmla="*/ 81 h 387"/>
                <a:gd name="T38" fmla="*/ 551 w 438"/>
                <a:gd name="T39" fmla="*/ 71 h 387"/>
                <a:gd name="T40" fmla="*/ 587 w 438"/>
                <a:gd name="T41" fmla="*/ 61 h 387"/>
                <a:gd name="T42" fmla="*/ 644 w 438"/>
                <a:gd name="T43" fmla="*/ 49 h 387"/>
                <a:gd name="T44" fmla="*/ 686 w 438"/>
                <a:gd name="T45" fmla="*/ 41 h 387"/>
                <a:gd name="T46" fmla="*/ 672 w 438"/>
                <a:gd name="T47" fmla="*/ 0 h 387"/>
                <a:gd name="T48" fmla="*/ 598 w 438"/>
                <a:gd name="T49" fmla="*/ 14 h 387"/>
                <a:gd name="T50" fmla="*/ 518 w 438"/>
                <a:gd name="T51" fmla="*/ 34 h 387"/>
                <a:gd name="T52" fmla="*/ 451 w 438"/>
                <a:gd name="T53" fmla="*/ 55 h 387"/>
                <a:gd name="T54" fmla="*/ 380 w 438"/>
                <a:gd name="T55" fmla="*/ 81 h 387"/>
                <a:gd name="T56" fmla="*/ 278 w 438"/>
                <a:gd name="T57" fmla="*/ 117 h 387"/>
                <a:gd name="T58" fmla="*/ 195 w 438"/>
                <a:gd name="T59" fmla="*/ 158 h 387"/>
                <a:gd name="T60" fmla="*/ 121 w 438"/>
                <a:gd name="T61" fmla="*/ 200 h 387"/>
                <a:gd name="T62" fmla="*/ 75 w 438"/>
                <a:gd name="T63" fmla="*/ 237 h 387"/>
                <a:gd name="T64" fmla="*/ 33 w 438"/>
                <a:gd name="T65" fmla="*/ 285 h 387"/>
                <a:gd name="T66" fmla="*/ 17 w 438"/>
                <a:gd name="T67" fmla="*/ 323 h 387"/>
                <a:gd name="T68" fmla="*/ 0 w 438"/>
                <a:gd name="T69" fmla="*/ 386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 h="387">
                  <a:moveTo>
                    <a:pt x="0" y="386"/>
                  </a:moveTo>
                  <a:lnTo>
                    <a:pt x="32" y="386"/>
                  </a:lnTo>
                  <a:lnTo>
                    <a:pt x="39" y="359"/>
                  </a:lnTo>
                  <a:lnTo>
                    <a:pt x="50" y="333"/>
                  </a:lnTo>
                  <a:lnTo>
                    <a:pt x="64" y="310"/>
                  </a:lnTo>
                  <a:lnTo>
                    <a:pt x="77" y="286"/>
                  </a:lnTo>
                  <a:lnTo>
                    <a:pt x="90" y="266"/>
                  </a:lnTo>
                  <a:lnTo>
                    <a:pt x="102" y="249"/>
                  </a:lnTo>
                  <a:lnTo>
                    <a:pt x="115" y="232"/>
                  </a:lnTo>
                  <a:lnTo>
                    <a:pt x="131" y="214"/>
                  </a:lnTo>
                  <a:lnTo>
                    <a:pt x="147" y="199"/>
                  </a:lnTo>
                  <a:lnTo>
                    <a:pt x="168" y="181"/>
                  </a:lnTo>
                  <a:lnTo>
                    <a:pt x="188" y="166"/>
                  </a:lnTo>
                  <a:lnTo>
                    <a:pt x="208" y="152"/>
                  </a:lnTo>
                  <a:lnTo>
                    <a:pt x="229" y="138"/>
                  </a:lnTo>
                  <a:lnTo>
                    <a:pt x="254" y="121"/>
                  </a:lnTo>
                  <a:lnTo>
                    <a:pt x="285" y="103"/>
                  </a:lnTo>
                  <a:lnTo>
                    <a:pt x="306" y="92"/>
                  </a:lnTo>
                  <a:lnTo>
                    <a:pt x="330" y="81"/>
                  </a:lnTo>
                  <a:lnTo>
                    <a:pt x="351" y="71"/>
                  </a:lnTo>
                  <a:lnTo>
                    <a:pt x="374" y="61"/>
                  </a:lnTo>
                  <a:lnTo>
                    <a:pt x="410" y="49"/>
                  </a:lnTo>
                  <a:lnTo>
                    <a:pt x="437" y="41"/>
                  </a:lnTo>
                  <a:lnTo>
                    <a:pt x="428" y="0"/>
                  </a:lnTo>
                  <a:lnTo>
                    <a:pt x="381" y="14"/>
                  </a:lnTo>
                  <a:lnTo>
                    <a:pt x="330" y="34"/>
                  </a:lnTo>
                  <a:lnTo>
                    <a:pt x="287" y="55"/>
                  </a:lnTo>
                  <a:lnTo>
                    <a:pt x="242" y="81"/>
                  </a:lnTo>
                  <a:lnTo>
                    <a:pt x="177" y="117"/>
                  </a:lnTo>
                  <a:lnTo>
                    <a:pt x="124" y="158"/>
                  </a:lnTo>
                  <a:lnTo>
                    <a:pt x="77" y="200"/>
                  </a:lnTo>
                  <a:lnTo>
                    <a:pt x="48" y="237"/>
                  </a:lnTo>
                  <a:lnTo>
                    <a:pt x="21" y="285"/>
                  </a:lnTo>
                  <a:lnTo>
                    <a:pt x="11" y="323"/>
                  </a:lnTo>
                  <a:lnTo>
                    <a:pt x="0" y="38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8" name="Freeform 9">
              <a:extLst>
                <a:ext uri="{FF2B5EF4-FFF2-40B4-BE49-F238E27FC236}">
                  <a16:creationId xmlns:a16="http://schemas.microsoft.com/office/drawing/2014/main" id="{8AB66403-535B-4F78-BD0D-AF1FAD373B1E}"/>
                </a:ext>
              </a:extLst>
            </p:cNvPr>
            <p:cNvSpPr>
              <a:spLocks/>
            </p:cNvSpPr>
            <p:nvPr/>
          </p:nvSpPr>
          <p:spPr bwMode="auto">
            <a:xfrm>
              <a:off x="2197" y="1728"/>
              <a:ext cx="491" cy="199"/>
            </a:xfrm>
            <a:custGeom>
              <a:avLst/>
              <a:gdLst>
                <a:gd name="T0" fmla="*/ 381 w 313"/>
                <a:gd name="T1" fmla="*/ 198 h 199"/>
                <a:gd name="T2" fmla="*/ 489 w 313"/>
                <a:gd name="T3" fmla="*/ 198 h 199"/>
                <a:gd name="T4" fmla="*/ 461 w 313"/>
                <a:gd name="T5" fmla="*/ 190 h 199"/>
                <a:gd name="T6" fmla="*/ 435 w 313"/>
                <a:gd name="T7" fmla="*/ 181 h 199"/>
                <a:gd name="T8" fmla="*/ 403 w 313"/>
                <a:gd name="T9" fmla="*/ 169 h 199"/>
                <a:gd name="T10" fmla="*/ 367 w 313"/>
                <a:gd name="T11" fmla="*/ 155 h 199"/>
                <a:gd name="T12" fmla="*/ 328 w 313"/>
                <a:gd name="T13" fmla="*/ 140 h 199"/>
                <a:gd name="T14" fmla="*/ 292 w 313"/>
                <a:gd name="T15" fmla="*/ 126 h 199"/>
                <a:gd name="T16" fmla="*/ 264 w 313"/>
                <a:gd name="T17" fmla="*/ 113 h 199"/>
                <a:gd name="T18" fmla="*/ 237 w 313"/>
                <a:gd name="T19" fmla="*/ 101 h 199"/>
                <a:gd name="T20" fmla="*/ 212 w 313"/>
                <a:gd name="T21" fmla="*/ 89 h 199"/>
                <a:gd name="T22" fmla="*/ 187 w 313"/>
                <a:gd name="T23" fmla="*/ 75 h 199"/>
                <a:gd name="T24" fmla="*/ 162 w 313"/>
                <a:gd name="T25" fmla="*/ 59 h 199"/>
                <a:gd name="T26" fmla="*/ 141 w 313"/>
                <a:gd name="T27" fmla="*/ 43 h 199"/>
                <a:gd name="T28" fmla="*/ 122 w 313"/>
                <a:gd name="T29" fmla="*/ 28 h 199"/>
                <a:gd name="T30" fmla="*/ 104 w 313"/>
                <a:gd name="T31" fmla="*/ 12 h 199"/>
                <a:gd name="T32" fmla="*/ 89 w 313"/>
                <a:gd name="T33" fmla="*/ 0 h 199"/>
                <a:gd name="T34" fmla="*/ 0 w 313"/>
                <a:gd name="T35" fmla="*/ 0 h 199"/>
                <a:gd name="T36" fmla="*/ 19 w 313"/>
                <a:gd name="T37" fmla="*/ 22 h 199"/>
                <a:gd name="T38" fmla="*/ 58 w 313"/>
                <a:gd name="T39" fmla="*/ 54 h 199"/>
                <a:gd name="T40" fmla="*/ 105 w 313"/>
                <a:gd name="T41" fmla="*/ 95 h 199"/>
                <a:gd name="T42" fmla="*/ 158 w 313"/>
                <a:gd name="T43" fmla="*/ 123 h 199"/>
                <a:gd name="T44" fmla="*/ 231 w 313"/>
                <a:gd name="T45" fmla="*/ 151 h 199"/>
                <a:gd name="T46" fmla="*/ 292 w 313"/>
                <a:gd name="T47" fmla="*/ 178 h 199"/>
                <a:gd name="T48" fmla="*/ 353 w 313"/>
                <a:gd name="T49" fmla="*/ 198 h 199"/>
                <a:gd name="T50" fmla="*/ 489 w 313"/>
                <a:gd name="T51" fmla="*/ 198 h 199"/>
                <a:gd name="T52" fmla="*/ 486 w 313"/>
                <a:gd name="T53" fmla="*/ 198 h 199"/>
                <a:gd name="T54" fmla="*/ 381 w 313"/>
                <a:gd name="T55" fmla="*/ 198 h 1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3" h="199">
                  <a:moveTo>
                    <a:pt x="243" y="198"/>
                  </a:moveTo>
                  <a:lnTo>
                    <a:pt x="312" y="198"/>
                  </a:lnTo>
                  <a:lnTo>
                    <a:pt x="294" y="190"/>
                  </a:lnTo>
                  <a:lnTo>
                    <a:pt x="277" y="181"/>
                  </a:lnTo>
                  <a:lnTo>
                    <a:pt x="257" y="169"/>
                  </a:lnTo>
                  <a:lnTo>
                    <a:pt x="234" y="155"/>
                  </a:lnTo>
                  <a:lnTo>
                    <a:pt x="209" y="140"/>
                  </a:lnTo>
                  <a:lnTo>
                    <a:pt x="186" y="126"/>
                  </a:lnTo>
                  <a:lnTo>
                    <a:pt x="168" y="113"/>
                  </a:lnTo>
                  <a:lnTo>
                    <a:pt x="151" y="101"/>
                  </a:lnTo>
                  <a:lnTo>
                    <a:pt x="135" y="89"/>
                  </a:lnTo>
                  <a:lnTo>
                    <a:pt x="119" y="75"/>
                  </a:lnTo>
                  <a:lnTo>
                    <a:pt x="103" y="59"/>
                  </a:lnTo>
                  <a:lnTo>
                    <a:pt x="90" y="43"/>
                  </a:lnTo>
                  <a:lnTo>
                    <a:pt x="78" y="28"/>
                  </a:lnTo>
                  <a:lnTo>
                    <a:pt x="66" y="12"/>
                  </a:lnTo>
                  <a:lnTo>
                    <a:pt x="57" y="0"/>
                  </a:lnTo>
                  <a:lnTo>
                    <a:pt x="0" y="0"/>
                  </a:lnTo>
                  <a:lnTo>
                    <a:pt x="12" y="22"/>
                  </a:lnTo>
                  <a:lnTo>
                    <a:pt x="37" y="54"/>
                  </a:lnTo>
                  <a:lnTo>
                    <a:pt x="67" y="95"/>
                  </a:lnTo>
                  <a:lnTo>
                    <a:pt x="101" y="123"/>
                  </a:lnTo>
                  <a:lnTo>
                    <a:pt x="147" y="151"/>
                  </a:lnTo>
                  <a:lnTo>
                    <a:pt x="186" y="178"/>
                  </a:lnTo>
                  <a:lnTo>
                    <a:pt x="225" y="198"/>
                  </a:lnTo>
                  <a:lnTo>
                    <a:pt x="312" y="198"/>
                  </a:lnTo>
                  <a:lnTo>
                    <a:pt x="310" y="198"/>
                  </a:lnTo>
                  <a:lnTo>
                    <a:pt x="243" y="19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9" name="Freeform 10">
              <a:extLst>
                <a:ext uri="{FF2B5EF4-FFF2-40B4-BE49-F238E27FC236}">
                  <a16:creationId xmlns:a16="http://schemas.microsoft.com/office/drawing/2014/main" id="{CD797301-3888-4D61-AFAA-B2EB3ABC704D}"/>
                </a:ext>
              </a:extLst>
            </p:cNvPr>
            <p:cNvSpPr>
              <a:spLocks/>
            </p:cNvSpPr>
            <p:nvPr/>
          </p:nvSpPr>
          <p:spPr bwMode="auto">
            <a:xfrm>
              <a:off x="2390" y="1932"/>
              <a:ext cx="298" cy="238"/>
            </a:xfrm>
            <a:custGeom>
              <a:avLst/>
              <a:gdLst>
                <a:gd name="T0" fmla="*/ 0 w 190"/>
                <a:gd name="T1" fmla="*/ 237 h 238"/>
                <a:gd name="T2" fmla="*/ 89 w 190"/>
                <a:gd name="T3" fmla="*/ 237 h 238"/>
                <a:gd name="T4" fmla="*/ 97 w 190"/>
                <a:gd name="T5" fmla="*/ 222 h 238"/>
                <a:gd name="T6" fmla="*/ 107 w 190"/>
                <a:gd name="T7" fmla="*/ 207 h 238"/>
                <a:gd name="T8" fmla="*/ 114 w 190"/>
                <a:gd name="T9" fmla="*/ 192 h 238"/>
                <a:gd name="T10" fmla="*/ 125 w 190"/>
                <a:gd name="T11" fmla="*/ 176 h 238"/>
                <a:gd name="T12" fmla="*/ 136 w 190"/>
                <a:gd name="T13" fmla="*/ 159 h 238"/>
                <a:gd name="T14" fmla="*/ 149 w 190"/>
                <a:gd name="T15" fmla="*/ 139 h 238"/>
                <a:gd name="T16" fmla="*/ 169 w 190"/>
                <a:gd name="T17" fmla="*/ 114 h 238"/>
                <a:gd name="T18" fmla="*/ 188 w 190"/>
                <a:gd name="T19" fmla="*/ 91 h 238"/>
                <a:gd name="T20" fmla="*/ 201 w 190"/>
                <a:gd name="T21" fmla="*/ 76 h 238"/>
                <a:gd name="T22" fmla="*/ 223 w 190"/>
                <a:gd name="T23" fmla="*/ 57 h 238"/>
                <a:gd name="T24" fmla="*/ 245 w 190"/>
                <a:gd name="T25" fmla="*/ 38 h 238"/>
                <a:gd name="T26" fmla="*/ 267 w 190"/>
                <a:gd name="T27" fmla="*/ 20 h 238"/>
                <a:gd name="T28" fmla="*/ 282 w 190"/>
                <a:gd name="T29" fmla="*/ 7 h 238"/>
                <a:gd name="T30" fmla="*/ 296 w 190"/>
                <a:gd name="T31" fmla="*/ 0 h 238"/>
                <a:gd name="T32" fmla="*/ 182 w 190"/>
                <a:gd name="T33" fmla="*/ 0 h 238"/>
                <a:gd name="T34" fmla="*/ 152 w 190"/>
                <a:gd name="T35" fmla="*/ 14 h 238"/>
                <a:gd name="T36" fmla="*/ 114 w 190"/>
                <a:gd name="T37" fmla="*/ 44 h 238"/>
                <a:gd name="T38" fmla="*/ 77 w 190"/>
                <a:gd name="T39" fmla="*/ 79 h 238"/>
                <a:gd name="T40" fmla="*/ 52 w 190"/>
                <a:gd name="T41" fmla="*/ 110 h 238"/>
                <a:gd name="T42" fmla="*/ 25 w 190"/>
                <a:gd name="T43" fmla="*/ 147 h 238"/>
                <a:gd name="T44" fmla="*/ 5 w 190"/>
                <a:gd name="T45" fmla="*/ 183 h 238"/>
                <a:gd name="T46" fmla="*/ 0 w 190"/>
                <a:gd name="T47" fmla="*/ 208 h 238"/>
                <a:gd name="T48" fmla="*/ 0 w 190"/>
                <a:gd name="T49" fmla="*/ 237 h 2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0" h="238">
                  <a:moveTo>
                    <a:pt x="0" y="237"/>
                  </a:moveTo>
                  <a:lnTo>
                    <a:pt x="57" y="237"/>
                  </a:lnTo>
                  <a:lnTo>
                    <a:pt x="62" y="222"/>
                  </a:lnTo>
                  <a:lnTo>
                    <a:pt x="68" y="207"/>
                  </a:lnTo>
                  <a:lnTo>
                    <a:pt x="73" y="192"/>
                  </a:lnTo>
                  <a:lnTo>
                    <a:pt x="80" y="176"/>
                  </a:lnTo>
                  <a:lnTo>
                    <a:pt x="87" y="159"/>
                  </a:lnTo>
                  <a:lnTo>
                    <a:pt x="95" y="139"/>
                  </a:lnTo>
                  <a:lnTo>
                    <a:pt x="108" y="114"/>
                  </a:lnTo>
                  <a:lnTo>
                    <a:pt x="120" y="91"/>
                  </a:lnTo>
                  <a:lnTo>
                    <a:pt x="128" y="76"/>
                  </a:lnTo>
                  <a:lnTo>
                    <a:pt x="142" y="57"/>
                  </a:lnTo>
                  <a:lnTo>
                    <a:pt x="156" y="38"/>
                  </a:lnTo>
                  <a:lnTo>
                    <a:pt x="170" y="20"/>
                  </a:lnTo>
                  <a:lnTo>
                    <a:pt x="180" y="7"/>
                  </a:lnTo>
                  <a:lnTo>
                    <a:pt x="189" y="0"/>
                  </a:lnTo>
                  <a:lnTo>
                    <a:pt x="116" y="0"/>
                  </a:lnTo>
                  <a:lnTo>
                    <a:pt x="97" y="14"/>
                  </a:lnTo>
                  <a:lnTo>
                    <a:pt x="73" y="44"/>
                  </a:lnTo>
                  <a:lnTo>
                    <a:pt x="49" y="79"/>
                  </a:lnTo>
                  <a:lnTo>
                    <a:pt x="33" y="110"/>
                  </a:lnTo>
                  <a:lnTo>
                    <a:pt x="16" y="147"/>
                  </a:lnTo>
                  <a:lnTo>
                    <a:pt x="3" y="183"/>
                  </a:lnTo>
                  <a:lnTo>
                    <a:pt x="0" y="208"/>
                  </a:lnTo>
                  <a:lnTo>
                    <a:pt x="0" y="23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0" name="Freeform 11">
              <a:extLst>
                <a:ext uri="{FF2B5EF4-FFF2-40B4-BE49-F238E27FC236}">
                  <a16:creationId xmlns:a16="http://schemas.microsoft.com/office/drawing/2014/main" id="{177EAC73-308D-4B78-B6AF-F761BCC6BC7E}"/>
                </a:ext>
              </a:extLst>
            </p:cNvPr>
            <p:cNvSpPr>
              <a:spLocks/>
            </p:cNvSpPr>
            <p:nvPr/>
          </p:nvSpPr>
          <p:spPr bwMode="auto">
            <a:xfrm>
              <a:off x="1632" y="1728"/>
              <a:ext cx="941" cy="673"/>
            </a:xfrm>
            <a:custGeom>
              <a:avLst/>
              <a:gdLst>
                <a:gd name="T0" fmla="*/ 0 w 600"/>
                <a:gd name="T1" fmla="*/ 635 h 673"/>
                <a:gd name="T2" fmla="*/ 0 w 600"/>
                <a:gd name="T3" fmla="*/ 596 h 673"/>
                <a:gd name="T4" fmla="*/ 8 w 600"/>
                <a:gd name="T5" fmla="*/ 554 h 673"/>
                <a:gd name="T6" fmla="*/ 25 w 600"/>
                <a:gd name="T7" fmla="*/ 514 h 673"/>
                <a:gd name="T8" fmla="*/ 50 w 600"/>
                <a:gd name="T9" fmla="*/ 469 h 673"/>
                <a:gd name="T10" fmla="*/ 91 w 600"/>
                <a:gd name="T11" fmla="*/ 427 h 673"/>
                <a:gd name="T12" fmla="*/ 141 w 600"/>
                <a:gd name="T13" fmla="*/ 382 h 673"/>
                <a:gd name="T14" fmla="*/ 194 w 600"/>
                <a:gd name="T15" fmla="*/ 341 h 673"/>
                <a:gd name="T16" fmla="*/ 249 w 600"/>
                <a:gd name="T17" fmla="*/ 302 h 673"/>
                <a:gd name="T18" fmla="*/ 311 w 600"/>
                <a:gd name="T19" fmla="*/ 264 h 673"/>
                <a:gd name="T20" fmla="*/ 380 w 600"/>
                <a:gd name="T21" fmla="*/ 227 h 673"/>
                <a:gd name="T22" fmla="*/ 455 w 600"/>
                <a:gd name="T23" fmla="*/ 191 h 673"/>
                <a:gd name="T24" fmla="*/ 535 w 600"/>
                <a:gd name="T25" fmla="*/ 162 h 673"/>
                <a:gd name="T26" fmla="*/ 609 w 600"/>
                <a:gd name="T27" fmla="*/ 143 h 673"/>
                <a:gd name="T28" fmla="*/ 585 w 600"/>
                <a:gd name="T29" fmla="*/ 20 h 673"/>
                <a:gd name="T30" fmla="*/ 637 w 600"/>
                <a:gd name="T31" fmla="*/ 62 h 673"/>
                <a:gd name="T32" fmla="*/ 676 w 600"/>
                <a:gd name="T33" fmla="*/ 91 h 673"/>
                <a:gd name="T34" fmla="*/ 718 w 600"/>
                <a:gd name="T35" fmla="*/ 115 h 673"/>
                <a:gd name="T36" fmla="*/ 773 w 600"/>
                <a:gd name="T37" fmla="*/ 138 h 673"/>
                <a:gd name="T38" fmla="*/ 841 w 600"/>
                <a:gd name="T39" fmla="*/ 166 h 673"/>
                <a:gd name="T40" fmla="*/ 905 w 600"/>
                <a:gd name="T41" fmla="*/ 192 h 673"/>
                <a:gd name="T42" fmla="*/ 925 w 600"/>
                <a:gd name="T43" fmla="*/ 213 h 673"/>
                <a:gd name="T44" fmla="*/ 891 w 600"/>
                <a:gd name="T45" fmla="*/ 236 h 673"/>
                <a:gd name="T46" fmla="*/ 859 w 600"/>
                <a:gd name="T47" fmla="*/ 264 h 673"/>
                <a:gd name="T48" fmla="*/ 837 w 600"/>
                <a:gd name="T49" fmla="*/ 290 h 673"/>
                <a:gd name="T50" fmla="*/ 816 w 600"/>
                <a:gd name="T51" fmla="*/ 320 h 673"/>
                <a:gd name="T52" fmla="*/ 795 w 600"/>
                <a:gd name="T53" fmla="*/ 349 h 673"/>
                <a:gd name="T54" fmla="*/ 778 w 600"/>
                <a:gd name="T55" fmla="*/ 378 h 673"/>
                <a:gd name="T56" fmla="*/ 761 w 600"/>
                <a:gd name="T57" fmla="*/ 406 h 673"/>
                <a:gd name="T58" fmla="*/ 745 w 600"/>
                <a:gd name="T59" fmla="*/ 443 h 673"/>
                <a:gd name="T60" fmla="*/ 619 w 600"/>
                <a:gd name="T61" fmla="*/ 306 h 673"/>
                <a:gd name="T62" fmla="*/ 500 w 600"/>
                <a:gd name="T63" fmla="*/ 339 h 673"/>
                <a:gd name="T64" fmla="*/ 433 w 600"/>
                <a:gd name="T65" fmla="*/ 363 h 673"/>
                <a:gd name="T66" fmla="*/ 340 w 600"/>
                <a:gd name="T67" fmla="*/ 398 h 673"/>
                <a:gd name="T68" fmla="*/ 268 w 600"/>
                <a:gd name="T69" fmla="*/ 429 h 673"/>
                <a:gd name="T70" fmla="*/ 215 w 600"/>
                <a:gd name="T71" fmla="*/ 453 h 673"/>
                <a:gd name="T72" fmla="*/ 162 w 600"/>
                <a:gd name="T73" fmla="*/ 484 h 673"/>
                <a:gd name="T74" fmla="*/ 116 w 600"/>
                <a:gd name="T75" fmla="*/ 516 h 673"/>
                <a:gd name="T76" fmla="*/ 80 w 600"/>
                <a:gd name="T77" fmla="*/ 554 h 673"/>
                <a:gd name="T78" fmla="*/ 50 w 600"/>
                <a:gd name="T79" fmla="*/ 594 h 673"/>
                <a:gd name="T80" fmla="*/ 28 w 600"/>
                <a:gd name="T81" fmla="*/ 636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0" h="673">
                  <a:moveTo>
                    <a:pt x="5" y="672"/>
                  </a:moveTo>
                  <a:lnTo>
                    <a:pt x="0" y="635"/>
                  </a:lnTo>
                  <a:lnTo>
                    <a:pt x="0" y="617"/>
                  </a:lnTo>
                  <a:lnTo>
                    <a:pt x="0" y="596"/>
                  </a:lnTo>
                  <a:lnTo>
                    <a:pt x="4" y="574"/>
                  </a:lnTo>
                  <a:lnTo>
                    <a:pt x="5" y="554"/>
                  </a:lnTo>
                  <a:lnTo>
                    <a:pt x="11" y="533"/>
                  </a:lnTo>
                  <a:lnTo>
                    <a:pt x="16" y="514"/>
                  </a:lnTo>
                  <a:lnTo>
                    <a:pt x="22" y="494"/>
                  </a:lnTo>
                  <a:lnTo>
                    <a:pt x="32" y="469"/>
                  </a:lnTo>
                  <a:lnTo>
                    <a:pt x="47" y="447"/>
                  </a:lnTo>
                  <a:lnTo>
                    <a:pt x="58" y="427"/>
                  </a:lnTo>
                  <a:lnTo>
                    <a:pt x="72" y="403"/>
                  </a:lnTo>
                  <a:lnTo>
                    <a:pt x="90" y="382"/>
                  </a:lnTo>
                  <a:lnTo>
                    <a:pt x="106" y="359"/>
                  </a:lnTo>
                  <a:lnTo>
                    <a:pt x="124" y="341"/>
                  </a:lnTo>
                  <a:lnTo>
                    <a:pt x="141" y="321"/>
                  </a:lnTo>
                  <a:lnTo>
                    <a:pt x="159" y="302"/>
                  </a:lnTo>
                  <a:lnTo>
                    <a:pt x="179" y="283"/>
                  </a:lnTo>
                  <a:lnTo>
                    <a:pt x="198" y="264"/>
                  </a:lnTo>
                  <a:lnTo>
                    <a:pt x="222" y="243"/>
                  </a:lnTo>
                  <a:lnTo>
                    <a:pt x="242" y="227"/>
                  </a:lnTo>
                  <a:lnTo>
                    <a:pt x="267" y="209"/>
                  </a:lnTo>
                  <a:lnTo>
                    <a:pt x="290" y="191"/>
                  </a:lnTo>
                  <a:lnTo>
                    <a:pt x="314" y="175"/>
                  </a:lnTo>
                  <a:lnTo>
                    <a:pt x="341" y="162"/>
                  </a:lnTo>
                  <a:lnTo>
                    <a:pt x="364" y="151"/>
                  </a:lnTo>
                  <a:lnTo>
                    <a:pt x="388" y="143"/>
                  </a:lnTo>
                  <a:lnTo>
                    <a:pt x="354" y="0"/>
                  </a:lnTo>
                  <a:lnTo>
                    <a:pt x="373" y="20"/>
                  </a:lnTo>
                  <a:lnTo>
                    <a:pt x="390" y="44"/>
                  </a:lnTo>
                  <a:lnTo>
                    <a:pt x="406" y="62"/>
                  </a:lnTo>
                  <a:lnTo>
                    <a:pt x="417" y="76"/>
                  </a:lnTo>
                  <a:lnTo>
                    <a:pt x="431" y="91"/>
                  </a:lnTo>
                  <a:lnTo>
                    <a:pt x="444" y="103"/>
                  </a:lnTo>
                  <a:lnTo>
                    <a:pt x="458" y="115"/>
                  </a:lnTo>
                  <a:lnTo>
                    <a:pt x="475" y="125"/>
                  </a:lnTo>
                  <a:lnTo>
                    <a:pt x="493" y="138"/>
                  </a:lnTo>
                  <a:lnTo>
                    <a:pt x="512" y="152"/>
                  </a:lnTo>
                  <a:lnTo>
                    <a:pt x="536" y="166"/>
                  </a:lnTo>
                  <a:lnTo>
                    <a:pt x="554" y="178"/>
                  </a:lnTo>
                  <a:lnTo>
                    <a:pt x="577" y="192"/>
                  </a:lnTo>
                  <a:lnTo>
                    <a:pt x="599" y="203"/>
                  </a:lnTo>
                  <a:lnTo>
                    <a:pt x="590" y="213"/>
                  </a:lnTo>
                  <a:lnTo>
                    <a:pt x="579" y="224"/>
                  </a:lnTo>
                  <a:lnTo>
                    <a:pt x="568" y="236"/>
                  </a:lnTo>
                  <a:lnTo>
                    <a:pt x="559" y="249"/>
                  </a:lnTo>
                  <a:lnTo>
                    <a:pt x="548" y="264"/>
                  </a:lnTo>
                  <a:lnTo>
                    <a:pt x="541" y="277"/>
                  </a:lnTo>
                  <a:lnTo>
                    <a:pt x="534" y="290"/>
                  </a:lnTo>
                  <a:lnTo>
                    <a:pt x="527" y="304"/>
                  </a:lnTo>
                  <a:lnTo>
                    <a:pt x="520" y="320"/>
                  </a:lnTo>
                  <a:lnTo>
                    <a:pt x="512" y="335"/>
                  </a:lnTo>
                  <a:lnTo>
                    <a:pt x="507" y="349"/>
                  </a:lnTo>
                  <a:lnTo>
                    <a:pt x="500" y="363"/>
                  </a:lnTo>
                  <a:lnTo>
                    <a:pt x="496" y="378"/>
                  </a:lnTo>
                  <a:lnTo>
                    <a:pt x="489" y="392"/>
                  </a:lnTo>
                  <a:lnTo>
                    <a:pt x="485" y="406"/>
                  </a:lnTo>
                  <a:lnTo>
                    <a:pt x="478" y="422"/>
                  </a:lnTo>
                  <a:lnTo>
                    <a:pt x="475" y="443"/>
                  </a:lnTo>
                  <a:lnTo>
                    <a:pt x="429" y="296"/>
                  </a:lnTo>
                  <a:lnTo>
                    <a:pt x="395" y="306"/>
                  </a:lnTo>
                  <a:lnTo>
                    <a:pt x="368" y="318"/>
                  </a:lnTo>
                  <a:lnTo>
                    <a:pt x="319" y="339"/>
                  </a:lnTo>
                  <a:lnTo>
                    <a:pt x="298" y="351"/>
                  </a:lnTo>
                  <a:lnTo>
                    <a:pt x="276" y="363"/>
                  </a:lnTo>
                  <a:lnTo>
                    <a:pt x="238" y="385"/>
                  </a:lnTo>
                  <a:lnTo>
                    <a:pt x="217" y="398"/>
                  </a:lnTo>
                  <a:lnTo>
                    <a:pt x="191" y="414"/>
                  </a:lnTo>
                  <a:lnTo>
                    <a:pt x="171" y="429"/>
                  </a:lnTo>
                  <a:lnTo>
                    <a:pt x="155" y="441"/>
                  </a:lnTo>
                  <a:lnTo>
                    <a:pt x="137" y="453"/>
                  </a:lnTo>
                  <a:lnTo>
                    <a:pt x="119" y="468"/>
                  </a:lnTo>
                  <a:lnTo>
                    <a:pt x="103" y="484"/>
                  </a:lnTo>
                  <a:lnTo>
                    <a:pt x="90" y="500"/>
                  </a:lnTo>
                  <a:lnTo>
                    <a:pt x="74" y="516"/>
                  </a:lnTo>
                  <a:lnTo>
                    <a:pt x="61" y="536"/>
                  </a:lnTo>
                  <a:lnTo>
                    <a:pt x="51" y="554"/>
                  </a:lnTo>
                  <a:lnTo>
                    <a:pt x="41" y="574"/>
                  </a:lnTo>
                  <a:lnTo>
                    <a:pt x="32" y="594"/>
                  </a:lnTo>
                  <a:lnTo>
                    <a:pt x="25" y="615"/>
                  </a:lnTo>
                  <a:lnTo>
                    <a:pt x="18" y="636"/>
                  </a:lnTo>
                  <a:lnTo>
                    <a:pt x="5" y="672"/>
                  </a:lnTo>
                </a:path>
              </a:pathLst>
            </a:custGeom>
            <a:solidFill>
              <a:srgbClr val="FF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0424" name="Group 12">
            <a:extLst>
              <a:ext uri="{FF2B5EF4-FFF2-40B4-BE49-F238E27FC236}">
                <a16:creationId xmlns:a16="http://schemas.microsoft.com/office/drawing/2014/main" id="{09DFF1D0-9FD2-4B2E-B753-072E67F41A0F}"/>
              </a:ext>
            </a:extLst>
          </p:cNvPr>
          <p:cNvGrpSpPr>
            <a:grpSpLocks/>
          </p:cNvGrpSpPr>
          <p:nvPr/>
        </p:nvGrpSpPr>
        <p:grpSpPr bwMode="auto">
          <a:xfrm>
            <a:off x="68263" y="3116263"/>
            <a:ext cx="692150" cy="1009650"/>
            <a:chOff x="2787" y="2016"/>
            <a:chExt cx="532" cy="828"/>
          </a:xfrm>
        </p:grpSpPr>
        <p:graphicFrame>
          <p:nvGraphicFramePr>
            <p:cNvPr id="60425" name="Object 13">
              <a:extLst>
                <a:ext uri="{FF2B5EF4-FFF2-40B4-BE49-F238E27FC236}">
                  <a16:creationId xmlns:a16="http://schemas.microsoft.com/office/drawing/2014/main" id="{64CB8E4F-093D-43D3-8593-DEE2CE3035B9}"/>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60431" name="Clip" r:id="rId5" imgW="1396289" imgH="2171700" progId="MS_ClipArt_Gallery.2">
                    <p:embed/>
                  </p:oleObj>
                </mc:Choice>
                <mc:Fallback>
                  <p:oleObj name="Clip" r:id="rId5" imgW="1396289" imgH="2171700" progId="MS_ClipArt_Gallery.2">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6" name="Text Box 14">
              <a:extLst>
                <a:ext uri="{FF2B5EF4-FFF2-40B4-BE49-F238E27FC236}">
                  <a16:creationId xmlns:a16="http://schemas.microsoft.com/office/drawing/2014/main" id="{C99B58C4-D32A-4FAF-AE61-EF711D46973F}"/>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D987CCB-1A76-4778-8115-40948C889A55}"/>
              </a:ext>
            </a:extLst>
          </p:cNvPr>
          <p:cNvSpPr>
            <a:spLocks noGrp="1" noChangeArrowheads="1"/>
          </p:cNvSpPr>
          <p:nvPr>
            <p:ph type="title"/>
          </p:nvPr>
        </p:nvSpPr>
        <p:spPr/>
        <p:txBody>
          <a:bodyPr/>
          <a:lstStyle/>
          <a:p>
            <a:pPr eaLnBrk="1" hangingPunct="1"/>
            <a:r>
              <a:rPr lang="fr-FR" altLang="fr-FR"/>
              <a:t>… perfectionniste ! ...</a:t>
            </a:r>
          </a:p>
        </p:txBody>
      </p:sp>
      <p:sp>
        <p:nvSpPr>
          <p:cNvPr id="61443" name="Rectangle 3">
            <a:extLst>
              <a:ext uri="{FF2B5EF4-FFF2-40B4-BE49-F238E27FC236}">
                <a16:creationId xmlns:a16="http://schemas.microsoft.com/office/drawing/2014/main" id="{38F5EE9A-1EB3-40F7-99E1-C530C197C7B0}"/>
              </a:ext>
            </a:extLst>
          </p:cNvPr>
          <p:cNvSpPr>
            <a:spLocks noGrp="1" noChangeArrowheads="1"/>
          </p:cNvSpPr>
          <p:nvPr>
            <p:ph idx="1"/>
          </p:nvPr>
        </p:nvSpPr>
        <p:spPr/>
        <p:txBody>
          <a:bodyPr/>
          <a:lstStyle/>
          <a:p>
            <a:pPr marL="819150" lvl="1" algn="ctr" eaLnBrk="1" hangingPunct="1">
              <a:buFont typeface="Wingdings" panose="05000000000000000000" pitchFamily="2" charset="2"/>
              <a:buNone/>
            </a:pPr>
            <a:r>
              <a:rPr lang="fr-FR" altLang="fr-FR"/>
              <a:t>Qu’est-ce que vous êtes méfiant ! …</a:t>
            </a:r>
          </a:p>
          <a:p>
            <a:pPr marL="819150" lvl="1" algn="ctr" eaLnBrk="1" hangingPunct="1">
              <a:buFont typeface="Wingdings" panose="05000000000000000000" pitchFamily="2" charset="2"/>
              <a:buNone/>
            </a:pPr>
            <a:endParaRPr lang="fr-FR" altLang="fr-FR"/>
          </a:p>
          <a:p>
            <a:pPr marL="819150" lvl="1" algn="ctr" eaLnBrk="1" hangingPunct="1">
              <a:buFont typeface="Wingdings" panose="05000000000000000000" pitchFamily="2" charset="2"/>
              <a:buNone/>
            </a:pPr>
            <a:r>
              <a:rPr lang="fr-FR" altLang="fr-FR"/>
              <a:t>… Bon, l’essentiel, c ’est que ça marche ...</a:t>
            </a:r>
          </a:p>
          <a:p>
            <a:pPr marL="819150" lvl="1" algn="ctr" eaLnBrk="1" hangingPunct="1">
              <a:buFont typeface="Wingdings" panose="05000000000000000000" pitchFamily="2" charset="2"/>
              <a:buNone/>
            </a:pPr>
            <a:endParaRPr lang="fr-FR" altLang="fr-FR"/>
          </a:p>
        </p:txBody>
      </p:sp>
      <p:sp>
        <p:nvSpPr>
          <p:cNvPr id="61444" name="Espace réservé du numéro de diapositive 3">
            <a:extLst>
              <a:ext uri="{FF2B5EF4-FFF2-40B4-BE49-F238E27FC236}">
                <a16:creationId xmlns:a16="http://schemas.microsoft.com/office/drawing/2014/main" id="{6BF3B2A8-1D89-4D2B-A05E-28FDCEA06E2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0BD569C-30DE-4F49-ABF3-D7B0D6C53617}" type="slidenum">
              <a:rPr kumimoji="0" lang="fr-FR" altLang="fr-FR">
                <a:solidFill>
                  <a:schemeClr val="tx2"/>
                </a:solidFill>
              </a:rPr>
              <a:pPr algn="r"/>
              <a:t>46</a:t>
            </a:fld>
            <a:endParaRPr kumimoji="0" lang="fr-FR" altLang="fr-FR">
              <a:solidFill>
                <a:schemeClr val="tx2"/>
              </a:solidFill>
            </a:endParaRPr>
          </a:p>
        </p:txBody>
      </p:sp>
      <p:sp>
        <p:nvSpPr>
          <p:cNvPr id="61445" name="AutoShape 4">
            <a:hlinkClick r:id="rId2" action="ppaction://hlinksldjump" highlightClick="1"/>
            <a:extLst>
              <a:ext uri="{FF2B5EF4-FFF2-40B4-BE49-F238E27FC236}">
                <a16:creationId xmlns:a16="http://schemas.microsoft.com/office/drawing/2014/main" id="{E703BEBE-318B-4C19-997E-B9059063E84C}"/>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0875898-D27A-496E-A36C-A3AB7D2D7BE6}"/>
              </a:ext>
            </a:extLst>
          </p:cNvPr>
          <p:cNvSpPr>
            <a:spLocks noGrp="1" noChangeArrowheads="1"/>
          </p:cNvSpPr>
          <p:nvPr>
            <p:ph type="title"/>
          </p:nvPr>
        </p:nvSpPr>
        <p:spPr/>
        <p:txBody>
          <a:bodyPr/>
          <a:lstStyle/>
          <a:p>
            <a:pPr eaLnBrk="1" hangingPunct="1"/>
            <a:r>
              <a:rPr lang="fr-FR" altLang="fr-FR"/>
              <a:t>L ’histoire de Jo le taxi</a:t>
            </a:r>
          </a:p>
        </p:txBody>
      </p:sp>
      <p:sp>
        <p:nvSpPr>
          <p:cNvPr id="62467" name="Espace réservé du numéro de diapositive 3">
            <a:extLst>
              <a:ext uri="{FF2B5EF4-FFF2-40B4-BE49-F238E27FC236}">
                <a16:creationId xmlns:a16="http://schemas.microsoft.com/office/drawing/2014/main" id="{7BA64930-C8B3-4455-B6E6-5D7D487FE40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AD9E180B-F9B6-428B-9FC4-DE0F3FFAD277}" type="slidenum">
              <a:rPr kumimoji="0" lang="fr-FR" altLang="fr-FR">
                <a:solidFill>
                  <a:schemeClr val="tx2"/>
                </a:solidFill>
              </a:rPr>
              <a:pPr algn="r"/>
              <a:t>47</a:t>
            </a:fld>
            <a:endParaRPr kumimoji="0" lang="fr-FR" altLang="fr-FR">
              <a:solidFill>
                <a:schemeClr val="tx2"/>
              </a:solidFill>
            </a:endParaRPr>
          </a:p>
        </p:txBody>
      </p:sp>
      <p:sp>
        <p:nvSpPr>
          <p:cNvPr id="62468" name="Text Box 4">
            <a:extLst>
              <a:ext uri="{FF2B5EF4-FFF2-40B4-BE49-F238E27FC236}">
                <a16:creationId xmlns:a16="http://schemas.microsoft.com/office/drawing/2014/main" id="{326562FE-B9BD-4403-BB3D-F445703004BB}"/>
              </a:ext>
            </a:extLst>
          </p:cNvPr>
          <p:cNvSpPr txBox="1">
            <a:spLocks noChangeArrowheads="1"/>
          </p:cNvSpPr>
          <p:nvPr/>
        </p:nvSpPr>
        <p:spPr bwMode="auto">
          <a:xfrm>
            <a:off x="1143000" y="1219200"/>
            <a:ext cx="76962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a:t>Jo, coursier dans une société, a décidé de se mettre à son compte en mettant à profit sa bonne connaissance de la circulation toulousaine : il sera chauffeur de taxi. Le véhicule de ses rêves coûte 50 000 €, et il dispose de 20 000 €. Après les visites à sa famille, il arrive à rassembler</a:t>
            </a:r>
          </a:p>
          <a:p>
            <a:pPr eaLnBrk="1" hangingPunct="1"/>
            <a:r>
              <a:rPr lang="fr-FR" altLang="fr-FR" sz="1000"/>
              <a:t>20 000 € supplémentaires de fonds investis dans sa petite affaire, auxquels s ’ajoutent 20 000 € empruntés à son banquier (prêtés pour une durée de 5 ans, remboursables en annuités constantes, et assorties d ’un taux d ’intérêt de 7%).</a:t>
            </a:r>
          </a:p>
          <a:p>
            <a:pPr eaLnBrk="1" hangingPunct="1"/>
            <a:r>
              <a:rPr lang="fr-FR" altLang="fr-FR" sz="1000"/>
              <a:t>Pouvez-vous aider Jo le taxi (qui n ’a aucune formation en la matière) à dresser son bilan initial ? - Oh, rien de bien compliqué, juste ans les grandes lignes, comme dans le tableau ci-dessous !</a:t>
            </a:r>
          </a:p>
          <a:p>
            <a:pPr algn="l" eaLnBrk="1" hangingPunct="1"/>
            <a:r>
              <a:rPr lang="fr-FR" altLang="fr-FR" sz="1000"/>
              <a:t>(</a:t>
            </a:r>
            <a:r>
              <a:rPr lang="fr-FR" altLang="fr-FR" sz="1000" i="1"/>
              <a:t>faites - le au brouillon, puis cliquez au fur et à mesure, pour vérifier quand vous avez trouvé)</a:t>
            </a:r>
            <a:endParaRPr lang="fr-FR" altLang="fr-FR" sz="1000"/>
          </a:p>
        </p:txBody>
      </p:sp>
      <p:grpSp>
        <p:nvGrpSpPr>
          <p:cNvPr id="62469" name="Group 42">
            <a:extLst>
              <a:ext uri="{FF2B5EF4-FFF2-40B4-BE49-F238E27FC236}">
                <a16:creationId xmlns:a16="http://schemas.microsoft.com/office/drawing/2014/main" id="{D9BEB724-EC3F-4E5D-B083-4ED16D9DA2FE}"/>
              </a:ext>
            </a:extLst>
          </p:cNvPr>
          <p:cNvGrpSpPr>
            <a:grpSpLocks/>
          </p:cNvGrpSpPr>
          <p:nvPr/>
        </p:nvGrpSpPr>
        <p:grpSpPr bwMode="auto">
          <a:xfrm>
            <a:off x="838200" y="2438400"/>
            <a:ext cx="6172200" cy="2971800"/>
            <a:chOff x="528" y="1632"/>
            <a:chExt cx="3888" cy="1872"/>
          </a:xfrm>
        </p:grpSpPr>
        <p:sp>
          <p:nvSpPr>
            <p:cNvPr id="62484" name="Rectangle 5">
              <a:extLst>
                <a:ext uri="{FF2B5EF4-FFF2-40B4-BE49-F238E27FC236}">
                  <a16:creationId xmlns:a16="http://schemas.microsoft.com/office/drawing/2014/main" id="{2C9E736F-1B2B-4249-B304-0E7910B9288D}"/>
                </a:ext>
              </a:extLst>
            </p:cNvPr>
            <p:cNvSpPr>
              <a:spLocks noChangeArrowheads="1"/>
            </p:cNvSpPr>
            <p:nvPr/>
          </p:nvSpPr>
          <p:spPr bwMode="auto">
            <a:xfrm>
              <a:off x="816" y="2688"/>
              <a:ext cx="1296"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62485" name="Rectangle 6">
              <a:extLst>
                <a:ext uri="{FF2B5EF4-FFF2-40B4-BE49-F238E27FC236}">
                  <a16:creationId xmlns:a16="http://schemas.microsoft.com/office/drawing/2014/main" id="{2B43B6F6-6B25-440C-B76F-19ABB4C0A36D}"/>
                </a:ext>
              </a:extLst>
            </p:cNvPr>
            <p:cNvSpPr>
              <a:spLocks noChangeArrowheads="1"/>
            </p:cNvSpPr>
            <p:nvPr/>
          </p:nvSpPr>
          <p:spPr bwMode="auto">
            <a:xfrm>
              <a:off x="816" y="2064"/>
              <a:ext cx="1296"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62486" name="Rectangle 7">
              <a:extLst>
                <a:ext uri="{FF2B5EF4-FFF2-40B4-BE49-F238E27FC236}">
                  <a16:creationId xmlns:a16="http://schemas.microsoft.com/office/drawing/2014/main" id="{E4937D83-CBE3-40EE-AAC8-C6FD0707AB5E}"/>
                </a:ext>
              </a:extLst>
            </p:cNvPr>
            <p:cNvSpPr>
              <a:spLocks noChangeArrowheads="1"/>
            </p:cNvSpPr>
            <p:nvPr/>
          </p:nvSpPr>
          <p:spPr bwMode="auto">
            <a:xfrm>
              <a:off x="2784" y="2064"/>
              <a:ext cx="1297"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62487" name="Rectangle 8">
              <a:extLst>
                <a:ext uri="{FF2B5EF4-FFF2-40B4-BE49-F238E27FC236}">
                  <a16:creationId xmlns:a16="http://schemas.microsoft.com/office/drawing/2014/main" id="{8E90D73D-9A75-4B1C-9E27-32351F4B4AC4}"/>
                </a:ext>
              </a:extLst>
            </p:cNvPr>
            <p:cNvSpPr>
              <a:spLocks noChangeArrowheads="1"/>
            </p:cNvSpPr>
            <p:nvPr/>
          </p:nvSpPr>
          <p:spPr bwMode="auto">
            <a:xfrm>
              <a:off x="2784" y="2688"/>
              <a:ext cx="1297"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62488" name="Rectangle 9">
              <a:extLst>
                <a:ext uri="{FF2B5EF4-FFF2-40B4-BE49-F238E27FC236}">
                  <a16:creationId xmlns:a16="http://schemas.microsoft.com/office/drawing/2014/main" id="{16A45844-D14D-419F-9CFB-12D854B6298A}"/>
                </a:ext>
              </a:extLst>
            </p:cNvPr>
            <p:cNvSpPr>
              <a:spLocks noChangeArrowheads="1"/>
            </p:cNvSpPr>
            <p:nvPr/>
          </p:nvSpPr>
          <p:spPr bwMode="auto">
            <a:xfrm>
              <a:off x="528" y="1872"/>
              <a:ext cx="1920" cy="144"/>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ACTIF</a:t>
              </a:r>
            </a:p>
          </p:txBody>
        </p:sp>
        <p:sp>
          <p:nvSpPr>
            <p:cNvPr id="62489" name="Rectangle 11">
              <a:extLst>
                <a:ext uri="{FF2B5EF4-FFF2-40B4-BE49-F238E27FC236}">
                  <a16:creationId xmlns:a16="http://schemas.microsoft.com/office/drawing/2014/main" id="{990E4877-2783-42D9-AC65-99C67F2A0810}"/>
                </a:ext>
              </a:extLst>
            </p:cNvPr>
            <p:cNvSpPr>
              <a:spLocks noChangeArrowheads="1"/>
            </p:cNvSpPr>
            <p:nvPr/>
          </p:nvSpPr>
          <p:spPr bwMode="auto">
            <a:xfrm>
              <a:off x="2496" y="1872"/>
              <a:ext cx="1920" cy="144"/>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PASSIF</a:t>
              </a:r>
            </a:p>
          </p:txBody>
        </p:sp>
        <p:sp>
          <p:nvSpPr>
            <p:cNvPr id="62490" name="Rectangle 13">
              <a:extLst>
                <a:ext uri="{FF2B5EF4-FFF2-40B4-BE49-F238E27FC236}">
                  <a16:creationId xmlns:a16="http://schemas.microsoft.com/office/drawing/2014/main" id="{5BB2EB51-51AB-473E-8159-C0C89A5DF0AB}"/>
                </a:ext>
              </a:extLst>
            </p:cNvPr>
            <p:cNvSpPr>
              <a:spLocks noChangeArrowheads="1"/>
            </p:cNvSpPr>
            <p:nvPr/>
          </p:nvSpPr>
          <p:spPr bwMode="auto">
            <a:xfrm rot="-5400000">
              <a:off x="361" y="2231"/>
              <a:ext cx="575"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actif immobilisé</a:t>
              </a:r>
            </a:p>
          </p:txBody>
        </p:sp>
        <p:sp>
          <p:nvSpPr>
            <p:cNvPr id="62491" name="Rectangle 14">
              <a:extLst>
                <a:ext uri="{FF2B5EF4-FFF2-40B4-BE49-F238E27FC236}">
                  <a16:creationId xmlns:a16="http://schemas.microsoft.com/office/drawing/2014/main" id="{BD1806D3-D23C-4DEE-AC50-928A7113F870}"/>
                </a:ext>
              </a:extLst>
            </p:cNvPr>
            <p:cNvSpPr>
              <a:spLocks noChangeArrowheads="1"/>
            </p:cNvSpPr>
            <p:nvPr/>
          </p:nvSpPr>
          <p:spPr bwMode="auto">
            <a:xfrm rot="-5400000">
              <a:off x="361" y="2855"/>
              <a:ext cx="576"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actif</a:t>
              </a:r>
            </a:p>
            <a:p>
              <a:pPr eaLnBrk="1" hangingPunct="1"/>
              <a:r>
                <a:rPr lang="fr-FR" altLang="fr-FR" sz="900" b="1">
                  <a:solidFill>
                    <a:srgbClr val="000000"/>
                  </a:solidFill>
                </a:rPr>
                <a:t>circulant</a:t>
              </a:r>
            </a:p>
          </p:txBody>
        </p:sp>
        <p:sp>
          <p:nvSpPr>
            <p:cNvPr id="62492" name="Rectangle 15">
              <a:extLst>
                <a:ext uri="{FF2B5EF4-FFF2-40B4-BE49-F238E27FC236}">
                  <a16:creationId xmlns:a16="http://schemas.microsoft.com/office/drawing/2014/main" id="{8EA4CDD1-74ED-41B4-91F1-8D76A13BE337}"/>
                </a:ext>
              </a:extLst>
            </p:cNvPr>
            <p:cNvSpPr>
              <a:spLocks noChangeArrowheads="1"/>
            </p:cNvSpPr>
            <p:nvPr/>
          </p:nvSpPr>
          <p:spPr bwMode="auto">
            <a:xfrm rot="-5400000">
              <a:off x="2329" y="2231"/>
              <a:ext cx="576"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Capitaux propres</a:t>
              </a:r>
            </a:p>
          </p:txBody>
        </p:sp>
        <p:sp>
          <p:nvSpPr>
            <p:cNvPr id="62493" name="Rectangle 16">
              <a:extLst>
                <a:ext uri="{FF2B5EF4-FFF2-40B4-BE49-F238E27FC236}">
                  <a16:creationId xmlns:a16="http://schemas.microsoft.com/office/drawing/2014/main" id="{04A4798C-C8B4-411B-8694-7EDA483BCE4E}"/>
                </a:ext>
              </a:extLst>
            </p:cNvPr>
            <p:cNvSpPr>
              <a:spLocks noChangeArrowheads="1"/>
            </p:cNvSpPr>
            <p:nvPr/>
          </p:nvSpPr>
          <p:spPr bwMode="auto">
            <a:xfrm rot="-5400000">
              <a:off x="2329" y="2855"/>
              <a:ext cx="576"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Dettes</a:t>
              </a:r>
            </a:p>
          </p:txBody>
        </p:sp>
        <p:sp>
          <p:nvSpPr>
            <p:cNvPr id="62494" name="Rectangle 17">
              <a:extLst>
                <a:ext uri="{FF2B5EF4-FFF2-40B4-BE49-F238E27FC236}">
                  <a16:creationId xmlns:a16="http://schemas.microsoft.com/office/drawing/2014/main" id="{F32CAFFA-9153-4A10-8FD1-EF2F8AABB531}"/>
                </a:ext>
              </a:extLst>
            </p:cNvPr>
            <p:cNvSpPr>
              <a:spLocks noChangeArrowheads="1"/>
            </p:cNvSpPr>
            <p:nvPr/>
          </p:nvSpPr>
          <p:spPr bwMode="auto">
            <a:xfrm>
              <a:off x="528" y="1632"/>
              <a:ext cx="3888"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BILAN INITIAL</a:t>
              </a:r>
              <a:endParaRPr lang="fr-FR" altLang="fr-FR">
                <a:solidFill>
                  <a:srgbClr val="000000"/>
                </a:solidFill>
              </a:endParaRPr>
            </a:p>
          </p:txBody>
        </p:sp>
        <p:sp>
          <p:nvSpPr>
            <p:cNvPr id="62495" name="Rectangle 18">
              <a:extLst>
                <a:ext uri="{FF2B5EF4-FFF2-40B4-BE49-F238E27FC236}">
                  <a16:creationId xmlns:a16="http://schemas.microsoft.com/office/drawing/2014/main" id="{17D33576-6B91-4FCF-8DD2-986D8376384B}"/>
                </a:ext>
              </a:extLst>
            </p:cNvPr>
            <p:cNvSpPr>
              <a:spLocks noChangeArrowheads="1"/>
            </p:cNvSpPr>
            <p:nvPr/>
          </p:nvSpPr>
          <p:spPr bwMode="auto">
            <a:xfrm rot="-5400000">
              <a:off x="2016" y="2204"/>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62496" name="Rectangle 20">
              <a:extLst>
                <a:ext uri="{FF2B5EF4-FFF2-40B4-BE49-F238E27FC236}">
                  <a16:creationId xmlns:a16="http://schemas.microsoft.com/office/drawing/2014/main" id="{8921A2C0-47C7-40EE-9EBE-9BDC805499CA}"/>
                </a:ext>
              </a:extLst>
            </p:cNvPr>
            <p:cNvSpPr>
              <a:spLocks noChangeArrowheads="1"/>
            </p:cNvSpPr>
            <p:nvPr/>
          </p:nvSpPr>
          <p:spPr bwMode="auto">
            <a:xfrm rot="-5400000">
              <a:off x="2016" y="2832"/>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62497" name="Rectangle 21">
              <a:extLst>
                <a:ext uri="{FF2B5EF4-FFF2-40B4-BE49-F238E27FC236}">
                  <a16:creationId xmlns:a16="http://schemas.microsoft.com/office/drawing/2014/main" id="{4D738FD6-4DCC-42B3-B218-3CC438EE0FF3}"/>
                </a:ext>
              </a:extLst>
            </p:cNvPr>
            <p:cNvSpPr>
              <a:spLocks noChangeArrowheads="1"/>
            </p:cNvSpPr>
            <p:nvPr/>
          </p:nvSpPr>
          <p:spPr bwMode="auto">
            <a:xfrm rot="-5400000">
              <a:off x="3984" y="2208"/>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62498" name="Rectangle 22">
              <a:extLst>
                <a:ext uri="{FF2B5EF4-FFF2-40B4-BE49-F238E27FC236}">
                  <a16:creationId xmlns:a16="http://schemas.microsoft.com/office/drawing/2014/main" id="{6E1932C0-7F58-417F-A8C5-EF4D152E3EA0}"/>
                </a:ext>
              </a:extLst>
            </p:cNvPr>
            <p:cNvSpPr>
              <a:spLocks noChangeArrowheads="1"/>
            </p:cNvSpPr>
            <p:nvPr/>
          </p:nvSpPr>
          <p:spPr bwMode="auto">
            <a:xfrm rot="-5400000">
              <a:off x="3984" y="2832"/>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62499" name="Rectangle 23">
              <a:extLst>
                <a:ext uri="{FF2B5EF4-FFF2-40B4-BE49-F238E27FC236}">
                  <a16:creationId xmlns:a16="http://schemas.microsoft.com/office/drawing/2014/main" id="{BBDCF594-9FFA-426F-952D-F424738F2B77}"/>
                </a:ext>
              </a:extLst>
            </p:cNvPr>
            <p:cNvSpPr>
              <a:spLocks noChangeArrowheads="1"/>
            </p:cNvSpPr>
            <p:nvPr/>
          </p:nvSpPr>
          <p:spPr bwMode="auto">
            <a:xfrm>
              <a:off x="528" y="3312"/>
              <a:ext cx="1584"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TOTAL</a:t>
              </a:r>
            </a:p>
          </p:txBody>
        </p:sp>
        <p:sp>
          <p:nvSpPr>
            <p:cNvPr id="62500" name="Rectangle 24">
              <a:extLst>
                <a:ext uri="{FF2B5EF4-FFF2-40B4-BE49-F238E27FC236}">
                  <a16:creationId xmlns:a16="http://schemas.microsoft.com/office/drawing/2014/main" id="{AFFDED43-5836-4B7A-998D-847C2ACD2574}"/>
                </a:ext>
              </a:extLst>
            </p:cNvPr>
            <p:cNvSpPr>
              <a:spLocks noChangeArrowheads="1"/>
            </p:cNvSpPr>
            <p:nvPr/>
          </p:nvSpPr>
          <p:spPr bwMode="auto">
            <a:xfrm rot="-5400000">
              <a:off x="2208" y="3264"/>
              <a:ext cx="192"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62501" name="Rectangle 25">
              <a:extLst>
                <a:ext uri="{FF2B5EF4-FFF2-40B4-BE49-F238E27FC236}">
                  <a16:creationId xmlns:a16="http://schemas.microsoft.com/office/drawing/2014/main" id="{A0BDE7D9-9FDE-41D0-9BBA-3F0542115EEA}"/>
                </a:ext>
              </a:extLst>
            </p:cNvPr>
            <p:cNvSpPr>
              <a:spLocks noChangeArrowheads="1"/>
            </p:cNvSpPr>
            <p:nvPr/>
          </p:nvSpPr>
          <p:spPr bwMode="auto">
            <a:xfrm>
              <a:off x="2496" y="3312"/>
              <a:ext cx="1584"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TOTAL</a:t>
              </a:r>
            </a:p>
          </p:txBody>
        </p:sp>
        <p:sp>
          <p:nvSpPr>
            <p:cNvPr id="62502" name="Rectangle 26">
              <a:extLst>
                <a:ext uri="{FF2B5EF4-FFF2-40B4-BE49-F238E27FC236}">
                  <a16:creationId xmlns:a16="http://schemas.microsoft.com/office/drawing/2014/main" id="{19843707-FDC7-4167-B46D-6BA87D3FB38C}"/>
                </a:ext>
              </a:extLst>
            </p:cNvPr>
            <p:cNvSpPr>
              <a:spLocks noChangeArrowheads="1"/>
            </p:cNvSpPr>
            <p:nvPr/>
          </p:nvSpPr>
          <p:spPr bwMode="auto">
            <a:xfrm rot="-5400000">
              <a:off x="4176" y="3264"/>
              <a:ext cx="192"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grpSp>
      <p:sp>
        <p:nvSpPr>
          <p:cNvPr id="255006" name="Text Box 30">
            <a:extLst>
              <a:ext uri="{FF2B5EF4-FFF2-40B4-BE49-F238E27FC236}">
                <a16:creationId xmlns:a16="http://schemas.microsoft.com/office/drawing/2014/main" id="{CCB005C6-F2EA-4508-92E2-D9866394DB5C}"/>
              </a:ext>
            </a:extLst>
          </p:cNvPr>
          <p:cNvSpPr txBox="1">
            <a:spLocks noChangeArrowheads="1"/>
          </p:cNvSpPr>
          <p:nvPr/>
        </p:nvSpPr>
        <p:spPr bwMode="auto">
          <a:xfrm>
            <a:off x="1762125" y="3465513"/>
            <a:ext cx="752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Véhicule</a:t>
            </a:r>
          </a:p>
        </p:txBody>
      </p:sp>
      <p:sp>
        <p:nvSpPr>
          <p:cNvPr id="255007" name="Text Box 31">
            <a:extLst>
              <a:ext uri="{FF2B5EF4-FFF2-40B4-BE49-F238E27FC236}">
                <a16:creationId xmlns:a16="http://schemas.microsoft.com/office/drawing/2014/main" id="{71D2FE66-7637-4FD5-A470-5B615C85323D}"/>
              </a:ext>
            </a:extLst>
          </p:cNvPr>
          <p:cNvSpPr txBox="1">
            <a:spLocks noChangeArrowheads="1"/>
          </p:cNvSpPr>
          <p:nvPr/>
        </p:nvSpPr>
        <p:spPr bwMode="auto">
          <a:xfrm>
            <a:off x="3489325" y="3455988"/>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50</a:t>
            </a:r>
          </a:p>
        </p:txBody>
      </p:sp>
      <p:sp>
        <p:nvSpPr>
          <p:cNvPr id="255008" name="Text Box 32">
            <a:extLst>
              <a:ext uri="{FF2B5EF4-FFF2-40B4-BE49-F238E27FC236}">
                <a16:creationId xmlns:a16="http://schemas.microsoft.com/office/drawing/2014/main" id="{3FF51006-198E-4F96-9052-EF94C2511B76}"/>
              </a:ext>
            </a:extLst>
          </p:cNvPr>
          <p:cNvSpPr txBox="1">
            <a:spLocks noChangeArrowheads="1"/>
          </p:cNvSpPr>
          <p:nvPr/>
        </p:nvSpPr>
        <p:spPr bwMode="auto">
          <a:xfrm>
            <a:off x="5005388" y="3441700"/>
            <a:ext cx="666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Capital</a:t>
            </a:r>
          </a:p>
        </p:txBody>
      </p:sp>
      <p:sp>
        <p:nvSpPr>
          <p:cNvPr id="255009" name="Text Box 33">
            <a:extLst>
              <a:ext uri="{FF2B5EF4-FFF2-40B4-BE49-F238E27FC236}">
                <a16:creationId xmlns:a16="http://schemas.microsoft.com/office/drawing/2014/main" id="{FA6F7082-7787-4352-85FB-62D9E6B0ECC2}"/>
              </a:ext>
            </a:extLst>
          </p:cNvPr>
          <p:cNvSpPr txBox="1">
            <a:spLocks noChangeArrowheads="1"/>
          </p:cNvSpPr>
          <p:nvPr/>
        </p:nvSpPr>
        <p:spPr bwMode="auto">
          <a:xfrm>
            <a:off x="6600825" y="3441700"/>
            <a:ext cx="336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40</a:t>
            </a:r>
          </a:p>
        </p:txBody>
      </p:sp>
      <p:sp>
        <p:nvSpPr>
          <p:cNvPr id="255010" name="Text Box 34">
            <a:extLst>
              <a:ext uri="{FF2B5EF4-FFF2-40B4-BE49-F238E27FC236}">
                <a16:creationId xmlns:a16="http://schemas.microsoft.com/office/drawing/2014/main" id="{F966EEF5-76CD-42E2-8DAC-B7B7499B3668}"/>
              </a:ext>
            </a:extLst>
          </p:cNvPr>
          <p:cNvSpPr txBox="1">
            <a:spLocks noChangeArrowheads="1"/>
          </p:cNvSpPr>
          <p:nvPr/>
        </p:nvSpPr>
        <p:spPr bwMode="auto">
          <a:xfrm>
            <a:off x="5041900" y="4424363"/>
            <a:ext cx="590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Dettes</a:t>
            </a:r>
          </a:p>
        </p:txBody>
      </p:sp>
      <p:sp>
        <p:nvSpPr>
          <p:cNvPr id="255011" name="Text Box 35">
            <a:extLst>
              <a:ext uri="{FF2B5EF4-FFF2-40B4-BE49-F238E27FC236}">
                <a16:creationId xmlns:a16="http://schemas.microsoft.com/office/drawing/2014/main" id="{62079179-65A8-4CDC-BE49-FBB091968914}"/>
              </a:ext>
            </a:extLst>
          </p:cNvPr>
          <p:cNvSpPr txBox="1">
            <a:spLocks noChangeArrowheads="1"/>
          </p:cNvSpPr>
          <p:nvPr/>
        </p:nvSpPr>
        <p:spPr bwMode="auto">
          <a:xfrm>
            <a:off x="6600825" y="4424363"/>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20</a:t>
            </a:r>
          </a:p>
        </p:txBody>
      </p:sp>
      <p:sp>
        <p:nvSpPr>
          <p:cNvPr id="255012" name="Text Box 36">
            <a:extLst>
              <a:ext uri="{FF2B5EF4-FFF2-40B4-BE49-F238E27FC236}">
                <a16:creationId xmlns:a16="http://schemas.microsoft.com/office/drawing/2014/main" id="{03798F9F-D054-491D-82B7-DE3A772E0A69}"/>
              </a:ext>
            </a:extLst>
          </p:cNvPr>
          <p:cNvSpPr txBox="1">
            <a:spLocks noChangeArrowheads="1"/>
          </p:cNvSpPr>
          <p:nvPr/>
        </p:nvSpPr>
        <p:spPr bwMode="auto">
          <a:xfrm>
            <a:off x="6600825" y="5122863"/>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60</a:t>
            </a:r>
          </a:p>
        </p:txBody>
      </p:sp>
      <p:sp>
        <p:nvSpPr>
          <p:cNvPr id="255013" name="Text Box 37">
            <a:extLst>
              <a:ext uri="{FF2B5EF4-FFF2-40B4-BE49-F238E27FC236}">
                <a16:creationId xmlns:a16="http://schemas.microsoft.com/office/drawing/2014/main" id="{B2DD3E04-F99C-4809-BA2A-A2223C6693DA}"/>
              </a:ext>
            </a:extLst>
          </p:cNvPr>
          <p:cNvSpPr txBox="1">
            <a:spLocks noChangeArrowheads="1"/>
          </p:cNvSpPr>
          <p:nvPr/>
        </p:nvSpPr>
        <p:spPr bwMode="auto">
          <a:xfrm>
            <a:off x="1601788" y="4418013"/>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Disponibilités</a:t>
            </a:r>
          </a:p>
        </p:txBody>
      </p:sp>
      <p:sp>
        <p:nvSpPr>
          <p:cNvPr id="255014" name="Text Box 38">
            <a:extLst>
              <a:ext uri="{FF2B5EF4-FFF2-40B4-BE49-F238E27FC236}">
                <a16:creationId xmlns:a16="http://schemas.microsoft.com/office/drawing/2014/main" id="{69193EA6-B2D6-4BC8-BCA9-B557306D353C}"/>
              </a:ext>
            </a:extLst>
          </p:cNvPr>
          <p:cNvSpPr txBox="1">
            <a:spLocks noChangeArrowheads="1"/>
          </p:cNvSpPr>
          <p:nvPr/>
        </p:nvSpPr>
        <p:spPr bwMode="auto">
          <a:xfrm>
            <a:off x="3489325" y="4418013"/>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10</a:t>
            </a:r>
          </a:p>
        </p:txBody>
      </p:sp>
      <p:sp>
        <p:nvSpPr>
          <p:cNvPr id="62479" name="AutoShape 39">
            <a:hlinkClick r:id="rId2" action="ppaction://hlinksldjump" highlightClick="1"/>
            <a:extLst>
              <a:ext uri="{FF2B5EF4-FFF2-40B4-BE49-F238E27FC236}">
                <a16:creationId xmlns:a16="http://schemas.microsoft.com/office/drawing/2014/main" id="{874BC0CB-263C-4606-8D15-496CFB4DD629}"/>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p>
        </p:txBody>
      </p:sp>
      <p:sp>
        <p:nvSpPr>
          <p:cNvPr id="255016" name="Text Box 40">
            <a:extLst>
              <a:ext uri="{FF2B5EF4-FFF2-40B4-BE49-F238E27FC236}">
                <a16:creationId xmlns:a16="http://schemas.microsoft.com/office/drawing/2014/main" id="{912C598C-74B5-4725-8D42-8953B63842C1}"/>
              </a:ext>
            </a:extLst>
          </p:cNvPr>
          <p:cNvSpPr txBox="1">
            <a:spLocks noChangeArrowheads="1"/>
          </p:cNvSpPr>
          <p:nvPr/>
        </p:nvSpPr>
        <p:spPr bwMode="auto">
          <a:xfrm>
            <a:off x="3489325" y="5141913"/>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b="1">
                <a:solidFill>
                  <a:srgbClr val="FF0000"/>
                </a:solidFill>
              </a:rPr>
              <a:t>60</a:t>
            </a:r>
          </a:p>
        </p:txBody>
      </p:sp>
      <p:sp>
        <p:nvSpPr>
          <p:cNvPr id="255017" name="Text Box 41">
            <a:extLst>
              <a:ext uri="{FF2B5EF4-FFF2-40B4-BE49-F238E27FC236}">
                <a16:creationId xmlns:a16="http://schemas.microsoft.com/office/drawing/2014/main" id="{22B6C2A5-2A23-4606-81E2-AFEF36F1625D}"/>
              </a:ext>
            </a:extLst>
          </p:cNvPr>
          <p:cNvSpPr txBox="1">
            <a:spLocks noChangeArrowheads="1"/>
          </p:cNvSpPr>
          <p:nvPr/>
        </p:nvSpPr>
        <p:spPr bwMode="auto">
          <a:xfrm>
            <a:off x="7086600" y="2057400"/>
            <a:ext cx="1981200" cy="40640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u="sng"/>
              <a:t>AIDE</a:t>
            </a:r>
            <a:r>
              <a:rPr lang="fr-FR" altLang="fr-FR" sz="1000" b="1"/>
              <a:t> :</a:t>
            </a:r>
            <a:endParaRPr lang="fr-FR" altLang="fr-FR" sz="1000"/>
          </a:p>
          <a:p>
            <a:pPr eaLnBrk="1" hangingPunct="1"/>
            <a:endParaRPr lang="fr-FR" altLang="fr-FR" sz="1000"/>
          </a:p>
          <a:p>
            <a:pPr eaLnBrk="1" hangingPunct="1"/>
            <a:r>
              <a:rPr lang="fr-FR" altLang="fr-FR" sz="1000"/>
              <a:t>Du plus facile au plus compliqué, procédez dans  l ’ordre :</a:t>
            </a:r>
          </a:p>
          <a:p>
            <a:pPr eaLnBrk="1" hangingPunct="1"/>
            <a:endParaRPr lang="fr-FR" altLang="fr-FR" sz="1000"/>
          </a:p>
          <a:p>
            <a:pPr eaLnBrk="1" hangingPunct="1"/>
            <a:r>
              <a:rPr lang="fr-FR" altLang="fr-FR" sz="1000"/>
              <a:t>1 - Capital ?</a:t>
            </a:r>
          </a:p>
          <a:p>
            <a:pPr eaLnBrk="1" hangingPunct="1"/>
            <a:r>
              <a:rPr lang="fr-FR" altLang="fr-FR" sz="1000"/>
              <a:t>2 - endettement ?</a:t>
            </a:r>
          </a:p>
          <a:p>
            <a:pPr eaLnBrk="1" hangingPunct="1"/>
            <a:r>
              <a:rPr lang="fr-FR" altLang="fr-FR" sz="1000"/>
              <a:t>3 - (facile!) : total du passif ?</a:t>
            </a:r>
          </a:p>
          <a:p>
            <a:pPr eaLnBrk="1" hangingPunct="1"/>
            <a:r>
              <a:rPr lang="fr-FR" altLang="fr-FR" sz="1000"/>
              <a:t>4 - Immobilisations ?</a:t>
            </a:r>
          </a:p>
          <a:p>
            <a:pPr eaLnBrk="1" hangingPunct="1"/>
            <a:r>
              <a:rPr lang="fr-FR" altLang="fr-FR" sz="1000"/>
              <a:t>5 - trésorerie ?</a:t>
            </a:r>
          </a:p>
          <a:p>
            <a:pPr eaLnBrk="1" hangingPunct="1"/>
            <a:r>
              <a:rPr lang="fr-FR" altLang="fr-FR" sz="1000"/>
              <a:t>6 - Total de l’actif ?</a:t>
            </a:r>
          </a:p>
          <a:p>
            <a:pPr eaLnBrk="1" hangingPunct="1"/>
            <a:endParaRPr lang="fr-FR" altLang="fr-FR" sz="1000"/>
          </a:p>
          <a:p>
            <a:pPr eaLnBrk="1" hangingPunct="1"/>
            <a:r>
              <a:rPr lang="fr-FR" altLang="fr-FR" sz="1000"/>
              <a:t>(Note 1 : tous les points sauf le (5) sont donnés. Sachant que</a:t>
            </a:r>
          </a:p>
          <a:p>
            <a:pPr eaLnBrk="1" hangingPunct="1"/>
            <a:r>
              <a:rPr lang="fr-FR" altLang="fr-FR" sz="1000"/>
              <a:t>actif = passif, le (5) peut être déterminé après le (6).</a:t>
            </a:r>
          </a:p>
          <a:p>
            <a:pPr eaLnBrk="1" hangingPunct="1"/>
            <a:r>
              <a:rPr lang="fr-FR" altLang="fr-FR" sz="1000"/>
              <a:t>… C ’est inélégant ...</a:t>
            </a:r>
          </a:p>
          <a:p>
            <a:pPr eaLnBrk="1" hangingPunct="1"/>
            <a:r>
              <a:rPr lang="fr-FR" altLang="fr-FR" sz="1000"/>
              <a:t>Faites-le dans l ’ordre indiqué, en vous aidant du compte de trésorerie de Jo.</a:t>
            </a:r>
          </a:p>
          <a:p>
            <a:pPr eaLnBrk="1" hangingPunct="1"/>
            <a:r>
              <a:rPr lang="fr-FR" altLang="fr-FR" sz="1000"/>
              <a:t>Note 2 : la terminologie, différente de celle du cours, peut être déroutante. C ’est fait exprès. C ’est un coup des comptables, qui désignent souvent la même chose sous des appellations différentes.</a:t>
            </a:r>
          </a:p>
        </p:txBody>
      </p:sp>
      <p:sp>
        <p:nvSpPr>
          <p:cNvPr id="255019" name="Text Box 43">
            <a:extLst>
              <a:ext uri="{FF2B5EF4-FFF2-40B4-BE49-F238E27FC236}">
                <a16:creationId xmlns:a16="http://schemas.microsoft.com/office/drawing/2014/main" id="{916B2C45-205C-45C7-8A8E-08F90A7059E2}"/>
              </a:ext>
            </a:extLst>
          </p:cNvPr>
          <p:cNvSpPr txBox="1">
            <a:spLocks noChangeArrowheads="1"/>
          </p:cNvSpPr>
          <p:nvPr/>
        </p:nvSpPr>
        <p:spPr bwMode="auto">
          <a:xfrm>
            <a:off x="838200" y="5486400"/>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u="sng"/>
              <a:t>Notez l ’humour des comptables</a:t>
            </a:r>
            <a:r>
              <a:rPr lang="fr-FR" altLang="fr-FR" sz="1000" b="1"/>
              <a:t> :</a:t>
            </a:r>
            <a:r>
              <a:rPr lang="fr-FR" altLang="fr-FR" sz="1000"/>
              <a:t> le taxi, dont on espère qu’il circulera beaucoup,</a:t>
            </a:r>
          </a:p>
          <a:p>
            <a:pPr eaLnBrk="1" hangingPunct="1"/>
            <a:r>
              <a:rPr lang="fr-FR" altLang="fr-FR" sz="1000"/>
              <a:t>est considéré comme un actif immobilisé. N’allez surtout pas l ’inscrire comme circulant. </a:t>
            </a:r>
          </a:p>
        </p:txBody>
      </p:sp>
      <p:sp>
        <p:nvSpPr>
          <p:cNvPr id="255020" name="Text Box 44">
            <a:extLst>
              <a:ext uri="{FF2B5EF4-FFF2-40B4-BE49-F238E27FC236}">
                <a16:creationId xmlns:a16="http://schemas.microsoft.com/office/drawing/2014/main" id="{E8686AD9-63AB-40F2-97C8-A2962DFC9FDA}"/>
              </a:ext>
            </a:extLst>
          </p:cNvPr>
          <p:cNvSpPr txBox="1">
            <a:spLocks noChangeArrowheads="1"/>
          </p:cNvSpPr>
          <p:nvPr/>
        </p:nvSpPr>
        <p:spPr bwMode="auto">
          <a:xfrm>
            <a:off x="5557838" y="2438400"/>
            <a:ext cx="488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FF0000"/>
                </a:solidFill>
              </a:rPr>
              <a:t>(k€)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50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55020"/>
                                        </p:tgtEl>
                                        <p:attrNameLst>
                                          <p:attrName>style.visibility</p:attrName>
                                        </p:attrNameLst>
                                      </p:cBhvr>
                                      <p:to>
                                        <p:strVal val="visible"/>
                                      </p:to>
                                    </p:set>
                                    <p:anim calcmode="lin" valueType="num">
                                      <p:cBhvr additive="base">
                                        <p:cTn id="11" dur="500" fill="hold"/>
                                        <p:tgtEl>
                                          <p:spTgt spid="255020"/>
                                        </p:tgtEl>
                                        <p:attrNameLst>
                                          <p:attrName>ppt_x</p:attrName>
                                        </p:attrNameLst>
                                      </p:cBhvr>
                                      <p:tavLst>
                                        <p:tav tm="0">
                                          <p:val>
                                            <p:strVal val="0-#ppt_w/2"/>
                                          </p:val>
                                        </p:tav>
                                        <p:tav tm="100000">
                                          <p:val>
                                            <p:strVal val="#ppt_x"/>
                                          </p:val>
                                        </p:tav>
                                      </p:tavLst>
                                    </p:anim>
                                    <p:anim calcmode="lin" valueType="num">
                                      <p:cBhvr additive="base">
                                        <p:cTn id="12" dur="500" fill="hold"/>
                                        <p:tgtEl>
                                          <p:spTgt spid="2550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500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500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50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550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550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5500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5500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5501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550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5501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55019"/>
                                        </p:tgtEl>
                                        <p:attrNameLst>
                                          <p:attrName>style.visibility</p:attrName>
                                        </p:attrNameLst>
                                      </p:cBhvr>
                                      <p:to>
                                        <p:strVal val="visible"/>
                                      </p:to>
                                    </p:set>
                                    <p:anim calcmode="lin" valueType="num">
                                      <p:cBhvr additive="base">
                                        <p:cTn id="57" dur="500" fill="hold"/>
                                        <p:tgtEl>
                                          <p:spTgt spid="255019"/>
                                        </p:tgtEl>
                                        <p:attrNameLst>
                                          <p:attrName>ppt_x</p:attrName>
                                        </p:attrNameLst>
                                      </p:cBhvr>
                                      <p:tavLst>
                                        <p:tav tm="0">
                                          <p:val>
                                            <p:strVal val="0-#ppt_w/2"/>
                                          </p:val>
                                        </p:tav>
                                        <p:tav tm="100000">
                                          <p:val>
                                            <p:strVal val="#ppt_x"/>
                                          </p:val>
                                        </p:tav>
                                      </p:tavLst>
                                    </p:anim>
                                    <p:anim calcmode="lin" valueType="num">
                                      <p:cBhvr additive="base">
                                        <p:cTn id="58" dur="500" fill="hold"/>
                                        <p:tgtEl>
                                          <p:spTgt spid="255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06" grpId="0" autoUpdateAnimBg="0"/>
      <p:bldP spid="255007" grpId="0" autoUpdateAnimBg="0"/>
      <p:bldP spid="255008" grpId="0" autoUpdateAnimBg="0"/>
      <p:bldP spid="255009" grpId="0" autoUpdateAnimBg="0"/>
      <p:bldP spid="255010" grpId="0" autoUpdateAnimBg="0"/>
      <p:bldP spid="255011" grpId="0" autoUpdateAnimBg="0"/>
      <p:bldP spid="255012" grpId="0" autoUpdateAnimBg="0"/>
      <p:bldP spid="255013" grpId="0" autoUpdateAnimBg="0"/>
      <p:bldP spid="255014" grpId="0" autoUpdateAnimBg="0"/>
      <p:bldP spid="255016" grpId="0" autoUpdateAnimBg="0"/>
      <p:bldP spid="255017" grpId="0" animBg="1" autoUpdateAnimBg="0"/>
      <p:bldP spid="255019" grpId="0" autoUpdateAnimBg="0"/>
      <p:bldP spid="25502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48FC35A-F518-4125-AE33-D904F36AA0BF}"/>
              </a:ext>
            </a:extLst>
          </p:cNvPr>
          <p:cNvSpPr>
            <a:spLocks noGrp="1" noChangeArrowheads="1"/>
          </p:cNvSpPr>
          <p:nvPr>
            <p:ph type="title"/>
          </p:nvPr>
        </p:nvSpPr>
        <p:spPr/>
        <p:txBody>
          <a:bodyPr/>
          <a:lstStyle/>
          <a:p>
            <a:pPr eaLnBrk="1" hangingPunct="1"/>
            <a:r>
              <a:rPr lang="fr-FR" altLang="fr-FR"/>
              <a:t>Actif immobilisé - Immobilisations incorporelles</a:t>
            </a:r>
          </a:p>
        </p:txBody>
      </p:sp>
      <p:sp>
        <p:nvSpPr>
          <p:cNvPr id="63491" name="Rectangle 8">
            <a:extLst>
              <a:ext uri="{FF2B5EF4-FFF2-40B4-BE49-F238E27FC236}">
                <a16:creationId xmlns:a16="http://schemas.microsoft.com/office/drawing/2014/main" id="{11A3B052-7A44-4B6F-B39F-332AEC982A5A}"/>
              </a:ext>
            </a:extLst>
          </p:cNvPr>
          <p:cNvSpPr>
            <a:spLocks noGrp="1" noChangeArrowheads="1"/>
          </p:cNvSpPr>
          <p:nvPr>
            <p:ph idx="1"/>
          </p:nvPr>
        </p:nvSpPr>
        <p:spPr>
          <a:xfrm>
            <a:off x="1143000" y="1371600"/>
            <a:ext cx="7772400" cy="4579938"/>
          </a:xfrm>
        </p:spPr>
        <p:txBody>
          <a:bodyPr/>
          <a:lstStyle/>
          <a:p>
            <a:pPr lvl="1" eaLnBrk="1" hangingPunct="1"/>
            <a:r>
              <a:rPr lang="fr-FR" altLang="fr-FR" b="1" u="sng"/>
              <a:t>Comprennent</a:t>
            </a:r>
            <a:r>
              <a:rPr lang="fr-FR" altLang="fr-FR" b="1"/>
              <a:t> :</a:t>
            </a:r>
            <a:endParaRPr lang="fr-FR" altLang="fr-FR"/>
          </a:p>
          <a:p>
            <a:pPr lvl="2" eaLnBrk="1" hangingPunct="1"/>
            <a:endParaRPr lang="fr-FR" altLang="fr-FR"/>
          </a:p>
          <a:p>
            <a:pPr lvl="2" eaLnBrk="1" hangingPunct="1"/>
            <a:r>
              <a:rPr lang="fr-FR" altLang="fr-FR"/>
              <a:t>frais de formation :</a:t>
            </a:r>
          </a:p>
          <a:p>
            <a:pPr lvl="3" eaLnBrk="1" hangingPunct="1"/>
            <a:r>
              <a:rPr lang="fr-FR" altLang="fr-FR"/>
              <a:t>Dépenses faites pour la formation des salariés : on peut considérer qu’elles correspondent à un enrichissement (placement) de l’entreprise. Bon, il n’empêche qu ’un salarié, une fois formé, peut démissionner pour rejoindre une autre société … ce qui illustre parfaitement le caractère incorporel de ce type d ’immobilisation!</a:t>
            </a:r>
          </a:p>
          <a:p>
            <a:pPr lvl="2" eaLnBrk="1" hangingPunct="1"/>
            <a:r>
              <a:rPr lang="fr-FR" altLang="fr-FR"/>
              <a:t>frais de R&amp;D, licences, brevets</a:t>
            </a:r>
          </a:p>
          <a:p>
            <a:pPr lvl="3" eaLnBrk="1" hangingPunct="1"/>
            <a:r>
              <a:rPr lang="fr-FR" altLang="fr-FR"/>
              <a:t>De la même manière, il n’existe aucun rapport tangible entre les frais de dépôt d’un brevet (par exemple) et sa valeur vénale (commerciale) : en incluant les dépenses de R&amp;D (recherche et développement), les coûts enregistrés sur le dépôt d ’un brevet n ’ont rien à voir avec les valeurs qu ’on peut « tirer » de son exploitation … qui peuvent varier de l ’infini (l’idée du siècle) au zéro absolu (le brevet qu ’on a déposé pour barrer la route à un concurrent, sans la moindre intention de donner suite, bien au contraire).</a:t>
            </a:r>
          </a:p>
          <a:p>
            <a:pPr lvl="2" eaLnBrk="1" hangingPunct="1"/>
            <a:r>
              <a:rPr lang="fr-FR" altLang="fr-FR"/>
              <a:t>frais d ’établissement</a:t>
            </a:r>
          </a:p>
          <a:p>
            <a:pPr lvl="3" eaLnBrk="1" hangingPunct="1"/>
            <a:r>
              <a:rPr lang="fr-FR" altLang="fr-FR"/>
              <a:t>Dépenses liées à la création de l ’entreprise : frais de notaire ...</a:t>
            </a:r>
          </a:p>
          <a:p>
            <a:pPr lvl="2" eaLnBrk="1" hangingPunct="1"/>
            <a:r>
              <a:rPr lang="fr-FR" altLang="fr-FR"/>
              <a:t>fonds de commerce :</a:t>
            </a:r>
          </a:p>
          <a:p>
            <a:pPr lvl="3" eaLnBrk="1" hangingPunct="1"/>
            <a:r>
              <a:rPr lang="fr-FR" altLang="fr-FR"/>
              <a:t>Appréciation de la valeur d ’un local commercial (hors valeur foncière), liée au chiffre d ’affaires potentiel qu’on peut en espérer : chiffre d’affaires antérieur en cas de reprise, ou analyse du marché potentiel et de la concurrence dans le voisinage en cas de création ...</a:t>
            </a:r>
          </a:p>
        </p:txBody>
      </p:sp>
      <p:sp>
        <p:nvSpPr>
          <p:cNvPr id="63492" name="Espace réservé du numéro de diapositive 3">
            <a:extLst>
              <a:ext uri="{FF2B5EF4-FFF2-40B4-BE49-F238E27FC236}">
                <a16:creationId xmlns:a16="http://schemas.microsoft.com/office/drawing/2014/main" id="{02A3CFBB-F273-499D-BE28-E26EF362F973}"/>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ED9B5A73-006F-4711-9347-25CB7CA9CB90}" type="slidenum">
              <a:rPr kumimoji="0" lang="fr-FR" altLang="fr-FR">
                <a:solidFill>
                  <a:schemeClr val="tx2"/>
                </a:solidFill>
              </a:rPr>
              <a:pPr algn="r"/>
              <a:t>48</a:t>
            </a:fld>
            <a:endParaRPr kumimoji="0" lang="fr-FR" altLang="fr-FR">
              <a:solidFill>
                <a:schemeClr val="tx2"/>
              </a:solidFill>
            </a:endParaRPr>
          </a:p>
        </p:txBody>
      </p:sp>
      <p:sp>
        <p:nvSpPr>
          <p:cNvPr id="63493" name="AutoShape 9">
            <a:hlinkClick r:id="rId2" action="ppaction://hlinksldjump" highlightClick="1"/>
            <a:extLst>
              <a:ext uri="{FF2B5EF4-FFF2-40B4-BE49-F238E27FC236}">
                <a16:creationId xmlns:a16="http://schemas.microsoft.com/office/drawing/2014/main" id="{B5A8BC2F-2A72-47FC-9FE0-7FD2A06A8C46}"/>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0CB75D57-EC0D-41E4-AE72-30134DFB6EA4}"/>
              </a:ext>
            </a:extLst>
          </p:cNvPr>
          <p:cNvSpPr>
            <a:spLocks noGrp="1" noChangeArrowheads="1"/>
          </p:cNvSpPr>
          <p:nvPr>
            <p:ph type="title"/>
          </p:nvPr>
        </p:nvSpPr>
        <p:spPr/>
        <p:txBody>
          <a:bodyPr/>
          <a:lstStyle/>
          <a:p>
            <a:pPr eaLnBrk="1" hangingPunct="1"/>
            <a:r>
              <a:rPr lang="fr-FR" altLang="fr-FR"/>
              <a:t>Actif immobilisé - Immobilisations financières</a:t>
            </a:r>
          </a:p>
        </p:txBody>
      </p:sp>
      <p:sp>
        <p:nvSpPr>
          <p:cNvPr id="64515" name="Rectangle 6">
            <a:extLst>
              <a:ext uri="{FF2B5EF4-FFF2-40B4-BE49-F238E27FC236}">
                <a16:creationId xmlns:a16="http://schemas.microsoft.com/office/drawing/2014/main" id="{11F4D11B-B700-4BCA-9E29-979C97525AF6}"/>
              </a:ext>
            </a:extLst>
          </p:cNvPr>
          <p:cNvSpPr>
            <a:spLocks noGrp="1" noChangeArrowheads="1"/>
          </p:cNvSpPr>
          <p:nvPr>
            <p:ph idx="1"/>
          </p:nvPr>
        </p:nvSpPr>
        <p:spPr/>
        <p:txBody>
          <a:bodyPr/>
          <a:lstStyle/>
          <a:p>
            <a:pPr lvl="1" eaLnBrk="1" hangingPunct="1">
              <a:lnSpc>
                <a:spcPct val="90000"/>
              </a:lnSpc>
            </a:pPr>
            <a:r>
              <a:rPr lang="fr-FR" altLang="fr-FR" sz="1400"/>
              <a:t>Correspondent à des sommes durablement immobilisées, pour chacune desquelles existe une contrepartie tangible, sous forme de titre de participation ou de reconnaissance de dette (</a:t>
            </a:r>
            <a:r>
              <a:rPr lang="fr-FR" altLang="fr-FR" sz="1400" i="1"/>
              <a:t>contrepatie qui les distingue des immobilisations incorporelles</a:t>
            </a:r>
            <a:r>
              <a:rPr lang="fr-FR" altLang="fr-FR" sz="1400"/>
              <a:t>) :</a:t>
            </a:r>
          </a:p>
          <a:p>
            <a:pPr lvl="1" eaLnBrk="1" hangingPunct="1">
              <a:lnSpc>
                <a:spcPct val="90000"/>
              </a:lnSpc>
            </a:pPr>
            <a:endParaRPr lang="fr-FR" altLang="fr-FR"/>
          </a:p>
          <a:p>
            <a:pPr lvl="1" eaLnBrk="1" hangingPunct="1"/>
            <a:r>
              <a:rPr lang="fr-FR" altLang="fr-FR" b="1" u="sng"/>
              <a:t>Comprennent</a:t>
            </a:r>
            <a:r>
              <a:rPr lang="fr-FR" altLang="fr-FR"/>
              <a:t> :</a:t>
            </a:r>
          </a:p>
          <a:p>
            <a:pPr lvl="1" eaLnBrk="1" hangingPunct="1"/>
            <a:endParaRPr lang="fr-FR" altLang="fr-FR"/>
          </a:p>
          <a:p>
            <a:pPr lvl="2" eaLnBrk="1" hangingPunct="1"/>
            <a:r>
              <a:rPr lang="fr-FR" altLang="fr-FR"/>
              <a:t>participations :</a:t>
            </a:r>
          </a:p>
          <a:p>
            <a:pPr lvl="3" eaLnBrk="1" hangingPunct="1"/>
            <a:r>
              <a:rPr lang="fr-FR" altLang="fr-FR"/>
              <a:t>Actions (parts de « propriété») détenues dans des entreprises tierces ; dans les faits, jouent le même rôle que des VMP (</a:t>
            </a:r>
            <a:r>
              <a:rPr lang="fr-FR" altLang="fr-FR" i="1"/>
              <a:t>Valeurs Mobilières de Placement</a:t>
            </a:r>
            <a:r>
              <a:rPr lang="fr-FR" altLang="fr-FR"/>
              <a:t>) : participation, dividendes, … En revanche, leur caractère durable, qui doit correspondre à une volonté de l ’entreprise de participer à la gestion de ces sociétés tierces </a:t>
            </a:r>
            <a:r>
              <a:rPr lang="fr-FR" altLang="fr-FR" i="1"/>
              <a:t>(motifs de partenariat, surveillance, prise de contrôle, </a:t>
            </a:r>
            <a:r>
              <a:rPr lang="fr-FR" altLang="fr-FR"/>
              <a:t>…), les différencie d ’une simple volonté de placement à court ou moyen terme, et justifie leur inscription dans les immobilisations.</a:t>
            </a:r>
          </a:p>
          <a:p>
            <a:pPr lvl="3" eaLnBrk="1" hangingPunct="1"/>
            <a:endParaRPr lang="fr-FR" altLang="fr-FR"/>
          </a:p>
          <a:p>
            <a:pPr lvl="2" eaLnBrk="1" hangingPunct="1"/>
            <a:r>
              <a:rPr lang="fr-FR" altLang="fr-FR"/>
              <a:t>prêts :</a:t>
            </a:r>
          </a:p>
          <a:p>
            <a:pPr lvl="3" eaLnBrk="1" hangingPunct="1"/>
            <a:r>
              <a:rPr lang="fr-FR" altLang="fr-FR"/>
              <a:t>De la même manière (mais sans intention stratégique), l ’entreprise peut être amenée à prêter de l ’argent, ne serait-ce qu ’à ses employés. La durée de ces prêts les fera inscrire soit en </a:t>
            </a:r>
            <a:r>
              <a:rPr lang="fr-FR" altLang="fr-FR" i="1">
                <a:hlinkClick r:id="rId3" action="ppaction://hlinksldjump"/>
              </a:rPr>
              <a:t>créances</a:t>
            </a:r>
            <a:r>
              <a:rPr lang="fr-FR" altLang="fr-FR" i="1"/>
              <a:t> </a:t>
            </a:r>
            <a:r>
              <a:rPr lang="fr-FR" altLang="fr-FR"/>
              <a:t>pour des prêts à court terme, soit en immobilisations.</a:t>
            </a:r>
          </a:p>
        </p:txBody>
      </p:sp>
      <p:sp>
        <p:nvSpPr>
          <p:cNvPr id="64516" name="Espace réservé du numéro de diapositive 3">
            <a:extLst>
              <a:ext uri="{FF2B5EF4-FFF2-40B4-BE49-F238E27FC236}">
                <a16:creationId xmlns:a16="http://schemas.microsoft.com/office/drawing/2014/main" id="{F980F6CC-21B2-4A9A-B5B6-25A27AE27FC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85884CDC-A4CB-48D2-93A8-E05E59DD5CD9}" type="slidenum">
              <a:rPr kumimoji="0" lang="fr-FR" altLang="fr-FR">
                <a:solidFill>
                  <a:schemeClr val="tx2"/>
                </a:solidFill>
              </a:rPr>
              <a:pPr algn="r"/>
              <a:t>49</a:t>
            </a:fld>
            <a:endParaRPr kumimoji="0" lang="fr-FR" altLang="fr-FR">
              <a:solidFill>
                <a:schemeClr val="tx2"/>
              </a:solidFill>
            </a:endParaRPr>
          </a:p>
        </p:txBody>
      </p:sp>
      <p:sp>
        <p:nvSpPr>
          <p:cNvPr id="64517" name="AutoShape 7">
            <a:hlinkClick r:id="rId4" action="ppaction://hlinksldjump" highlightClick="1"/>
            <a:extLst>
              <a:ext uri="{FF2B5EF4-FFF2-40B4-BE49-F238E27FC236}">
                <a16:creationId xmlns:a16="http://schemas.microsoft.com/office/drawing/2014/main" id="{4AA54F26-70CE-432D-85A3-D93DFB32EEFD}"/>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pSp>
        <p:nvGrpSpPr>
          <p:cNvPr id="64518" name="Group 8">
            <a:extLst>
              <a:ext uri="{FF2B5EF4-FFF2-40B4-BE49-F238E27FC236}">
                <a16:creationId xmlns:a16="http://schemas.microsoft.com/office/drawing/2014/main" id="{0530102D-D68C-4FF8-85D3-35DBB9B8FE45}"/>
              </a:ext>
            </a:extLst>
          </p:cNvPr>
          <p:cNvGrpSpPr>
            <a:grpSpLocks/>
          </p:cNvGrpSpPr>
          <p:nvPr/>
        </p:nvGrpSpPr>
        <p:grpSpPr bwMode="auto">
          <a:xfrm>
            <a:off x="47625" y="1516063"/>
            <a:ext cx="692150" cy="1009650"/>
            <a:chOff x="2787" y="2016"/>
            <a:chExt cx="532" cy="828"/>
          </a:xfrm>
        </p:grpSpPr>
        <p:graphicFrame>
          <p:nvGraphicFramePr>
            <p:cNvPr id="64519" name="Object 9">
              <a:extLst>
                <a:ext uri="{FF2B5EF4-FFF2-40B4-BE49-F238E27FC236}">
                  <a16:creationId xmlns:a16="http://schemas.microsoft.com/office/drawing/2014/main" id="{64B13920-200B-4B13-B4D0-8CBCF7DA72B6}"/>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64521" name="Clip" r:id="rId5" imgW="1396289" imgH="2171700" progId="MS_ClipArt_Gallery.2">
                    <p:embed/>
                  </p:oleObj>
                </mc:Choice>
                <mc:Fallback>
                  <p:oleObj name="Clip" r:id="rId5" imgW="1396289" imgH="2171700" progId="MS_ClipArt_Gallery.2">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20" name="Text Box 10">
              <a:extLst>
                <a:ext uri="{FF2B5EF4-FFF2-40B4-BE49-F238E27FC236}">
                  <a16:creationId xmlns:a16="http://schemas.microsoft.com/office/drawing/2014/main" id="{DEEB1A88-3042-4FA9-8703-924790B48949}"/>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0">
            <a:extLst>
              <a:ext uri="{FF2B5EF4-FFF2-40B4-BE49-F238E27FC236}">
                <a16:creationId xmlns:a16="http://schemas.microsoft.com/office/drawing/2014/main" id="{047669D5-41F8-4FDA-8D3E-765C15CD0CDB}"/>
              </a:ext>
            </a:extLst>
          </p:cNvPr>
          <p:cNvSpPr>
            <a:spLocks noGrp="1" noChangeArrowheads="1"/>
          </p:cNvSpPr>
          <p:nvPr>
            <p:ph type="title"/>
          </p:nvPr>
        </p:nvSpPr>
        <p:spPr/>
        <p:txBody>
          <a:bodyPr/>
          <a:lstStyle/>
          <a:p>
            <a:pPr eaLnBrk="1" hangingPunct="1"/>
            <a:r>
              <a:rPr lang="fr-FR" altLang="fr-FR"/>
              <a:t>L’entreprise industrielle</a:t>
            </a:r>
          </a:p>
        </p:txBody>
      </p:sp>
      <p:sp>
        <p:nvSpPr>
          <p:cNvPr id="19459" name="Espace réservé du numéro de diapositive 3">
            <a:extLst>
              <a:ext uri="{FF2B5EF4-FFF2-40B4-BE49-F238E27FC236}">
                <a16:creationId xmlns:a16="http://schemas.microsoft.com/office/drawing/2014/main" id="{32567DEF-C5E5-4C0A-B60A-536C9BF86D49}"/>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17E96B5D-8652-4824-A14C-05A75FC109AA}" type="slidenum">
              <a:rPr kumimoji="0" lang="fr-FR" altLang="fr-FR">
                <a:solidFill>
                  <a:schemeClr val="tx2"/>
                </a:solidFill>
              </a:rPr>
              <a:pPr algn="r"/>
              <a:t>5</a:t>
            </a:fld>
            <a:endParaRPr kumimoji="0" lang="fr-FR" altLang="fr-FR">
              <a:solidFill>
                <a:schemeClr val="tx2"/>
              </a:solidFill>
            </a:endParaRPr>
          </a:p>
        </p:txBody>
      </p:sp>
      <p:sp>
        <p:nvSpPr>
          <p:cNvPr id="19460" name="Rectangle 18">
            <a:extLst>
              <a:ext uri="{FF2B5EF4-FFF2-40B4-BE49-F238E27FC236}">
                <a16:creationId xmlns:a16="http://schemas.microsoft.com/office/drawing/2014/main" id="{B986E5A6-94F1-4375-B175-120536A56614}"/>
              </a:ext>
            </a:extLst>
          </p:cNvPr>
          <p:cNvSpPr>
            <a:spLocks noChangeArrowheads="1"/>
          </p:cNvSpPr>
          <p:nvPr/>
        </p:nvSpPr>
        <p:spPr bwMode="auto">
          <a:xfrm>
            <a:off x="4038600" y="1524000"/>
            <a:ext cx="4278313" cy="1638300"/>
          </a:xfrm>
          <a:prstGeom prst="rect">
            <a:avLst/>
          </a:prstGeom>
          <a:solidFill>
            <a:srgbClr val="FFFF00"/>
          </a:solidFill>
          <a:ln w="12700">
            <a:solidFill>
              <a:srgbClr val="FFFFFF"/>
            </a:solidFill>
            <a:miter lim="800000"/>
            <a:headEnd/>
            <a:tailEnd/>
          </a:ln>
          <a:effectLst>
            <a:outerShdw dist="107763" dir="2700000" algn="ctr" rotWithShape="0">
              <a:schemeClr val="bg2"/>
            </a:outerShdw>
          </a:effectLst>
        </p:spPr>
        <p:txBody>
          <a:bodyPr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endParaRPr kumimoji="0" lang="fr-FR" altLang="fr-FR" b="1">
              <a:solidFill>
                <a:srgbClr val="000000"/>
              </a:solidFill>
              <a:latin typeface="Arial" panose="020B0604020202020204" pitchFamily="34" charset="0"/>
            </a:endParaRPr>
          </a:p>
          <a:p>
            <a:pPr algn="ctr">
              <a:lnSpc>
                <a:spcPct val="90000"/>
              </a:lnSpc>
              <a:spcBef>
                <a:spcPct val="0"/>
              </a:spcBef>
              <a:buClrTx/>
              <a:buSzTx/>
              <a:buFontTx/>
              <a:buNone/>
            </a:pPr>
            <a:r>
              <a:rPr kumimoji="0" lang="fr-FR" altLang="fr-FR" b="1">
                <a:solidFill>
                  <a:srgbClr val="000000"/>
                </a:solidFill>
                <a:latin typeface="Arial" panose="020B0604020202020204" pitchFamily="34" charset="0"/>
              </a:rPr>
              <a:t>ENTREPRISE :</a:t>
            </a:r>
          </a:p>
          <a:p>
            <a:pPr algn="ctr">
              <a:lnSpc>
                <a:spcPct val="90000"/>
              </a:lnSpc>
              <a:spcBef>
                <a:spcPct val="0"/>
              </a:spcBef>
              <a:buClrTx/>
              <a:buSzTx/>
              <a:buFontTx/>
              <a:buNone/>
            </a:pPr>
            <a:endParaRPr kumimoji="0" lang="fr-FR" altLang="fr-FR" b="1">
              <a:solidFill>
                <a:srgbClr val="000000"/>
              </a:solidFill>
              <a:latin typeface="Arial" panose="020B0604020202020204" pitchFamily="34" charset="0"/>
            </a:endParaRPr>
          </a:p>
          <a:p>
            <a:pPr algn="ctr">
              <a:lnSpc>
                <a:spcPct val="90000"/>
              </a:lnSpc>
              <a:spcBef>
                <a:spcPct val="0"/>
              </a:spcBef>
              <a:buClrTx/>
              <a:buSzTx/>
              <a:buFontTx/>
              <a:buNone/>
            </a:pPr>
            <a:r>
              <a:rPr kumimoji="0" lang="fr-FR" altLang="fr-FR" b="1">
                <a:solidFill>
                  <a:srgbClr val="000000"/>
                </a:solidFill>
                <a:latin typeface="Arial" panose="020B0604020202020204" pitchFamily="34" charset="0"/>
              </a:rPr>
              <a:t>Unité économique </a:t>
            </a:r>
            <a:r>
              <a:rPr kumimoji="0" lang="fr-FR" altLang="fr-FR" b="1" u="sng">
                <a:solidFill>
                  <a:srgbClr val="000000"/>
                </a:solidFill>
                <a:latin typeface="Arial" panose="020B0604020202020204" pitchFamily="34" charset="0"/>
              </a:rPr>
              <a:t>autonome</a:t>
            </a:r>
            <a:endParaRPr kumimoji="0" lang="fr-FR" altLang="fr-FR" b="1">
              <a:solidFill>
                <a:srgbClr val="000000"/>
              </a:solidFill>
              <a:latin typeface="Arial" panose="020B0604020202020204" pitchFamily="34" charset="0"/>
            </a:endParaRPr>
          </a:p>
          <a:p>
            <a:pPr algn="ctr">
              <a:lnSpc>
                <a:spcPct val="90000"/>
              </a:lnSpc>
              <a:spcBef>
                <a:spcPct val="0"/>
              </a:spcBef>
              <a:buClrTx/>
              <a:buSzTx/>
              <a:buFontTx/>
              <a:buNone/>
            </a:pPr>
            <a:r>
              <a:rPr kumimoji="0" lang="fr-FR" altLang="fr-FR" b="1" u="sng">
                <a:solidFill>
                  <a:srgbClr val="000000"/>
                </a:solidFill>
                <a:latin typeface="Arial" panose="020B0604020202020204" pitchFamily="34" charset="0"/>
              </a:rPr>
              <a:t>organisée</a:t>
            </a:r>
            <a:r>
              <a:rPr kumimoji="0" lang="fr-FR" altLang="fr-FR" b="1">
                <a:solidFill>
                  <a:srgbClr val="000000"/>
                </a:solidFill>
                <a:latin typeface="Arial" panose="020B0604020202020204" pitchFamily="34" charset="0"/>
              </a:rPr>
              <a:t> pour la mise en oeuvre</a:t>
            </a:r>
          </a:p>
          <a:p>
            <a:pPr algn="ctr">
              <a:lnSpc>
                <a:spcPct val="90000"/>
              </a:lnSpc>
              <a:spcBef>
                <a:spcPct val="0"/>
              </a:spcBef>
              <a:buClrTx/>
              <a:buSzTx/>
              <a:buFontTx/>
              <a:buNone/>
            </a:pPr>
            <a:r>
              <a:rPr kumimoji="0" lang="fr-FR" altLang="fr-FR" b="1">
                <a:solidFill>
                  <a:srgbClr val="000000"/>
                </a:solidFill>
                <a:latin typeface="Arial" panose="020B0604020202020204" pitchFamily="34" charset="0"/>
              </a:rPr>
              <a:t>d'un ensemble de moyens de production,</a:t>
            </a:r>
          </a:p>
          <a:p>
            <a:pPr algn="ctr">
              <a:lnSpc>
                <a:spcPct val="90000"/>
              </a:lnSpc>
              <a:spcBef>
                <a:spcPct val="0"/>
              </a:spcBef>
              <a:buClrTx/>
              <a:buSzTx/>
              <a:buFontTx/>
              <a:buNone/>
            </a:pPr>
            <a:r>
              <a:rPr kumimoji="0" lang="fr-FR" altLang="fr-FR" b="1">
                <a:solidFill>
                  <a:srgbClr val="000000"/>
                </a:solidFill>
                <a:latin typeface="Arial" panose="020B0604020202020204" pitchFamily="34" charset="0"/>
              </a:rPr>
              <a:t>en vue de produire des biens sur le marché</a:t>
            </a:r>
          </a:p>
          <a:p>
            <a:pPr algn="ctr">
              <a:lnSpc>
                <a:spcPct val="90000"/>
              </a:lnSpc>
              <a:spcBef>
                <a:spcPct val="0"/>
              </a:spcBef>
              <a:buClrTx/>
              <a:buSzTx/>
              <a:buFontTx/>
              <a:buNone/>
            </a:pPr>
            <a:endParaRPr kumimoji="0" lang="fr-FR" altLang="fr-FR" b="1">
              <a:solidFill>
                <a:srgbClr val="000000"/>
              </a:solidFill>
              <a:latin typeface="Arial" panose="020B0604020202020204" pitchFamily="34" charset="0"/>
            </a:endParaRPr>
          </a:p>
        </p:txBody>
      </p:sp>
      <p:sp>
        <p:nvSpPr>
          <p:cNvPr id="19461" name="Text Box 22">
            <a:extLst>
              <a:ext uri="{FF2B5EF4-FFF2-40B4-BE49-F238E27FC236}">
                <a16:creationId xmlns:a16="http://schemas.microsoft.com/office/drawing/2014/main" id="{C849C2A7-5705-4E0B-BF72-CBE716CC8B56}"/>
              </a:ext>
            </a:extLst>
          </p:cNvPr>
          <p:cNvSpPr txBox="1">
            <a:spLocks noChangeArrowheads="1"/>
          </p:cNvSpPr>
          <p:nvPr/>
        </p:nvSpPr>
        <p:spPr bwMode="auto">
          <a:xfrm>
            <a:off x="990600" y="2743200"/>
            <a:ext cx="792480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l" eaLnBrk="1" hangingPunct="1"/>
            <a:r>
              <a:rPr lang="fr-FR" altLang="fr-FR" b="1" u="sng"/>
              <a:t>On peut distinguer</a:t>
            </a:r>
            <a:r>
              <a:rPr lang="fr-FR" altLang="fr-FR" b="1"/>
              <a:t> :</a:t>
            </a:r>
          </a:p>
          <a:p>
            <a:pPr algn="l" eaLnBrk="1" hangingPunct="1"/>
            <a:endParaRPr lang="fr-FR" altLang="fr-FR" b="1"/>
          </a:p>
          <a:p>
            <a:pPr algn="l" eaLnBrk="1" hangingPunct="1">
              <a:buFont typeface="Wingdings" panose="05000000000000000000" pitchFamily="2" charset="2"/>
              <a:buChar char="v"/>
            </a:pPr>
            <a:r>
              <a:rPr lang="fr-FR" altLang="fr-FR"/>
              <a:t>l’entreprise marchande :</a:t>
            </a:r>
          </a:p>
          <a:p>
            <a:pPr algn="l" eaLnBrk="1" hangingPunct="1"/>
            <a:r>
              <a:rPr lang="fr-FR" altLang="fr-FR"/>
              <a:t>	achète et revend des </a:t>
            </a:r>
            <a:r>
              <a:rPr lang="fr-FR" altLang="fr-FR" b="1" u="sng"/>
              <a:t>marchandises</a:t>
            </a:r>
            <a:r>
              <a:rPr lang="fr-FR" altLang="fr-FR"/>
              <a:t> sans processus notable de transformation (autre que des modifications du conditionnement)</a:t>
            </a:r>
          </a:p>
          <a:p>
            <a:pPr algn="l" eaLnBrk="1" hangingPunct="1"/>
            <a:endParaRPr lang="fr-FR" altLang="fr-FR"/>
          </a:p>
          <a:p>
            <a:pPr algn="l" eaLnBrk="1" hangingPunct="1">
              <a:buFont typeface="Wingdings" panose="05000000000000000000" pitchFamily="2" charset="2"/>
              <a:buChar char="v"/>
            </a:pPr>
            <a:r>
              <a:rPr lang="fr-FR" altLang="fr-FR"/>
              <a:t>l’entreprise prestataire de service :</a:t>
            </a:r>
          </a:p>
          <a:p>
            <a:pPr algn="l" eaLnBrk="1" hangingPunct="1"/>
            <a:r>
              <a:rPr lang="fr-FR" altLang="fr-FR"/>
              <a:t>	vend de  la mise à disposition de moyens, humains ou matériels.</a:t>
            </a:r>
          </a:p>
          <a:p>
            <a:pPr algn="l" eaLnBrk="1" hangingPunct="1"/>
            <a:endParaRPr lang="fr-FR" altLang="fr-FR"/>
          </a:p>
          <a:p>
            <a:pPr algn="l" eaLnBrk="1" hangingPunct="1">
              <a:buFont typeface="Wingdings" panose="05000000000000000000" pitchFamily="2" charset="2"/>
              <a:buChar char="v"/>
            </a:pPr>
            <a:r>
              <a:rPr lang="fr-FR" altLang="fr-FR"/>
              <a:t>L’entreprise industrielle :</a:t>
            </a:r>
          </a:p>
          <a:p>
            <a:pPr lvl="1" algn="l" eaLnBrk="1" hangingPunct="1">
              <a:buFont typeface="Wingdings" panose="05000000000000000000" pitchFamily="2" charset="2"/>
              <a:buNone/>
            </a:pPr>
            <a:r>
              <a:rPr lang="fr-FR" altLang="fr-FR"/>
              <a:t>	assure des opérations de transformation sur des </a:t>
            </a:r>
            <a:r>
              <a:rPr lang="fr-FR" altLang="fr-FR" b="1" u="sng"/>
              <a:t>produits</a:t>
            </a:r>
            <a:r>
              <a:rPr lang="fr-FR" altLang="fr-FR"/>
              <a:t>.</a:t>
            </a:r>
          </a:p>
          <a:p>
            <a:pPr algn="l" eaLnBrk="1" hangingPunct="1"/>
            <a:endParaRPr lang="fr-FR" altLang="fr-FR"/>
          </a:p>
          <a:p>
            <a:pPr eaLnBrk="1" hangingPunct="1"/>
            <a:r>
              <a:rPr lang="fr-FR" altLang="fr-FR" b="1" i="1"/>
              <a:t>Par la suite, on s’intéressera par défaut à l’entreprise industrielle (pour laquelle la vente de marchandises ou de services est marginale par rapport à la vente de produits)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9C9455A-FFD4-4AB7-9A4A-3B16B50B53F7}"/>
              </a:ext>
            </a:extLst>
          </p:cNvPr>
          <p:cNvSpPr>
            <a:spLocks noGrp="1" noChangeArrowheads="1"/>
          </p:cNvSpPr>
          <p:nvPr>
            <p:ph type="title"/>
          </p:nvPr>
        </p:nvSpPr>
        <p:spPr/>
        <p:txBody>
          <a:bodyPr/>
          <a:lstStyle/>
          <a:p>
            <a:pPr eaLnBrk="1" hangingPunct="1"/>
            <a:r>
              <a:rPr lang="fr-FR" altLang="fr-FR"/>
              <a:t>Actif immobilisé - Immobilisations matérielles</a:t>
            </a:r>
          </a:p>
        </p:txBody>
      </p:sp>
      <p:sp>
        <p:nvSpPr>
          <p:cNvPr id="65539" name="Rectangle 3">
            <a:extLst>
              <a:ext uri="{FF2B5EF4-FFF2-40B4-BE49-F238E27FC236}">
                <a16:creationId xmlns:a16="http://schemas.microsoft.com/office/drawing/2014/main" id="{5C05E844-B525-482B-98ED-BC00D1112A5C}"/>
              </a:ext>
            </a:extLst>
          </p:cNvPr>
          <p:cNvSpPr>
            <a:spLocks noGrp="1" noChangeArrowheads="1"/>
          </p:cNvSpPr>
          <p:nvPr>
            <p:ph idx="1"/>
          </p:nvPr>
        </p:nvSpPr>
        <p:spPr/>
        <p:txBody>
          <a:bodyPr/>
          <a:lstStyle/>
          <a:p>
            <a:pPr lvl="1" eaLnBrk="1" hangingPunct="1">
              <a:lnSpc>
                <a:spcPct val="90000"/>
              </a:lnSpc>
            </a:pPr>
            <a:r>
              <a:rPr lang="fr-FR" altLang="fr-FR" sz="1400"/>
              <a:t>Correspondent à des sommes durablement immobilisées, pour chacune desquelles existe une contrepartie tangible, sous forme de patrimoine (</a:t>
            </a:r>
            <a:r>
              <a:rPr lang="fr-FR" altLang="fr-FR" sz="1400" i="1"/>
              <a:t>ce qui les distingue des immobilisations incorporelles</a:t>
            </a:r>
            <a:r>
              <a:rPr lang="fr-FR" altLang="fr-FR" sz="1400"/>
              <a:t>) :</a:t>
            </a:r>
          </a:p>
          <a:p>
            <a:pPr marL="1162050" lvl="2" eaLnBrk="1" hangingPunct="1">
              <a:lnSpc>
                <a:spcPct val="90000"/>
              </a:lnSpc>
            </a:pPr>
            <a:endParaRPr lang="fr-FR" altLang="fr-FR" sz="1200"/>
          </a:p>
          <a:p>
            <a:pPr marL="1162050" lvl="2" eaLnBrk="1" hangingPunct="1">
              <a:lnSpc>
                <a:spcPct val="90000"/>
              </a:lnSpc>
            </a:pPr>
            <a:r>
              <a:rPr lang="fr-FR" altLang="fr-FR" sz="1200"/>
              <a:t>Comprennent :</a:t>
            </a:r>
          </a:p>
          <a:p>
            <a:pPr lvl="3" eaLnBrk="1" hangingPunct="1">
              <a:lnSpc>
                <a:spcPct val="90000"/>
              </a:lnSpc>
            </a:pPr>
            <a:r>
              <a:rPr lang="fr-FR" altLang="fr-FR" sz="1000"/>
              <a:t>terrains</a:t>
            </a:r>
          </a:p>
          <a:p>
            <a:pPr lvl="3" eaLnBrk="1" hangingPunct="1">
              <a:lnSpc>
                <a:spcPct val="90000"/>
              </a:lnSpc>
            </a:pPr>
            <a:r>
              <a:rPr lang="fr-FR" altLang="fr-FR" sz="1000"/>
              <a:t>constructions</a:t>
            </a:r>
          </a:p>
          <a:p>
            <a:pPr lvl="3" eaLnBrk="1" hangingPunct="1">
              <a:lnSpc>
                <a:spcPct val="90000"/>
              </a:lnSpc>
            </a:pPr>
            <a:r>
              <a:rPr lang="fr-FR" altLang="fr-FR" sz="1000"/>
              <a:t>matériel et outillage industriel</a:t>
            </a:r>
          </a:p>
          <a:p>
            <a:pPr lvl="3" eaLnBrk="1" hangingPunct="1">
              <a:lnSpc>
                <a:spcPct val="90000"/>
              </a:lnSpc>
            </a:pPr>
            <a:r>
              <a:rPr lang="fr-FR" altLang="fr-FR" sz="1000"/>
              <a:t>matériel de transport</a:t>
            </a:r>
          </a:p>
          <a:p>
            <a:pPr lvl="3" eaLnBrk="1" hangingPunct="1">
              <a:lnSpc>
                <a:spcPct val="90000"/>
              </a:lnSpc>
            </a:pPr>
            <a:r>
              <a:rPr lang="fr-FR" altLang="fr-FR" sz="1000"/>
              <a:t>mobilier, informatique</a:t>
            </a:r>
          </a:p>
          <a:p>
            <a:pPr lvl="3" eaLnBrk="1" hangingPunct="1">
              <a:lnSpc>
                <a:spcPct val="90000"/>
              </a:lnSpc>
            </a:pPr>
            <a:endParaRPr lang="fr-FR" altLang="fr-FR" sz="1000"/>
          </a:p>
          <a:p>
            <a:pPr marL="1162050" lvl="2" eaLnBrk="1" hangingPunct="1">
              <a:lnSpc>
                <a:spcPct val="90000"/>
              </a:lnSpc>
            </a:pPr>
            <a:r>
              <a:rPr lang="fr-FR" altLang="fr-FR"/>
              <a:t>Chacun de ces investissements est caractérisé par une valeur initiale (attestée par le marché, ou plus concrètement par une facture), et par le fait que sa valeur évolue dans le temps - presque systématiquement, une dépréciation liée à l ’usage qu’on en fait </a:t>
            </a:r>
            <a:r>
              <a:rPr lang="fr-FR" altLang="fr-FR" i="1"/>
              <a:t>(exemple: décote d ’un véhicule en fonction de l ’âge et du kilométrage</a:t>
            </a:r>
            <a:r>
              <a:rPr lang="fr-FR" altLang="fr-FR"/>
              <a:t>)</a:t>
            </a:r>
            <a:r>
              <a:rPr lang="fr-FR" altLang="fr-FR" i="1"/>
              <a:t>.</a:t>
            </a:r>
          </a:p>
          <a:p>
            <a:pPr marL="1162050" lvl="2" eaLnBrk="1" hangingPunct="1">
              <a:lnSpc>
                <a:spcPct val="90000"/>
              </a:lnSpc>
            </a:pPr>
            <a:endParaRPr lang="fr-FR" altLang="fr-FR" i="1"/>
          </a:p>
          <a:p>
            <a:pPr marL="1162050" lvl="2" eaLnBrk="1" hangingPunct="1">
              <a:lnSpc>
                <a:spcPct val="90000"/>
              </a:lnSpc>
            </a:pPr>
            <a:r>
              <a:rPr lang="fr-FR" altLang="fr-FR"/>
              <a:t>En d ’autres termes,</a:t>
            </a:r>
            <a:r>
              <a:rPr lang="fr-FR" altLang="fr-FR" i="1"/>
              <a:t> </a:t>
            </a:r>
            <a:r>
              <a:rPr lang="fr-FR" altLang="fr-FR"/>
              <a:t>chacun de ces investissements est caractérisé par une </a:t>
            </a:r>
            <a:r>
              <a:rPr lang="fr-FR" altLang="fr-FR" b="1" u="sng"/>
              <a:t>durée de vie</a:t>
            </a:r>
            <a:r>
              <a:rPr lang="fr-FR" altLang="fr-FR"/>
              <a:t>, définie par le plan comptable général, au bout de laquelle on estime que sa valeur vénale est réduite à zéro.</a:t>
            </a:r>
          </a:p>
          <a:p>
            <a:pPr marL="1162050" lvl="2" eaLnBrk="1" hangingPunct="1">
              <a:lnSpc>
                <a:spcPct val="90000"/>
              </a:lnSpc>
            </a:pPr>
            <a:endParaRPr lang="fr-FR" altLang="fr-FR"/>
          </a:p>
          <a:p>
            <a:pPr marL="1162050" lvl="2" eaLnBrk="1" hangingPunct="1">
              <a:lnSpc>
                <a:spcPct val="90000"/>
              </a:lnSpc>
            </a:pPr>
            <a:r>
              <a:rPr lang="fr-FR" altLang="fr-FR"/>
              <a:t>Pour tous ces biens, on part donc du constat d ’une dépréciation de leur valeur dans le temps, dépréciation que l ’on considère comme une charge liée à l ’exploitation et qui sera exprimée sous la forme d’</a:t>
            </a:r>
            <a:r>
              <a:rPr lang="fr-FR" altLang="fr-FR" b="1" u="sng"/>
              <a:t>amortissement</a:t>
            </a:r>
            <a:r>
              <a:rPr lang="fr-FR" altLang="fr-FR"/>
              <a:t>.</a:t>
            </a:r>
          </a:p>
        </p:txBody>
      </p:sp>
      <p:sp>
        <p:nvSpPr>
          <p:cNvPr id="65540" name="Espace réservé du numéro de diapositive 3">
            <a:extLst>
              <a:ext uri="{FF2B5EF4-FFF2-40B4-BE49-F238E27FC236}">
                <a16:creationId xmlns:a16="http://schemas.microsoft.com/office/drawing/2014/main" id="{7A95F796-A186-4771-9055-070D4D5F224A}"/>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2F0B30EF-FB83-4A92-8A2D-4727330353D7}" type="slidenum">
              <a:rPr kumimoji="0" lang="fr-FR" altLang="fr-FR">
                <a:solidFill>
                  <a:schemeClr val="tx2"/>
                </a:solidFill>
              </a:rPr>
              <a:pPr algn="r"/>
              <a:t>50</a:t>
            </a:fld>
            <a:endParaRPr kumimoji="0" lang="fr-FR" altLang="fr-FR">
              <a:solidFill>
                <a:schemeClr val="tx2"/>
              </a:solidFill>
            </a:endParaRPr>
          </a:p>
        </p:txBody>
      </p:sp>
      <p:sp>
        <p:nvSpPr>
          <p:cNvPr id="65541" name="AutoShape 5">
            <a:hlinkClick r:id="rId2" action="ppaction://hlinksldjump" highlightClick="1"/>
            <a:extLst>
              <a:ext uri="{FF2B5EF4-FFF2-40B4-BE49-F238E27FC236}">
                <a16:creationId xmlns:a16="http://schemas.microsoft.com/office/drawing/2014/main" id="{14673887-1853-4A13-858E-4CC8DAF830FD}"/>
              </a:ext>
            </a:extLst>
          </p:cNvPr>
          <p:cNvSpPr>
            <a:spLocks noChangeArrowheads="1"/>
          </p:cNvSpPr>
          <p:nvPr/>
        </p:nvSpPr>
        <p:spPr bwMode="auto">
          <a:xfrm>
            <a:off x="76200" y="304800"/>
            <a:ext cx="838200" cy="914400"/>
          </a:xfrm>
          <a:prstGeom prst="actionButtonForwardNex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E7BFAD4-8B1C-403D-ABC3-3F98E65EFF12}"/>
              </a:ext>
            </a:extLst>
          </p:cNvPr>
          <p:cNvSpPr>
            <a:spLocks noGrp="1" noChangeArrowheads="1"/>
          </p:cNvSpPr>
          <p:nvPr>
            <p:ph type="title"/>
          </p:nvPr>
        </p:nvSpPr>
        <p:spPr/>
        <p:txBody>
          <a:bodyPr/>
          <a:lstStyle/>
          <a:p>
            <a:pPr eaLnBrk="1" hangingPunct="1"/>
            <a:r>
              <a:rPr lang="fr-FR" altLang="fr-FR"/>
              <a:t>Amortissements</a:t>
            </a:r>
          </a:p>
        </p:txBody>
      </p:sp>
      <p:sp>
        <p:nvSpPr>
          <p:cNvPr id="66563" name="Rectangle 3">
            <a:extLst>
              <a:ext uri="{FF2B5EF4-FFF2-40B4-BE49-F238E27FC236}">
                <a16:creationId xmlns:a16="http://schemas.microsoft.com/office/drawing/2014/main" id="{6E6289F0-5D4F-474A-A8D6-83C53BC89F31}"/>
              </a:ext>
            </a:extLst>
          </p:cNvPr>
          <p:cNvSpPr>
            <a:spLocks noGrp="1" noChangeArrowheads="1"/>
          </p:cNvSpPr>
          <p:nvPr>
            <p:ph idx="1"/>
          </p:nvPr>
        </p:nvSpPr>
        <p:spPr/>
        <p:txBody>
          <a:bodyPr/>
          <a:lstStyle/>
          <a:p>
            <a:pPr lvl="2" eaLnBrk="1" hangingPunct="1"/>
            <a:r>
              <a:rPr lang="fr-FR" altLang="fr-FR" b="1" u="sng"/>
              <a:t>Principe</a:t>
            </a:r>
            <a:r>
              <a:rPr lang="fr-FR" altLang="fr-FR"/>
              <a:t> :</a:t>
            </a:r>
          </a:p>
          <a:p>
            <a:pPr lvl="3" eaLnBrk="1" hangingPunct="1"/>
            <a:r>
              <a:rPr lang="fr-FR" altLang="fr-FR"/>
              <a:t>… partent du constat de la dépréciation de la valeur des biens matériels nécessaires à l ’activité industrielle du fait de leur utilisation (usure),</a:t>
            </a:r>
          </a:p>
          <a:p>
            <a:pPr lvl="3" eaLnBrk="1" hangingPunct="1"/>
            <a:r>
              <a:rPr lang="fr-FR" altLang="fr-FR"/>
              <a:t>… dépréciation que l ’on ne sait exprimer qu’en terme de </a:t>
            </a:r>
            <a:r>
              <a:rPr lang="fr-FR" altLang="fr-FR" b="1" u="sng"/>
              <a:t>durée de vie</a:t>
            </a:r>
            <a:r>
              <a:rPr lang="fr-FR" altLang="fr-FR"/>
              <a:t> (</a:t>
            </a:r>
            <a:r>
              <a:rPr lang="fr-FR" altLang="fr-FR" i="1"/>
              <a:t>durée au delà de laquelle la valeur est considérée comme nulle</a:t>
            </a:r>
            <a:r>
              <a:rPr lang="fr-FR" altLang="fr-FR"/>
              <a:t>)</a:t>
            </a:r>
          </a:p>
          <a:p>
            <a:pPr lvl="3" eaLnBrk="1" hangingPunct="1"/>
            <a:r>
              <a:rPr lang="fr-FR" altLang="fr-FR"/>
              <a:t>… et de la considération qu’il est juste que cette dépréciation soit considérée comme une </a:t>
            </a:r>
            <a:r>
              <a:rPr lang="fr-FR" altLang="fr-FR" b="1"/>
              <a:t>charge</a:t>
            </a:r>
            <a:r>
              <a:rPr lang="fr-FR" altLang="fr-FR"/>
              <a:t> pour l ’exploitant (donc déduite de l ’impôt sur les « </a:t>
            </a:r>
            <a:r>
              <a:rPr lang="fr-FR" altLang="fr-FR" i="1"/>
              <a:t>bénéfices industriels et commerciaux</a:t>
            </a:r>
            <a:r>
              <a:rPr lang="fr-FR" altLang="fr-FR"/>
              <a:t> »).</a:t>
            </a:r>
          </a:p>
          <a:p>
            <a:pPr lvl="3" eaLnBrk="1" hangingPunct="1"/>
            <a:endParaRPr lang="fr-FR" altLang="fr-FR"/>
          </a:p>
          <a:p>
            <a:pPr lvl="2" eaLnBrk="1" hangingPunct="1"/>
            <a:r>
              <a:rPr lang="fr-FR" altLang="fr-FR" b="1" u="sng"/>
              <a:t>Dans les faits</a:t>
            </a:r>
            <a:r>
              <a:rPr lang="fr-FR" altLang="fr-FR"/>
              <a:t> :</a:t>
            </a:r>
          </a:p>
          <a:p>
            <a:pPr lvl="3" eaLnBrk="1" hangingPunct="1"/>
            <a:r>
              <a:rPr lang="fr-FR" altLang="fr-FR"/>
              <a:t>Tout bien matériel immobilisé est caractérisé par une </a:t>
            </a:r>
            <a:r>
              <a:rPr lang="fr-FR" altLang="fr-FR" b="1"/>
              <a:t>valeur initiale</a:t>
            </a:r>
            <a:r>
              <a:rPr lang="fr-FR" altLang="fr-FR"/>
              <a:t> (valeur </a:t>
            </a:r>
            <a:r>
              <a:rPr lang="fr-FR" altLang="fr-FR" i="1"/>
              <a:t>brute</a:t>
            </a:r>
            <a:r>
              <a:rPr lang="fr-FR" altLang="fr-FR"/>
              <a:t>, imposée par le marché) et une </a:t>
            </a:r>
            <a:r>
              <a:rPr lang="fr-FR" altLang="fr-FR" b="1" u="sng"/>
              <a:t>durée de vie</a:t>
            </a:r>
            <a:r>
              <a:rPr lang="fr-FR" altLang="fr-FR"/>
              <a:t> comptable (imposée par la loi, en fonction de la nature du bien),</a:t>
            </a:r>
          </a:p>
          <a:p>
            <a:pPr lvl="3" eaLnBrk="1" hangingPunct="1"/>
            <a:r>
              <a:rPr lang="fr-FR" altLang="fr-FR"/>
              <a:t>l’usure de ce bien doit être répartie, année par année, sur l ’ensemble de la durée de vie (n), de manière à compenser </a:t>
            </a:r>
            <a:r>
              <a:rPr lang="fr-FR" altLang="fr-FR" i="1"/>
              <a:t>exactement</a:t>
            </a:r>
            <a:r>
              <a:rPr lang="fr-FR" altLang="fr-FR"/>
              <a:t> sa valeur initiale (</a:t>
            </a:r>
            <a:r>
              <a:rPr lang="fr-FR" altLang="fr-FR" i="1"/>
              <a:t>valeur brute</a:t>
            </a:r>
            <a:r>
              <a:rPr lang="fr-FR" altLang="fr-FR"/>
              <a:t>, I), par ce qu ’on appelle des dotations aux amortissements - ou annuités d ’amortissement Ap :</a:t>
            </a:r>
          </a:p>
          <a:p>
            <a:pPr lvl="3" eaLnBrk="1" hangingPunct="1"/>
            <a:endParaRPr lang="fr-FR" altLang="fr-FR"/>
          </a:p>
          <a:p>
            <a:pPr lvl="2" algn="ctr" eaLnBrk="1" hangingPunct="1">
              <a:buFont typeface="Wingdings" panose="05000000000000000000" pitchFamily="2" charset="2"/>
              <a:buNone/>
            </a:pPr>
            <a:r>
              <a:rPr lang="fr-FR" altLang="fr-FR">
                <a:latin typeface="Symbol" panose="05050102010706020507" pitchFamily="18" charset="2"/>
              </a:rPr>
              <a:t>S</a:t>
            </a:r>
            <a:r>
              <a:rPr lang="fr-FR" altLang="fr-FR"/>
              <a:t> Ap = I, pour p </a:t>
            </a:r>
            <a:r>
              <a:rPr lang="fr-FR" altLang="fr-FR">
                <a:sym typeface="Symbol" panose="05050102010706020507" pitchFamily="18" charset="2"/>
              </a:rPr>
              <a:t></a:t>
            </a:r>
            <a:r>
              <a:rPr lang="fr-FR" altLang="fr-FR"/>
              <a:t> [1,n]</a:t>
            </a:r>
          </a:p>
          <a:p>
            <a:pPr lvl="2" algn="ctr" eaLnBrk="1" hangingPunct="1">
              <a:buFont typeface="Wingdings" panose="05000000000000000000" pitchFamily="2" charset="2"/>
              <a:buNone/>
            </a:pPr>
            <a:endParaRPr lang="fr-FR" altLang="fr-FR"/>
          </a:p>
          <a:p>
            <a:pPr lvl="3" eaLnBrk="1" hangingPunct="1"/>
            <a:r>
              <a:rPr lang="fr-FR" altLang="fr-FR"/>
              <a:t>En première approximation, on retiendra l’</a:t>
            </a:r>
            <a:r>
              <a:rPr lang="fr-FR" altLang="fr-FR" b="1" u="sng"/>
              <a:t>amortissement linéaire</a:t>
            </a:r>
            <a:r>
              <a:rPr lang="fr-FR" altLang="fr-FR"/>
              <a:t>, dans lequel les annuités d ’amortissement sont constantes :</a:t>
            </a:r>
          </a:p>
          <a:p>
            <a:pPr lvl="3" eaLnBrk="1" hangingPunct="1"/>
            <a:endParaRPr lang="fr-FR" altLang="fr-FR"/>
          </a:p>
          <a:p>
            <a:pPr lvl="3" algn="ctr" eaLnBrk="1" hangingPunct="1">
              <a:buFont typeface="Wingdings" panose="05000000000000000000" pitchFamily="2" charset="2"/>
              <a:buNone/>
            </a:pPr>
            <a:r>
              <a:rPr lang="fr-FR" altLang="fr-FR"/>
              <a:t>Ap = I / n, </a:t>
            </a:r>
            <a:r>
              <a:rPr lang="fr-FR" altLang="fr-FR">
                <a:sym typeface="Symbol" panose="05050102010706020507" pitchFamily="18" charset="2"/>
              </a:rPr>
              <a:t></a:t>
            </a:r>
            <a:r>
              <a:rPr lang="fr-FR" altLang="fr-FR"/>
              <a:t> p </a:t>
            </a:r>
            <a:r>
              <a:rPr lang="fr-FR" altLang="fr-FR">
                <a:sym typeface="Symbol" panose="05050102010706020507" pitchFamily="18" charset="2"/>
              </a:rPr>
              <a:t></a:t>
            </a:r>
            <a:r>
              <a:rPr lang="fr-FR" altLang="fr-FR"/>
              <a:t> [1,n]</a:t>
            </a:r>
          </a:p>
        </p:txBody>
      </p:sp>
      <p:sp>
        <p:nvSpPr>
          <p:cNvPr id="66564" name="Espace réservé du numéro de diapositive 3">
            <a:extLst>
              <a:ext uri="{FF2B5EF4-FFF2-40B4-BE49-F238E27FC236}">
                <a16:creationId xmlns:a16="http://schemas.microsoft.com/office/drawing/2014/main" id="{C7BC7760-B870-43F2-82F2-61C2317C5912}"/>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4335E2E1-0F24-4CD3-A42E-ECDDD81A821F}" type="slidenum">
              <a:rPr kumimoji="0" lang="fr-FR" altLang="fr-FR">
                <a:solidFill>
                  <a:schemeClr val="tx2"/>
                </a:solidFill>
              </a:rPr>
              <a:pPr algn="r"/>
              <a:t>51</a:t>
            </a:fld>
            <a:endParaRPr kumimoji="0" lang="fr-FR" altLang="fr-FR">
              <a:solidFill>
                <a:schemeClr val="tx2"/>
              </a:solidFill>
            </a:endParaRPr>
          </a:p>
        </p:txBody>
      </p:sp>
      <p:sp>
        <p:nvSpPr>
          <p:cNvPr id="66565" name="AutoShape 5">
            <a:hlinkClick r:id="rId2" action="ppaction://hlinksldjump" highlightClick="1"/>
            <a:extLst>
              <a:ext uri="{FF2B5EF4-FFF2-40B4-BE49-F238E27FC236}">
                <a16:creationId xmlns:a16="http://schemas.microsoft.com/office/drawing/2014/main" id="{0D281464-0096-4CCA-8C58-B5FE868DDF38}"/>
              </a:ext>
            </a:extLst>
          </p:cNvPr>
          <p:cNvSpPr>
            <a:spLocks noChangeArrowheads="1"/>
          </p:cNvSpPr>
          <p:nvPr/>
        </p:nvSpPr>
        <p:spPr bwMode="auto">
          <a:xfrm>
            <a:off x="76200" y="304800"/>
            <a:ext cx="838200" cy="914400"/>
          </a:xfrm>
          <a:prstGeom prst="actionButtonForwardNext">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17653C3-4CAD-4637-B1FF-C41FD324560B}"/>
              </a:ext>
            </a:extLst>
          </p:cNvPr>
          <p:cNvSpPr>
            <a:spLocks noGrp="1" noChangeArrowheads="1"/>
          </p:cNvSpPr>
          <p:nvPr>
            <p:ph type="title"/>
          </p:nvPr>
        </p:nvSpPr>
        <p:spPr/>
        <p:txBody>
          <a:bodyPr/>
          <a:lstStyle/>
          <a:p>
            <a:pPr eaLnBrk="1" hangingPunct="1"/>
            <a:r>
              <a:rPr lang="fr-FR" altLang="fr-FR"/>
              <a:t>Durées d ’amortissement</a:t>
            </a:r>
          </a:p>
        </p:txBody>
      </p:sp>
      <p:sp>
        <p:nvSpPr>
          <p:cNvPr id="67587" name="Rectangle 3">
            <a:extLst>
              <a:ext uri="{FF2B5EF4-FFF2-40B4-BE49-F238E27FC236}">
                <a16:creationId xmlns:a16="http://schemas.microsoft.com/office/drawing/2014/main" id="{CBEEBDFD-9960-4963-A6C3-6AD362AC8685}"/>
              </a:ext>
            </a:extLst>
          </p:cNvPr>
          <p:cNvSpPr>
            <a:spLocks noGrp="1" noChangeArrowheads="1"/>
          </p:cNvSpPr>
          <p:nvPr>
            <p:ph idx="1"/>
          </p:nvPr>
        </p:nvSpPr>
        <p:spPr/>
        <p:txBody>
          <a:bodyPr/>
          <a:lstStyle/>
          <a:p>
            <a:pPr lvl="2" eaLnBrk="1" hangingPunct="1"/>
            <a:r>
              <a:rPr lang="fr-FR" altLang="fr-FR" b="1" u="sng"/>
              <a:t>Rappel</a:t>
            </a:r>
            <a:r>
              <a:rPr lang="fr-FR" altLang="fr-FR" b="1"/>
              <a:t> :</a:t>
            </a:r>
            <a:r>
              <a:rPr lang="fr-FR" altLang="fr-FR"/>
              <a:t> notion d ’immobilisation : suppose que la valeur du bien est </a:t>
            </a:r>
            <a:r>
              <a:rPr lang="fr-FR" altLang="fr-FR" i="1"/>
              <a:t>immobilisée</a:t>
            </a:r>
            <a:r>
              <a:rPr lang="fr-FR" altLang="fr-FR"/>
              <a:t>, donc investie durablement par rapport à l ’exercice fiscal par défaut : l ’année. Par définition, la durée d ’amortissement (durée de vie comptable) est strictement supérieure à un an. dans les faits, supérieure ou égale à 3 ans, sauf négociation particulière.</a:t>
            </a:r>
          </a:p>
          <a:p>
            <a:pPr lvl="2" eaLnBrk="1" hangingPunct="1"/>
            <a:endParaRPr lang="fr-FR" altLang="fr-FR"/>
          </a:p>
          <a:p>
            <a:pPr lvl="2" eaLnBrk="1" hangingPunct="1"/>
            <a:r>
              <a:rPr lang="fr-FR" altLang="fr-FR"/>
              <a:t>… Imposées par la loi (plan comptable général) …</a:t>
            </a:r>
          </a:p>
          <a:p>
            <a:pPr lvl="3" eaLnBrk="1" hangingPunct="1"/>
            <a:r>
              <a:rPr lang="fr-FR" altLang="fr-FR"/>
              <a:t>En fonction d ’une appréciation, nature de bien par nature de bien, de la durée de vie supposée (comprend donc une part d ’arbitraire)</a:t>
            </a:r>
          </a:p>
          <a:p>
            <a:pPr lvl="2" eaLnBrk="1" hangingPunct="1"/>
            <a:r>
              <a:rPr lang="fr-FR" altLang="fr-FR"/>
              <a:t>A titre d ’exemples :</a:t>
            </a:r>
          </a:p>
          <a:p>
            <a:pPr lvl="4" eaLnBrk="1" hangingPunct="1"/>
            <a:r>
              <a:rPr lang="fr-FR" altLang="fr-FR"/>
              <a:t>matériel informatique courant (bureautique, PC) : 3 ans (serveurs : 5 ans)</a:t>
            </a:r>
          </a:p>
          <a:p>
            <a:pPr lvl="4" eaLnBrk="1" hangingPunct="1"/>
            <a:r>
              <a:rPr lang="fr-FR" altLang="fr-FR"/>
              <a:t>véhicules légers : 5 ans</a:t>
            </a:r>
          </a:p>
          <a:p>
            <a:pPr lvl="4" eaLnBrk="1" hangingPunct="1"/>
            <a:r>
              <a:rPr lang="fr-FR" altLang="fr-FR"/>
              <a:t>…</a:t>
            </a:r>
          </a:p>
          <a:p>
            <a:pPr lvl="4" eaLnBrk="1" hangingPunct="1"/>
            <a:r>
              <a:rPr lang="fr-FR" altLang="fr-FR"/>
              <a:t>Bâtiments à vocation commerciale (bureaux) : 20 ans</a:t>
            </a:r>
          </a:p>
          <a:p>
            <a:pPr lvl="4" eaLnBrk="1" hangingPunct="1"/>
            <a:r>
              <a:rPr lang="fr-FR" altLang="fr-FR"/>
              <a:t>Bâtiments à vocation industrielle (ateliers) : jusqu ’à 50 ans</a:t>
            </a:r>
          </a:p>
          <a:p>
            <a:pPr lvl="2" eaLnBrk="1" hangingPunct="1"/>
            <a:endParaRPr lang="fr-FR" altLang="fr-FR"/>
          </a:p>
          <a:p>
            <a:pPr lvl="2" eaLnBrk="1" hangingPunct="1"/>
            <a:r>
              <a:rPr lang="fr-FR" altLang="fr-FR" b="1" u="sng"/>
              <a:t>Exception</a:t>
            </a:r>
            <a:r>
              <a:rPr lang="fr-FR" altLang="fr-FR" b="1"/>
              <a:t> :</a:t>
            </a:r>
            <a:r>
              <a:rPr lang="fr-FR" altLang="fr-FR"/>
              <a:t> les terrains …</a:t>
            </a:r>
          </a:p>
          <a:p>
            <a:pPr lvl="4" eaLnBrk="1" hangingPunct="1"/>
            <a:r>
              <a:rPr lang="fr-FR" altLang="fr-FR"/>
              <a:t>Evolution de la valeur dans le temps </a:t>
            </a:r>
            <a:r>
              <a:rPr lang="fr-FR" altLang="fr-FR" i="1"/>
              <a:t>a priori</a:t>
            </a:r>
            <a:r>
              <a:rPr lang="fr-FR" altLang="fr-FR"/>
              <a:t> indépendante de l ’usage : dépend beaucoup plus des spéculations immobilières (</a:t>
            </a:r>
            <a:r>
              <a:rPr lang="fr-FR" altLang="fr-FR" i="1"/>
              <a:t>paris collectifs indépendants de l ’exploitation</a:t>
            </a:r>
            <a:r>
              <a:rPr lang="fr-FR" altLang="fr-FR"/>
              <a:t>) : </a:t>
            </a:r>
            <a:r>
              <a:rPr lang="fr-FR" altLang="fr-FR" b="1"/>
              <a:t>non amortissables</a:t>
            </a:r>
            <a:r>
              <a:rPr lang="fr-FR" altLang="fr-FR"/>
              <a:t> par défaut…</a:t>
            </a:r>
          </a:p>
          <a:p>
            <a:pPr lvl="4" eaLnBrk="1" hangingPunct="1"/>
            <a:r>
              <a:rPr lang="fr-FR" altLang="fr-FR"/>
              <a:t>… sauf si, justement, l ’exploitation provoque une évolution de la valeur (</a:t>
            </a:r>
            <a:r>
              <a:rPr lang="fr-FR" altLang="fr-FR" i="1"/>
              <a:t>mines, carrières, gravières, puits de pétrole, …</a:t>
            </a:r>
            <a:r>
              <a:rPr lang="fr-FR" altLang="fr-FR"/>
              <a:t>)</a:t>
            </a:r>
          </a:p>
        </p:txBody>
      </p:sp>
      <p:sp>
        <p:nvSpPr>
          <p:cNvPr id="67588" name="Espace réservé du numéro de diapositive 3">
            <a:extLst>
              <a:ext uri="{FF2B5EF4-FFF2-40B4-BE49-F238E27FC236}">
                <a16:creationId xmlns:a16="http://schemas.microsoft.com/office/drawing/2014/main" id="{15E9C4F6-6EBC-4527-A5A4-9379F8D6B17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5B162A12-C69E-422A-8A0B-E2CEC5E83382}" type="slidenum">
              <a:rPr kumimoji="0" lang="fr-FR" altLang="fr-FR">
                <a:solidFill>
                  <a:schemeClr val="tx2"/>
                </a:solidFill>
              </a:rPr>
              <a:pPr algn="r"/>
              <a:t>52</a:t>
            </a:fld>
            <a:endParaRPr kumimoji="0" lang="fr-FR" altLang="fr-FR">
              <a:solidFill>
                <a:schemeClr val="tx2"/>
              </a:solidFill>
            </a:endParaRPr>
          </a:p>
        </p:txBody>
      </p:sp>
      <p:sp>
        <p:nvSpPr>
          <p:cNvPr id="67589" name="AutoShape 4">
            <a:hlinkClick r:id="rId2" action="ppaction://hlinksldjump" highlightClick="1"/>
            <a:extLst>
              <a:ext uri="{FF2B5EF4-FFF2-40B4-BE49-F238E27FC236}">
                <a16:creationId xmlns:a16="http://schemas.microsoft.com/office/drawing/2014/main" id="{13571C59-6C9F-4762-B7EA-BF868F7BA6A9}"/>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48650F1-E3CB-4001-848F-CFAC8DC1D374}"/>
              </a:ext>
            </a:extLst>
          </p:cNvPr>
          <p:cNvSpPr>
            <a:spLocks noGrp="1" noChangeArrowheads="1"/>
          </p:cNvSpPr>
          <p:nvPr>
            <p:ph type="title"/>
          </p:nvPr>
        </p:nvSpPr>
        <p:spPr/>
        <p:txBody>
          <a:bodyPr/>
          <a:lstStyle/>
          <a:p>
            <a:pPr eaLnBrk="1" hangingPunct="1"/>
            <a:r>
              <a:rPr lang="fr-FR" altLang="fr-FR"/>
              <a:t>Actif circulant : les stocks</a:t>
            </a:r>
          </a:p>
        </p:txBody>
      </p:sp>
      <p:sp>
        <p:nvSpPr>
          <p:cNvPr id="68611" name="Rectangle 3">
            <a:extLst>
              <a:ext uri="{FF2B5EF4-FFF2-40B4-BE49-F238E27FC236}">
                <a16:creationId xmlns:a16="http://schemas.microsoft.com/office/drawing/2014/main" id="{E57CD02A-4839-4466-9684-4E9157C4AD7B}"/>
              </a:ext>
            </a:extLst>
          </p:cNvPr>
          <p:cNvSpPr>
            <a:spLocks noGrp="1" noChangeArrowheads="1"/>
          </p:cNvSpPr>
          <p:nvPr>
            <p:ph idx="1"/>
          </p:nvPr>
        </p:nvSpPr>
        <p:spPr/>
        <p:txBody>
          <a:bodyPr/>
          <a:lstStyle/>
          <a:p>
            <a:pPr lvl="1" eaLnBrk="1" hangingPunct="1"/>
            <a:r>
              <a:rPr lang="fr-FR" altLang="fr-FR"/>
              <a:t>Stocks de matières premières :</a:t>
            </a:r>
          </a:p>
          <a:p>
            <a:pPr lvl="3" eaLnBrk="1" hangingPunct="1"/>
            <a:r>
              <a:rPr lang="fr-FR" altLang="fr-FR"/>
              <a:t>Matières premières : en attente de transformation vers des produits intermédiaires ou finis.</a:t>
            </a:r>
          </a:p>
          <a:p>
            <a:pPr lvl="3" eaLnBrk="1" hangingPunct="1"/>
            <a:r>
              <a:rPr lang="fr-FR" altLang="fr-FR"/>
              <a:t>Comptabilisés à la valeur globale des achats. Après, pour la consommation de ces matières premières, on peut considérer une valeur unitaire moyenne, ou conserver pour chacune une valeur associée à son prix d’achat.</a:t>
            </a:r>
          </a:p>
          <a:p>
            <a:pPr lvl="3" eaLnBrk="1" hangingPunct="1"/>
            <a:endParaRPr lang="fr-FR" altLang="fr-FR"/>
          </a:p>
          <a:p>
            <a:pPr lvl="1" eaLnBrk="1" hangingPunct="1"/>
            <a:r>
              <a:rPr lang="fr-FR" altLang="fr-FR"/>
              <a:t>Stocks de marchandises :</a:t>
            </a:r>
          </a:p>
          <a:p>
            <a:pPr lvl="3" eaLnBrk="1" hangingPunct="1"/>
            <a:r>
              <a:rPr lang="fr-FR" altLang="fr-FR"/>
              <a:t>Biens non destinés à être transformés (commercialisation, service après-vente, ...)</a:t>
            </a:r>
          </a:p>
          <a:p>
            <a:pPr lvl="3" eaLnBrk="1" hangingPunct="1"/>
            <a:endParaRPr lang="fr-FR" altLang="fr-FR"/>
          </a:p>
          <a:p>
            <a:pPr lvl="1" eaLnBrk="1" hangingPunct="1"/>
            <a:r>
              <a:rPr lang="fr-FR" altLang="fr-FR"/>
              <a:t>Stocks de produits finis :</a:t>
            </a:r>
          </a:p>
          <a:p>
            <a:pPr lvl="3" eaLnBrk="1" hangingPunct="1"/>
            <a:r>
              <a:rPr lang="fr-FR" altLang="fr-FR"/>
              <a:t>Produits finis non encore vendus – comptabilisés à leur coût de revient.</a:t>
            </a:r>
          </a:p>
          <a:p>
            <a:pPr lvl="3" eaLnBrk="1" hangingPunct="1"/>
            <a:endParaRPr lang="fr-FR" altLang="fr-FR"/>
          </a:p>
          <a:p>
            <a:pPr lvl="1" eaLnBrk="1" hangingPunct="1"/>
            <a:r>
              <a:rPr lang="fr-FR" altLang="fr-FR"/>
              <a:t>Stocks de produits intermédiaires et en-cours de production :</a:t>
            </a:r>
          </a:p>
          <a:p>
            <a:pPr lvl="3" eaLnBrk="1" hangingPunct="1"/>
            <a:r>
              <a:rPr lang="fr-FR" altLang="fr-FR"/>
              <a:t>Idem que les produits finis, sauf que le processus de transformation n’est pas achevé.</a:t>
            </a:r>
          </a:p>
          <a:p>
            <a:pPr lvl="3" eaLnBrk="1" hangingPunct="1"/>
            <a:r>
              <a:rPr lang="fr-FR" altLang="fr-FR"/>
              <a:t>Note : leur valeur comptable (coût de revient) n’a strictement aucun rapport avec quelque valeur commerciale que ce soit : comment peut-on vendre un châssis automobile doté de trois portières autrement qu’au poids de la ferraille ?...</a:t>
            </a:r>
          </a:p>
        </p:txBody>
      </p:sp>
      <p:sp>
        <p:nvSpPr>
          <p:cNvPr id="68612" name="Espace réservé du numéro de diapositive 3">
            <a:extLst>
              <a:ext uri="{FF2B5EF4-FFF2-40B4-BE49-F238E27FC236}">
                <a16:creationId xmlns:a16="http://schemas.microsoft.com/office/drawing/2014/main" id="{2E5EB58E-7D76-4167-A9C0-103093A0EE27}"/>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8F05D949-871B-42EA-9664-C819D1919512}" type="slidenum">
              <a:rPr kumimoji="0" lang="fr-FR" altLang="fr-FR">
                <a:solidFill>
                  <a:schemeClr val="tx2"/>
                </a:solidFill>
              </a:rPr>
              <a:pPr algn="r"/>
              <a:t>53</a:t>
            </a:fld>
            <a:endParaRPr kumimoji="0" lang="fr-FR" altLang="fr-FR">
              <a:solidFill>
                <a:schemeClr val="tx2"/>
              </a:solidFill>
            </a:endParaRPr>
          </a:p>
        </p:txBody>
      </p:sp>
      <p:sp>
        <p:nvSpPr>
          <p:cNvPr id="68613" name="AutoShape 5">
            <a:hlinkClick r:id="rId2" action="ppaction://hlinksldjump" highlightClick="1"/>
            <a:extLst>
              <a:ext uri="{FF2B5EF4-FFF2-40B4-BE49-F238E27FC236}">
                <a16:creationId xmlns:a16="http://schemas.microsoft.com/office/drawing/2014/main" id="{3719548D-39B9-4507-B98E-1BBB8300072B}"/>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4CF5DD3-1B99-4831-B0E6-8A3E6FD78751}"/>
              </a:ext>
            </a:extLst>
          </p:cNvPr>
          <p:cNvSpPr>
            <a:spLocks noGrp="1" noChangeArrowheads="1"/>
          </p:cNvSpPr>
          <p:nvPr>
            <p:ph type="title"/>
          </p:nvPr>
        </p:nvSpPr>
        <p:spPr/>
        <p:txBody>
          <a:bodyPr/>
          <a:lstStyle/>
          <a:p>
            <a:pPr eaLnBrk="1" hangingPunct="1"/>
            <a:r>
              <a:rPr lang="fr-FR" altLang="fr-FR"/>
              <a:t>Actif circulant : les créances</a:t>
            </a:r>
          </a:p>
        </p:txBody>
      </p:sp>
      <p:sp>
        <p:nvSpPr>
          <p:cNvPr id="69635" name="Rectangle 3">
            <a:extLst>
              <a:ext uri="{FF2B5EF4-FFF2-40B4-BE49-F238E27FC236}">
                <a16:creationId xmlns:a16="http://schemas.microsoft.com/office/drawing/2014/main" id="{CB01AC74-DFC2-494A-AE54-FAFC21389229}"/>
              </a:ext>
            </a:extLst>
          </p:cNvPr>
          <p:cNvSpPr>
            <a:spLocks noGrp="1" noChangeArrowheads="1"/>
          </p:cNvSpPr>
          <p:nvPr>
            <p:ph idx="1"/>
          </p:nvPr>
        </p:nvSpPr>
        <p:spPr/>
        <p:txBody>
          <a:bodyPr/>
          <a:lstStyle/>
          <a:p>
            <a:pPr marL="819150" lvl="1" eaLnBrk="1" hangingPunct="1">
              <a:lnSpc>
                <a:spcPct val="90000"/>
              </a:lnSpc>
            </a:pPr>
            <a:r>
              <a:rPr lang="fr-FR" altLang="fr-FR"/>
              <a:t>Avances et acomptes versés</a:t>
            </a:r>
          </a:p>
          <a:p>
            <a:pPr lvl="3" eaLnBrk="1" hangingPunct="1">
              <a:lnSpc>
                <a:spcPct val="90000"/>
              </a:lnSpc>
            </a:pPr>
            <a:r>
              <a:rPr lang="fr-FR" altLang="fr-FR"/>
              <a:t>Correspondent à une rémunération de produits ou travaux non encore reçus.</a:t>
            </a:r>
          </a:p>
          <a:p>
            <a:pPr lvl="3" eaLnBrk="1" hangingPunct="1">
              <a:lnSpc>
                <a:spcPct val="90000"/>
              </a:lnSpc>
            </a:pPr>
            <a:endParaRPr lang="fr-FR" altLang="fr-FR"/>
          </a:p>
          <a:p>
            <a:pPr marL="819150" lvl="1" eaLnBrk="1" hangingPunct="1">
              <a:lnSpc>
                <a:spcPct val="90000"/>
              </a:lnSpc>
            </a:pPr>
            <a:r>
              <a:rPr lang="fr-FR" altLang="fr-FR"/>
              <a:t>créances clients</a:t>
            </a:r>
          </a:p>
          <a:p>
            <a:pPr lvl="3" eaLnBrk="1" hangingPunct="1">
              <a:lnSpc>
                <a:spcPct val="90000"/>
              </a:lnSpc>
            </a:pPr>
            <a:r>
              <a:rPr lang="fr-FR" altLang="fr-FR"/>
              <a:t>Correspondent à des fournitures déjà livrées à des clients, mais que ceux-ci n ’ont pas encore payées.</a:t>
            </a:r>
          </a:p>
          <a:p>
            <a:pPr lvl="3" eaLnBrk="1" hangingPunct="1">
              <a:lnSpc>
                <a:spcPct val="90000"/>
              </a:lnSpc>
            </a:pPr>
            <a:endParaRPr lang="fr-FR" altLang="fr-FR"/>
          </a:p>
          <a:p>
            <a:pPr marL="819150" lvl="1" eaLnBrk="1" hangingPunct="1">
              <a:lnSpc>
                <a:spcPct val="90000"/>
              </a:lnSpc>
            </a:pPr>
            <a:r>
              <a:rPr lang="fr-FR" altLang="fr-FR"/>
              <a:t>Autres créances</a:t>
            </a:r>
          </a:p>
          <a:p>
            <a:pPr lvl="3" eaLnBrk="1" hangingPunct="1">
              <a:lnSpc>
                <a:spcPct val="90000"/>
              </a:lnSpc>
            </a:pPr>
            <a:r>
              <a:rPr lang="fr-FR" altLang="fr-FR"/>
              <a:t>L ’entreprise peut avoir prêté de l ’argent (à un salarié, à une autre entreprise, …) : le montant prêté non remboursé est une forme de créance.</a:t>
            </a:r>
          </a:p>
          <a:p>
            <a:pPr lvl="3" eaLnBrk="1" hangingPunct="1">
              <a:lnSpc>
                <a:spcPct val="90000"/>
              </a:lnSpc>
            </a:pPr>
            <a:r>
              <a:rPr lang="fr-FR" altLang="fr-FR"/>
              <a:t>Attention : il s ’agit de prêts à court terme (sinon, ce montant serait considéré comme immobilisé et inscrit en « </a:t>
            </a:r>
            <a:r>
              <a:rPr lang="fr-FR" altLang="fr-FR">
                <a:hlinkClick r:id="rId3" action="ppaction://hlinksldjump"/>
              </a:rPr>
              <a:t>immobilisations financières</a:t>
            </a:r>
            <a:r>
              <a:rPr lang="fr-FR" altLang="fr-FR"/>
              <a:t> »).</a:t>
            </a:r>
          </a:p>
          <a:p>
            <a:pPr lvl="3" eaLnBrk="1" hangingPunct="1">
              <a:lnSpc>
                <a:spcPct val="90000"/>
              </a:lnSpc>
            </a:pPr>
            <a:endParaRPr lang="fr-FR" altLang="fr-FR"/>
          </a:p>
          <a:p>
            <a:pPr marL="819150" lvl="1" eaLnBrk="1" hangingPunct="1">
              <a:lnSpc>
                <a:spcPct val="90000"/>
              </a:lnSpc>
            </a:pPr>
            <a:r>
              <a:rPr lang="fr-FR" altLang="fr-FR"/>
              <a:t>capital souscrit, appelé et non versé</a:t>
            </a:r>
          </a:p>
          <a:p>
            <a:pPr lvl="3" eaLnBrk="1" hangingPunct="1">
              <a:lnSpc>
                <a:spcPct val="90000"/>
              </a:lnSpc>
            </a:pPr>
            <a:r>
              <a:rPr lang="fr-FR" altLang="fr-FR"/>
              <a:t>Cas particulier de créances auprès des actionnaires : engagement pris de leur part à souscrire à une augmentation de capital (par exemple), pour lequel le versement n ’a pas encore eu lieu. </a:t>
            </a:r>
          </a:p>
        </p:txBody>
      </p:sp>
      <p:sp>
        <p:nvSpPr>
          <p:cNvPr id="69636" name="Espace réservé du numéro de diapositive 3">
            <a:extLst>
              <a:ext uri="{FF2B5EF4-FFF2-40B4-BE49-F238E27FC236}">
                <a16:creationId xmlns:a16="http://schemas.microsoft.com/office/drawing/2014/main" id="{0D1B7BE2-73E0-4899-BD32-247936E6716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E9B251DF-A3DA-4413-893D-A3571C892597}" type="slidenum">
              <a:rPr kumimoji="0" lang="fr-FR" altLang="fr-FR">
                <a:solidFill>
                  <a:schemeClr val="tx2"/>
                </a:solidFill>
              </a:rPr>
              <a:pPr algn="r"/>
              <a:t>54</a:t>
            </a:fld>
            <a:endParaRPr kumimoji="0" lang="fr-FR" altLang="fr-FR">
              <a:solidFill>
                <a:schemeClr val="tx2"/>
              </a:solidFill>
            </a:endParaRPr>
          </a:p>
        </p:txBody>
      </p:sp>
      <p:sp>
        <p:nvSpPr>
          <p:cNvPr id="69637" name="AutoShape 5">
            <a:hlinkClick r:id="rId4" action="ppaction://hlinksldjump" highlightClick="1"/>
            <a:extLst>
              <a:ext uri="{FF2B5EF4-FFF2-40B4-BE49-F238E27FC236}">
                <a16:creationId xmlns:a16="http://schemas.microsoft.com/office/drawing/2014/main" id="{07BF6338-4571-49A4-9ADE-CABCC1C11FE7}"/>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pSp>
        <p:nvGrpSpPr>
          <p:cNvPr id="69638" name="Group 6">
            <a:extLst>
              <a:ext uri="{FF2B5EF4-FFF2-40B4-BE49-F238E27FC236}">
                <a16:creationId xmlns:a16="http://schemas.microsoft.com/office/drawing/2014/main" id="{A13BDA0D-653A-434E-940B-916B2FE954CD}"/>
              </a:ext>
            </a:extLst>
          </p:cNvPr>
          <p:cNvGrpSpPr>
            <a:grpSpLocks/>
          </p:cNvGrpSpPr>
          <p:nvPr/>
        </p:nvGrpSpPr>
        <p:grpSpPr bwMode="auto">
          <a:xfrm>
            <a:off x="47625" y="1516063"/>
            <a:ext cx="692150" cy="1009650"/>
            <a:chOff x="2787" y="2016"/>
            <a:chExt cx="532" cy="828"/>
          </a:xfrm>
        </p:grpSpPr>
        <p:graphicFrame>
          <p:nvGraphicFramePr>
            <p:cNvPr id="69639" name="Object 7">
              <a:extLst>
                <a:ext uri="{FF2B5EF4-FFF2-40B4-BE49-F238E27FC236}">
                  <a16:creationId xmlns:a16="http://schemas.microsoft.com/office/drawing/2014/main" id="{0C8BF302-C11B-438D-A100-928A062ABC08}"/>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69641" name="Clip" r:id="rId5" imgW="1396289" imgH="2171700" progId="MS_ClipArt_Gallery.2">
                    <p:embed/>
                  </p:oleObj>
                </mc:Choice>
                <mc:Fallback>
                  <p:oleObj name="Clip" r:id="rId5" imgW="1396289" imgH="21717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40" name="Text Box 8">
              <a:extLst>
                <a:ext uri="{FF2B5EF4-FFF2-40B4-BE49-F238E27FC236}">
                  <a16:creationId xmlns:a16="http://schemas.microsoft.com/office/drawing/2014/main" id="{705DA297-A219-4D6E-B1E3-927D390E7036}"/>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1A40292-17A0-4FD5-A458-5D4B7ECBAE89}"/>
              </a:ext>
            </a:extLst>
          </p:cNvPr>
          <p:cNvSpPr>
            <a:spLocks noGrp="1" noChangeArrowheads="1"/>
          </p:cNvSpPr>
          <p:nvPr>
            <p:ph type="title"/>
          </p:nvPr>
        </p:nvSpPr>
        <p:spPr/>
        <p:txBody>
          <a:bodyPr/>
          <a:lstStyle/>
          <a:p>
            <a:pPr eaLnBrk="1" hangingPunct="1"/>
            <a:r>
              <a:rPr lang="fr-FR" altLang="fr-FR"/>
              <a:t>Actif circulant : la  trésorerie</a:t>
            </a:r>
          </a:p>
        </p:txBody>
      </p:sp>
      <p:sp>
        <p:nvSpPr>
          <p:cNvPr id="70659" name="Rectangle 3">
            <a:extLst>
              <a:ext uri="{FF2B5EF4-FFF2-40B4-BE49-F238E27FC236}">
                <a16:creationId xmlns:a16="http://schemas.microsoft.com/office/drawing/2014/main" id="{CFBD1785-190B-4EF1-A137-C1FA4BA0D5BA}"/>
              </a:ext>
            </a:extLst>
          </p:cNvPr>
          <p:cNvSpPr>
            <a:spLocks noGrp="1" noChangeArrowheads="1"/>
          </p:cNvSpPr>
          <p:nvPr>
            <p:ph idx="1"/>
          </p:nvPr>
        </p:nvSpPr>
        <p:spPr/>
        <p:txBody>
          <a:bodyPr/>
          <a:lstStyle/>
          <a:p>
            <a:pPr marL="819150" lvl="1" eaLnBrk="1" hangingPunct="1">
              <a:lnSpc>
                <a:spcPct val="90000"/>
              </a:lnSpc>
            </a:pPr>
            <a:r>
              <a:rPr lang="fr-FR" altLang="fr-FR"/>
              <a:t>VMP : valeurs mobilières de placement</a:t>
            </a:r>
          </a:p>
          <a:p>
            <a:pPr lvl="3" eaLnBrk="1" hangingPunct="1">
              <a:lnSpc>
                <a:spcPct val="90000"/>
              </a:lnSpc>
            </a:pPr>
            <a:r>
              <a:rPr lang="fr-FR" altLang="fr-FR"/>
              <a:t>Trésorerie disponible, placée de manière à fructifier : actions, SICAV, obligations, …</a:t>
            </a:r>
          </a:p>
          <a:p>
            <a:pPr lvl="3" eaLnBrk="1" hangingPunct="1">
              <a:lnSpc>
                <a:spcPct val="90000"/>
              </a:lnSpc>
            </a:pPr>
            <a:r>
              <a:rPr lang="fr-FR" altLang="fr-FR"/>
              <a:t>Doit rester réalisable : ces placements doivent pouvoir à tout moment être reconvertis en liquidités en cas de besoin de trésorerie.</a:t>
            </a:r>
          </a:p>
          <a:p>
            <a:pPr lvl="3" eaLnBrk="1" hangingPunct="1">
              <a:lnSpc>
                <a:spcPct val="90000"/>
              </a:lnSpc>
            </a:pPr>
            <a:r>
              <a:rPr lang="fr-FR" altLang="fr-FR"/>
              <a:t>Pour les actions notamment : l ’objectif est uniquement un placement provisoire (pari sur leur prise de valeur à court terme). Aucune finalité de surveillance ou de contrôle de l ’entreprise émettrice des actions.</a:t>
            </a:r>
          </a:p>
          <a:p>
            <a:pPr lvl="3" eaLnBrk="1" hangingPunct="1">
              <a:lnSpc>
                <a:spcPct val="90000"/>
              </a:lnSpc>
            </a:pPr>
            <a:r>
              <a:rPr lang="fr-FR" altLang="fr-FR"/>
              <a:t>Dans le cas contraire, la valeur correspondant à ces actions serait considérée comme immobilisée et inscrite en </a:t>
            </a:r>
            <a:r>
              <a:rPr lang="fr-FR" altLang="fr-FR">
                <a:hlinkClick r:id="rId3" action="ppaction://hlinksldjump"/>
              </a:rPr>
              <a:t>« immobilisations financières »</a:t>
            </a:r>
            <a:r>
              <a:rPr lang="fr-FR" altLang="fr-FR"/>
              <a:t>.</a:t>
            </a:r>
          </a:p>
          <a:p>
            <a:pPr lvl="3" eaLnBrk="1" hangingPunct="1">
              <a:lnSpc>
                <a:spcPct val="90000"/>
              </a:lnSpc>
            </a:pPr>
            <a:endParaRPr lang="fr-FR" altLang="fr-FR"/>
          </a:p>
          <a:p>
            <a:pPr marL="819150" lvl="1" eaLnBrk="1" hangingPunct="1">
              <a:lnSpc>
                <a:spcPct val="90000"/>
              </a:lnSpc>
            </a:pPr>
            <a:r>
              <a:rPr lang="fr-FR" altLang="fr-FR"/>
              <a:t>Comptes bancaires et CCP</a:t>
            </a:r>
          </a:p>
          <a:p>
            <a:pPr marL="819150" lvl="1" eaLnBrk="1" hangingPunct="1">
              <a:lnSpc>
                <a:spcPct val="90000"/>
              </a:lnSpc>
            </a:pPr>
            <a:endParaRPr lang="fr-FR" altLang="fr-FR"/>
          </a:p>
          <a:p>
            <a:pPr marL="819150" lvl="1" eaLnBrk="1" hangingPunct="1">
              <a:lnSpc>
                <a:spcPct val="90000"/>
              </a:lnSpc>
            </a:pPr>
            <a:r>
              <a:rPr lang="fr-FR" altLang="fr-FR"/>
              <a:t>Caisse(s)</a:t>
            </a:r>
          </a:p>
          <a:p>
            <a:pPr lvl="3" eaLnBrk="1" hangingPunct="1">
              <a:lnSpc>
                <a:spcPct val="90000"/>
              </a:lnSpc>
            </a:pPr>
            <a:r>
              <a:rPr lang="fr-FR" altLang="fr-FR"/>
              <a:t>Liquidités</a:t>
            </a:r>
          </a:p>
        </p:txBody>
      </p:sp>
      <p:sp>
        <p:nvSpPr>
          <p:cNvPr id="70660" name="Espace réservé du numéro de diapositive 3">
            <a:extLst>
              <a:ext uri="{FF2B5EF4-FFF2-40B4-BE49-F238E27FC236}">
                <a16:creationId xmlns:a16="http://schemas.microsoft.com/office/drawing/2014/main" id="{E95AC775-7FFF-4E11-A390-6EEBA07EB24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5FF205C-7846-4D76-AA2F-5BBE03716840}" type="slidenum">
              <a:rPr kumimoji="0" lang="fr-FR" altLang="fr-FR">
                <a:solidFill>
                  <a:schemeClr val="tx2"/>
                </a:solidFill>
              </a:rPr>
              <a:pPr algn="r"/>
              <a:t>55</a:t>
            </a:fld>
            <a:endParaRPr kumimoji="0" lang="fr-FR" altLang="fr-FR">
              <a:solidFill>
                <a:schemeClr val="tx2"/>
              </a:solidFill>
            </a:endParaRPr>
          </a:p>
        </p:txBody>
      </p:sp>
      <p:sp>
        <p:nvSpPr>
          <p:cNvPr id="70661" name="AutoShape 5">
            <a:hlinkClick r:id="rId4" action="ppaction://hlinksldjump" highlightClick="1"/>
            <a:extLst>
              <a:ext uri="{FF2B5EF4-FFF2-40B4-BE49-F238E27FC236}">
                <a16:creationId xmlns:a16="http://schemas.microsoft.com/office/drawing/2014/main" id="{9EE40DDE-6960-45DB-87CA-762E85F78AD9}"/>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pSp>
        <p:nvGrpSpPr>
          <p:cNvPr id="70662" name="Group 6">
            <a:extLst>
              <a:ext uri="{FF2B5EF4-FFF2-40B4-BE49-F238E27FC236}">
                <a16:creationId xmlns:a16="http://schemas.microsoft.com/office/drawing/2014/main" id="{E18DF79D-B17C-44EC-B1CA-1548368AC015}"/>
              </a:ext>
            </a:extLst>
          </p:cNvPr>
          <p:cNvGrpSpPr>
            <a:grpSpLocks/>
          </p:cNvGrpSpPr>
          <p:nvPr/>
        </p:nvGrpSpPr>
        <p:grpSpPr bwMode="auto">
          <a:xfrm>
            <a:off x="47625" y="1516063"/>
            <a:ext cx="692150" cy="1009650"/>
            <a:chOff x="2787" y="2016"/>
            <a:chExt cx="532" cy="828"/>
          </a:xfrm>
        </p:grpSpPr>
        <p:graphicFrame>
          <p:nvGraphicFramePr>
            <p:cNvPr id="70663" name="Object 7">
              <a:extLst>
                <a:ext uri="{FF2B5EF4-FFF2-40B4-BE49-F238E27FC236}">
                  <a16:creationId xmlns:a16="http://schemas.microsoft.com/office/drawing/2014/main" id="{6BCBCAC2-B49F-42A7-9E70-5FFF6AC7BFFB}"/>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70665" name="Clip" r:id="rId5" imgW="1396289" imgH="2171700" progId="MS_ClipArt_Gallery.2">
                    <p:embed/>
                  </p:oleObj>
                </mc:Choice>
                <mc:Fallback>
                  <p:oleObj name="Clip" r:id="rId5" imgW="1396289" imgH="21717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4" name="Text Box 8">
              <a:extLst>
                <a:ext uri="{FF2B5EF4-FFF2-40B4-BE49-F238E27FC236}">
                  <a16:creationId xmlns:a16="http://schemas.microsoft.com/office/drawing/2014/main" id="{386B3852-462B-4899-A5C0-0396BAFB20B9}"/>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10DA114-EDB2-468F-8F71-11EF1F246898}"/>
              </a:ext>
            </a:extLst>
          </p:cNvPr>
          <p:cNvSpPr>
            <a:spLocks noGrp="1" noChangeArrowheads="1"/>
          </p:cNvSpPr>
          <p:nvPr>
            <p:ph type="title"/>
          </p:nvPr>
        </p:nvSpPr>
        <p:spPr/>
        <p:txBody>
          <a:bodyPr/>
          <a:lstStyle/>
          <a:p>
            <a:pPr eaLnBrk="1" hangingPunct="1"/>
            <a:r>
              <a:rPr lang="fr-FR" altLang="fr-FR"/>
              <a:t>Passif / capitaux propres : le capital social</a:t>
            </a:r>
          </a:p>
        </p:txBody>
      </p:sp>
      <p:sp>
        <p:nvSpPr>
          <p:cNvPr id="71683" name="Rectangle 3">
            <a:extLst>
              <a:ext uri="{FF2B5EF4-FFF2-40B4-BE49-F238E27FC236}">
                <a16:creationId xmlns:a16="http://schemas.microsoft.com/office/drawing/2014/main" id="{20BBACF1-B847-41C5-9A57-AA537DF92A06}"/>
              </a:ext>
            </a:extLst>
          </p:cNvPr>
          <p:cNvSpPr>
            <a:spLocks noGrp="1" noChangeArrowheads="1"/>
          </p:cNvSpPr>
          <p:nvPr>
            <p:ph idx="1"/>
          </p:nvPr>
        </p:nvSpPr>
        <p:spPr/>
        <p:txBody>
          <a:bodyPr/>
          <a:lstStyle/>
          <a:p>
            <a:pPr marL="819150" lvl="1" eaLnBrk="1" hangingPunct="1"/>
            <a:r>
              <a:rPr lang="fr-FR" altLang="fr-FR"/>
              <a:t>Moyens dont les actionnaires ont doté l ’entreprise, en contrepartie d ’ actions, véritables « titres de propriété » sur cette entreprise, propriété qui se concrétise par:</a:t>
            </a:r>
          </a:p>
          <a:p>
            <a:pPr lvl="3" eaLnBrk="1" hangingPunct="1"/>
            <a:r>
              <a:rPr lang="fr-FR" altLang="fr-FR"/>
              <a:t>un pouvoir de décision (proportionnel à la part des actions détenues) lors des assemblées générales des actionnaires,</a:t>
            </a:r>
          </a:p>
          <a:p>
            <a:pPr lvl="3" eaLnBrk="1" hangingPunct="1"/>
            <a:r>
              <a:rPr lang="fr-FR" altLang="fr-FR"/>
              <a:t>le versement des dividendes (également proportionnels à la part des actions détenues) prélevés sur les bénéfices de l ’entreprise.</a:t>
            </a:r>
          </a:p>
          <a:p>
            <a:pPr lvl="3" eaLnBrk="1" hangingPunct="1"/>
            <a:endParaRPr lang="fr-FR" altLang="fr-FR"/>
          </a:p>
          <a:p>
            <a:pPr marL="819150" lvl="1" eaLnBrk="1" hangingPunct="1"/>
            <a:r>
              <a:rPr lang="fr-FR" altLang="fr-FR"/>
              <a:t>Le capital est une grandeur relativement stable (il n ’est pas modifié fréquemment, et sa modification est un événement majeur de la vie de l ’entreprise).</a:t>
            </a:r>
          </a:p>
          <a:p>
            <a:pPr marL="819150" lvl="1" eaLnBrk="1" hangingPunct="1"/>
            <a:endParaRPr lang="fr-FR" altLang="fr-FR"/>
          </a:p>
          <a:p>
            <a:pPr marL="819150" lvl="1" eaLnBrk="1" hangingPunct="1"/>
            <a:r>
              <a:rPr lang="fr-FR" altLang="fr-FR"/>
              <a:t>Il peut être augmenté par :</a:t>
            </a:r>
          </a:p>
          <a:p>
            <a:pPr lvl="3" eaLnBrk="1" hangingPunct="1"/>
            <a:r>
              <a:rPr lang="fr-FR" altLang="fr-FR"/>
              <a:t>Apport de capitaux nouveaux par les actionnaires actuels (augmentation des capitaux propres, le pouvoir restant aux mains des mêmes actionnaires, avec éventuellement évolution de leurs poids respectifs dans les décisions),</a:t>
            </a:r>
          </a:p>
          <a:p>
            <a:pPr lvl="3" eaLnBrk="1" hangingPunct="1"/>
            <a:r>
              <a:rPr lang="fr-FR" altLang="fr-FR"/>
              <a:t>Apport de capitaux nouveaux par ouverture du capital à de nouveaux actionnaires (augmentation des capitaux propres, et dilution du pouvoir des anciens actionnaires),</a:t>
            </a:r>
          </a:p>
          <a:p>
            <a:pPr lvl="3" eaLnBrk="1" hangingPunct="1"/>
            <a:r>
              <a:rPr lang="fr-FR" altLang="fr-FR"/>
              <a:t>Incorporation des réserves au capital (capitaux propres constants, et rien de changé dans la structure décisionnelle de l ’entreprise).</a:t>
            </a:r>
          </a:p>
        </p:txBody>
      </p:sp>
      <p:sp>
        <p:nvSpPr>
          <p:cNvPr id="71684" name="Espace réservé du numéro de diapositive 3">
            <a:extLst>
              <a:ext uri="{FF2B5EF4-FFF2-40B4-BE49-F238E27FC236}">
                <a16:creationId xmlns:a16="http://schemas.microsoft.com/office/drawing/2014/main" id="{5947CF1F-3A29-4C04-96E4-0CFA09806E8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30D17FD-802D-4F9F-AF8E-2DCC31AA2FC8}" type="slidenum">
              <a:rPr kumimoji="0" lang="fr-FR" altLang="fr-FR">
                <a:solidFill>
                  <a:schemeClr val="tx2"/>
                </a:solidFill>
              </a:rPr>
              <a:pPr algn="r"/>
              <a:t>56</a:t>
            </a:fld>
            <a:endParaRPr kumimoji="0" lang="fr-FR" altLang="fr-FR">
              <a:solidFill>
                <a:schemeClr val="tx2"/>
              </a:solidFill>
            </a:endParaRPr>
          </a:p>
        </p:txBody>
      </p:sp>
      <p:sp>
        <p:nvSpPr>
          <p:cNvPr id="71685" name="AutoShape 5">
            <a:hlinkClick r:id="rId2" action="ppaction://hlinksldjump" highlightClick="1"/>
            <a:extLst>
              <a:ext uri="{FF2B5EF4-FFF2-40B4-BE49-F238E27FC236}">
                <a16:creationId xmlns:a16="http://schemas.microsoft.com/office/drawing/2014/main" id="{4B71B785-6E77-4C50-9B9A-3DA371CD2CF5}"/>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4B3F166-19F6-48CE-B200-69FB660556A6}"/>
              </a:ext>
            </a:extLst>
          </p:cNvPr>
          <p:cNvSpPr>
            <a:spLocks noGrp="1" noChangeArrowheads="1"/>
          </p:cNvSpPr>
          <p:nvPr>
            <p:ph type="title"/>
          </p:nvPr>
        </p:nvSpPr>
        <p:spPr/>
        <p:txBody>
          <a:bodyPr/>
          <a:lstStyle/>
          <a:p>
            <a:pPr eaLnBrk="1" hangingPunct="1"/>
            <a:r>
              <a:rPr lang="fr-FR" altLang="fr-FR"/>
              <a:t>Passif / capitaux propres : les réserves</a:t>
            </a:r>
          </a:p>
        </p:txBody>
      </p:sp>
      <p:sp>
        <p:nvSpPr>
          <p:cNvPr id="72707" name="Rectangle 3">
            <a:extLst>
              <a:ext uri="{FF2B5EF4-FFF2-40B4-BE49-F238E27FC236}">
                <a16:creationId xmlns:a16="http://schemas.microsoft.com/office/drawing/2014/main" id="{901558F9-5C32-478D-B951-300834D50432}"/>
              </a:ext>
            </a:extLst>
          </p:cNvPr>
          <p:cNvSpPr>
            <a:spLocks noGrp="1" noChangeArrowheads="1"/>
          </p:cNvSpPr>
          <p:nvPr>
            <p:ph idx="1"/>
          </p:nvPr>
        </p:nvSpPr>
        <p:spPr/>
        <p:txBody>
          <a:bodyPr/>
          <a:lstStyle/>
          <a:p>
            <a:pPr marL="819150" lvl="1" eaLnBrk="1" hangingPunct="1"/>
            <a:r>
              <a:rPr lang="fr-FR" altLang="fr-FR"/>
              <a:t>Les bénéfices de l ’entreprise peuvent avoir deux destinations :</a:t>
            </a:r>
          </a:p>
          <a:p>
            <a:pPr lvl="3" eaLnBrk="1" hangingPunct="1"/>
            <a:r>
              <a:rPr lang="fr-FR" altLang="fr-FR"/>
              <a:t>soit ils sont distribués aux actionnaires sous forme de « </a:t>
            </a:r>
            <a:r>
              <a:rPr lang="fr-FR" altLang="fr-FR" b="1" i="1"/>
              <a:t>dividendes</a:t>
            </a:r>
            <a:r>
              <a:rPr lang="fr-FR" altLang="fr-FR"/>
              <a:t> »,</a:t>
            </a:r>
          </a:p>
          <a:p>
            <a:pPr lvl="3" eaLnBrk="1" hangingPunct="1"/>
            <a:r>
              <a:rPr lang="fr-FR" altLang="fr-FR"/>
              <a:t>soit ils sont conservés dans l ’entreprise et restent sa propriété : les </a:t>
            </a:r>
            <a:r>
              <a:rPr lang="fr-FR" altLang="fr-FR" b="1"/>
              <a:t>réserves</a:t>
            </a:r>
            <a:r>
              <a:rPr lang="fr-FR" altLang="fr-FR"/>
              <a:t>.</a:t>
            </a:r>
          </a:p>
          <a:p>
            <a:pPr lvl="2" eaLnBrk="1" hangingPunct="1"/>
            <a:r>
              <a:rPr lang="fr-FR" altLang="fr-FR"/>
              <a:t>Chaque exercice dont le résultat est positif (bénéfice) implique l ’inscription à l ’ordre du jour de l ’assemblée générale des actionnaires (au moins une par an) d ’une décision sur l ’</a:t>
            </a:r>
            <a:r>
              <a:rPr lang="fr-FR" altLang="fr-FR" b="1" i="1"/>
              <a:t>affectation du </a:t>
            </a:r>
            <a:r>
              <a:rPr lang="fr-FR" altLang="fr-FR" b="1" i="1">
                <a:hlinkClick r:id="rId3" action="ppaction://hlinksldjump"/>
              </a:rPr>
              <a:t>résultat</a:t>
            </a:r>
            <a:r>
              <a:rPr lang="fr-FR" altLang="fr-FR"/>
              <a:t> : quelle part sera distribuée, quelle part sera conservée. Cette affectation est irréversible.</a:t>
            </a:r>
          </a:p>
          <a:p>
            <a:pPr lvl="2" eaLnBrk="1" hangingPunct="1"/>
            <a:endParaRPr lang="fr-FR" altLang="fr-FR"/>
          </a:p>
          <a:p>
            <a:pPr marL="819150" lvl="1" eaLnBrk="1" hangingPunct="1"/>
            <a:r>
              <a:rPr lang="fr-FR" altLang="fr-FR"/>
              <a:t>Pour les réserves, on distingue :</a:t>
            </a:r>
          </a:p>
          <a:p>
            <a:pPr lvl="3" eaLnBrk="1" hangingPunct="1"/>
            <a:r>
              <a:rPr lang="fr-FR" altLang="fr-FR"/>
              <a:t>Les réserves légales : par défaut, 5% du bénéfice de chaque exercice doit y être affecté, jusqu ’à ce que ces réserves atteignent 10% du capital social.</a:t>
            </a:r>
          </a:p>
          <a:p>
            <a:pPr lvl="3" eaLnBrk="1" hangingPunct="1"/>
            <a:r>
              <a:rPr lang="fr-FR" altLang="fr-FR"/>
              <a:t>Des réserves contractuelles, associées par exemple à certains prêts ou subventions dont le principe est de rester propriété de l ’entreprise et non de ses actionnaires.</a:t>
            </a:r>
          </a:p>
          <a:p>
            <a:pPr lvl="3" eaLnBrk="1" hangingPunct="1"/>
            <a:endParaRPr lang="fr-FR" altLang="fr-FR"/>
          </a:p>
          <a:p>
            <a:pPr marL="819150" lvl="1" eaLnBrk="1" hangingPunct="1"/>
            <a:r>
              <a:rPr lang="fr-FR" altLang="fr-FR"/>
              <a:t>Par déduction :</a:t>
            </a:r>
          </a:p>
          <a:p>
            <a:pPr lvl="3" eaLnBrk="1" hangingPunct="1"/>
            <a:r>
              <a:rPr lang="fr-FR" altLang="fr-FR"/>
              <a:t>L ’augmentation des réserves d ’une entreprise (constatée par l ’examen de deux bilans consécutifs aux exercices n et n+1) indique quelle part du résultat de l ’année n a été incorporée aux réserves. Par différence, le reste a été distribué aux actionnaires (et a disparu du bilan).</a:t>
            </a:r>
          </a:p>
        </p:txBody>
      </p:sp>
      <p:sp>
        <p:nvSpPr>
          <p:cNvPr id="72708" name="Espace réservé du numéro de diapositive 3">
            <a:extLst>
              <a:ext uri="{FF2B5EF4-FFF2-40B4-BE49-F238E27FC236}">
                <a16:creationId xmlns:a16="http://schemas.microsoft.com/office/drawing/2014/main" id="{18DB02DA-9DA9-42D6-91ED-3FE2F0961FF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3DFB5378-2809-4D01-A017-1C65E802A2AF}" type="slidenum">
              <a:rPr kumimoji="0" lang="fr-FR" altLang="fr-FR">
                <a:solidFill>
                  <a:schemeClr val="tx2"/>
                </a:solidFill>
              </a:rPr>
              <a:pPr algn="r"/>
              <a:t>57</a:t>
            </a:fld>
            <a:endParaRPr kumimoji="0" lang="fr-FR" altLang="fr-FR">
              <a:solidFill>
                <a:schemeClr val="tx2"/>
              </a:solidFill>
            </a:endParaRPr>
          </a:p>
        </p:txBody>
      </p:sp>
      <p:sp>
        <p:nvSpPr>
          <p:cNvPr id="72709" name="AutoShape 5">
            <a:hlinkClick r:id="rId4" action="ppaction://hlinksldjump" highlightClick="1"/>
            <a:extLst>
              <a:ext uri="{FF2B5EF4-FFF2-40B4-BE49-F238E27FC236}">
                <a16:creationId xmlns:a16="http://schemas.microsoft.com/office/drawing/2014/main" id="{105BD9A1-0691-4714-AD51-55B94EDA52FE}"/>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pSp>
        <p:nvGrpSpPr>
          <p:cNvPr id="72710" name="Group 6">
            <a:extLst>
              <a:ext uri="{FF2B5EF4-FFF2-40B4-BE49-F238E27FC236}">
                <a16:creationId xmlns:a16="http://schemas.microsoft.com/office/drawing/2014/main" id="{4F7CF8BB-460E-45F1-AF13-E46B15643306}"/>
              </a:ext>
            </a:extLst>
          </p:cNvPr>
          <p:cNvGrpSpPr>
            <a:grpSpLocks/>
          </p:cNvGrpSpPr>
          <p:nvPr/>
        </p:nvGrpSpPr>
        <p:grpSpPr bwMode="auto">
          <a:xfrm>
            <a:off x="47625" y="1516063"/>
            <a:ext cx="692150" cy="1009650"/>
            <a:chOff x="2787" y="2016"/>
            <a:chExt cx="532" cy="828"/>
          </a:xfrm>
        </p:grpSpPr>
        <p:graphicFrame>
          <p:nvGraphicFramePr>
            <p:cNvPr id="72711" name="Object 7">
              <a:extLst>
                <a:ext uri="{FF2B5EF4-FFF2-40B4-BE49-F238E27FC236}">
                  <a16:creationId xmlns:a16="http://schemas.microsoft.com/office/drawing/2014/main" id="{5741B04A-5DC9-4BAB-BC8A-3F65233DB3CF}"/>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72713" name="Clip" r:id="rId5" imgW="1396289" imgH="2171700" progId="MS_ClipArt_Gallery.2">
                    <p:embed/>
                  </p:oleObj>
                </mc:Choice>
                <mc:Fallback>
                  <p:oleObj name="Clip" r:id="rId5" imgW="1396289" imgH="21717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2" name="Text Box 8">
              <a:extLst>
                <a:ext uri="{FF2B5EF4-FFF2-40B4-BE49-F238E27FC236}">
                  <a16:creationId xmlns:a16="http://schemas.microsoft.com/office/drawing/2014/main" id="{D48015E9-D85B-44F9-9F9A-731F1B5DADD9}"/>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95B7509-9CFC-4938-8071-8EF44CDC8205}"/>
              </a:ext>
            </a:extLst>
          </p:cNvPr>
          <p:cNvSpPr>
            <a:spLocks noGrp="1" noChangeArrowheads="1"/>
          </p:cNvSpPr>
          <p:nvPr>
            <p:ph type="title"/>
          </p:nvPr>
        </p:nvSpPr>
        <p:spPr/>
        <p:txBody>
          <a:bodyPr/>
          <a:lstStyle/>
          <a:p>
            <a:pPr eaLnBrk="1" hangingPunct="1"/>
            <a:r>
              <a:rPr lang="fr-FR" altLang="fr-FR"/>
              <a:t>Passif / capitaux propres : résultat et report</a:t>
            </a:r>
          </a:p>
        </p:txBody>
      </p:sp>
      <p:sp>
        <p:nvSpPr>
          <p:cNvPr id="73731" name="Rectangle 3">
            <a:extLst>
              <a:ext uri="{FF2B5EF4-FFF2-40B4-BE49-F238E27FC236}">
                <a16:creationId xmlns:a16="http://schemas.microsoft.com/office/drawing/2014/main" id="{76AE3FA1-06B6-4CA2-A0F8-3DF6CD913EE7}"/>
              </a:ext>
            </a:extLst>
          </p:cNvPr>
          <p:cNvSpPr>
            <a:spLocks noGrp="1" noChangeArrowheads="1"/>
          </p:cNvSpPr>
          <p:nvPr>
            <p:ph idx="1"/>
          </p:nvPr>
        </p:nvSpPr>
        <p:spPr/>
        <p:txBody>
          <a:bodyPr/>
          <a:lstStyle/>
          <a:p>
            <a:pPr marL="819150" lvl="1" eaLnBrk="1" hangingPunct="1"/>
            <a:r>
              <a:rPr lang="fr-FR" altLang="fr-FR"/>
              <a:t>Dans le bilan, le résultat (bénéfice ou perte) est une donnée provisoire :</a:t>
            </a:r>
          </a:p>
          <a:p>
            <a:pPr lvl="3" eaLnBrk="1" hangingPunct="1"/>
            <a:r>
              <a:rPr lang="fr-FR" altLang="fr-FR"/>
              <a:t>Il n ’a d ’existence qu ’entre le moment ou il est déterminé (clôture d ’un exercice) et celui où il est affecté (voir </a:t>
            </a:r>
            <a:r>
              <a:rPr lang="fr-FR" altLang="fr-FR" b="1" u="sng">
                <a:hlinkClick r:id="rId3" action="ppaction://hlinksldjump"/>
              </a:rPr>
              <a:t>réserves</a:t>
            </a:r>
            <a:r>
              <a:rPr lang="fr-FR" altLang="fr-FR"/>
              <a:t>)</a:t>
            </a:r>
          </a:p>
          <a:p>
            <a:pPr marL="819150" lvl="1" eaLnBrk="1" hangingPunct="1"/>
            <a:r>
              <a:rPr lang="fr-FR" altLang="fr-FR"/>
              <a:t>D ’où l ’existence dans les capitaux propres d ’une ligne « Résultat de l ’exercice précédent »</a:t>
            </a:r>
          </a:p>
          <a:p>
            <a:pPr lvl="3" eaLnBrk="1" hangingPunct="1"/>
            <a:r>
              <a:rPr lang="fr-FR" altLang="fr-FR"/>
              <a:t>L ’existence de cette ligne indique que l ’affectation du résultat n ’a pas encore été décidée.</a:t>
            </a:r>
          </a:p>
          <a:p>
            <a:pPr lvl="3" eaLnBrk="1" hangingPunct="1"/>
            <a:r>
              <a:rPr lang="fr-FR" altLang="fr-FR"/>
              <a:t>Attention : ce montant peut disparaître purement et simplement du bilan (si les actionnaires décident de distribuer l ’intégralité de ce résultat).</a:t>
            </a:r>
          </a:p>
          <a:p>
            <a:pPr marL="819150" lvl="1" eaLnBrk="1" hangingPunct="1"/>
            <a:r>
              <a:rPr lang="fr-FR" altLang="fr-FR"/>
              <a:t>L ’affectation du résultat (dividendes ou réserves) est obligatoire et irréversible :</a:t>
            </a:r>
          </a:p>
          <a:p>
            <a:pPr lvl="3" eaLnBrk="1" hangingPunct="1"/>
            <a:r>
              <a:rPr lang="fr-FR" altLang="fr-FR"/>
              <a:t>Parfois, les actionnaires aimeraient retarder cette décision, du fait de son caractère irréversible.</a:t>
            </a:r>
          </a:p>
          <a:p>
            <a:pPr lvl="3" eaLnBrk="1" hangingPunct="1"/>
            <a:r>
              <a:rPr lang="fr-FR" altLang="fr-FR"/>
              <a:t>D ’où l’existence d ’un « joker » : possibilité pour les actionnaires de surseoir provisoirement à cette affectation, en se réservant le droit d ’y procéder plus tard :</a:t>
            </a:r>
          </a:p>
          <a:p>
            <a:pPr marL="819150" lvl="1" eaLnBrk="1" hangingPunct="1"/>
            <a:r>
              <a:rPr lang="fr-FR" altLang="fr-FR"/>
              <a:t>… le résultat de l ’exercice précédent est alors inscrit dans une ligne « </a:t>
            </a:r>
            <a:r>
              <a:rPr lang="fr-FR" altLang="fr-FR" b="1"/>
              <a:t>report à nouveau</a:t>
            </a:r>
            <a:r>
              <a:rPr lang="fr-FR" altLang="fr-FR"/>
              <a:t> »</a:t>
            </a:r>
          </a:p>
          <a:p>
            <a:pPr lvl="3" eaLnBrk="1" hangingPunct="1"/>
            <a:r>
              <a:rPr lang="fr-FR" altLang="fr-FR"/>
              <a:t>la présence de cette ligne indique que le résultat est connu, que son affectation aurait du avoir lieu, mais que la décision a été reportée</a:t>
            </a:r>
          </a:p>
          <a:p>
            <a:pPr lvl="3" eaLnBrk="1" hangingPunct="1"/>
            <a:r>
              <a:rPr lang="fr-FR" altLang="fr-FR"/>
              <a:t>Cette ligne, dans les capitaux propres, a le même caractère provisoire que la ligne « résultat de l ’exercice précédent »</a:t>
            </a:r>
          </a:p>
        </p:txBody>
      </p:sp>
      <p:sp>
        <p:nvSpPr>
          <p:cNvPr id="73732" name="Espace réservé du numéro de diapositive 3">
            <a:extLst>
              <a:ext uri="{FF2B5EF4-FFF2-40B4-BE49-F238E27FC236}">
                <a16:creationId xmlns:a16="http://schemas.microsoft.com/office/drawing/2014/main" id="{F54129CE-BCF7-40E4-84B2-069257217C8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3FE7D96E-4DFE-47C0-9FAF-0B96CDB44C89}" type="slidenum">
              <a:rPr kumimoji="0" lang="fr-FR" altLang="fr-FR">
                <a:solidFill>
                  <a:schemeClr val="tx2"/>
                </a:solidFill>
              </a:rPr>
              <a:pPr algn="r"/>
              <a:t>58</a:t>
            </a:fld>
            <a:endParaRPr kumimoji="0" lang="fr-FR" altLang="fr-FR">
              <a:solidFill>
                <a:schemeClr val="tx2"/>
              </a:solidFill>
            </a:endParaRPr>
          </a:p>
        </p:txBody>
      </p:sp>
      <p:sp>
        <p:nvSpPr>
          <p:cNvPr id="73733" name="AutoShape 5">
            <a:hlinkClick r:id="rId4" action="ppaction://hlinksldjump" highlightClick="1"/>
            <a:extLst>
              <a:ext uri="{FF2B5EF4-FFF2-40B4-BE49-F238E27FC236}">
                <a16:creationId xmlns:a16="http://schemas.microsoft.com/office/drawing/2014/main" id="{41BD5EAC-34EB-4D6D-908C-DF1E5566A81D}"/>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pSp>
        <p:nvGrpSpPr>
          <p:cNvPr id="73734" name="Group 6">
            <a:extLst>
              <a:ext uri="{FF2B5EF4-FFF2-40B4-BE49-F238E27FC236}">
                <a16:creationId xmlns:a16="http://schemas.microsoft.com/office/drawing/2014/main" id="{A220FD96-A161-47C2-97BE-E330B94CCDC2}"/>
              </a:ext>
            </a:extLst>
          </p:cNvPr>
          <p:cNvGrpSpPr>
            <a:grpSpLocks/>
          </p:cNvGrpSpPr>
          <p:nvPr/>
        </p:nvGrpSpPr>
        <p:grpSpPr bwMode="auto">
          <a:xfrm>
            <a:off x="47625" y="1516063"/>
            <a:ext cx="692150" cy="1009650"/>
            <a:chOff x="2787" y="2016"/>
            <a:chExt cx="532" cy="828"/>
          </a:xfrm>
        </p:grpSpPr>
        <p:graphicFrame>
          <p:nvGraphicFramePr>
            <p:cNvPr id="73735" name="Object 7">
              <a:extLst>
                <a:ext uri="{FF2B5EF4-FFF2-40B4-BE49-F238E27FC236}">
                  <a16:creationId xmlns:a16="http://schemas.microsoft.com/office/drawing/2014/main" id="{A5D90A98-87D6-4430-BB22-8166502AD41E}"/>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73737" name="Clip" r:id="rId5" imgW="1396289" imgH="2171700" progId="MS_ClipArt_Gallery.2">
                    <p:embed/>
                  </p:oleObj>
                </mc:Choice>
                <mc:Fallback>
                  <p:oleObj name="Clip" r:id="rId5" imgW="1396289" imgH="21717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6" name="Text Box 8">
              <a:extLst>
                <a:ext uri="{FF2B5EF4-FFF2-40B4-BE49-F238E27FC236}">
                  <a16:creationId xmlns:a16="http://schemas.microsoft.com/office/drawing/2014/main" id="{DBA0C366-D1AA-4D4E-A464-AFAE7C7DCEC1}"/>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863E8BB-CC1A-4F72-ABF8-1F4945FDE4BC}"/>
              </a:ext>
            </a:extLst>
          </p:cNvPr>
          <p:cNvSpPr>
            <a:spLocks noGrp="1" noChangeArrowheads="1"/>
          </p:cNvSpPr>
          <p:nvPr>
            <p:ph type="title"/>
          </p:nvPr>
        </p:nvSpPr>
        <p:spPr/>
        <p:txBody>
          <a:bodyPr/>
          <a:lstStyle/>
          <a:p>
            <a:pPr eaLnBrk="1" hangingPunct="1"/>
            <a:r>
              <a:rPr lang="fr-FR" altLang="fr-FR"/>
              <a:t>Passif / dettes : dettes financières</a:t>
            </a:r>
          </a:p>
        </p:txBody>
      </p:sp>
      <p:sp>
        <p:nvSpPr>
          <p:cNvPr id="74755" name="Rectangle 3">
            <a:extLst>
              <a:ext uri="{FF2B5EF4-FFF2-40B4-BE49-F238E27FC236}">
                <a16:creationId xmlns:a16="http://schemas.microsoft.com/office/drawing/2014/main" id="{5FE5E7A1-EEB6-4D1C-93EF-DCC4CD89F78B}"/>
              </a:ext>
            </a:extLst>
          </p:cNvPr>
          <p:cNvSpPr>
            <a:spLocks noGrp="1" noChangeArrowheads="1"/>
          </p:cNvSpPr>
          <p:nvPr>
            <p:ph idx="1"/>
          </p:nvPr>
        </p:nvSpPr>
        <p:spPr/>
        <p:txBody>
          <a:bodyPr/>
          <a:lstStyle/>
          <a:p>
            <a:pPr marL="819150" lvl="1" eaLnBrk="1" hangingPunct="1"/>
            <a:r>
              <a:rPr lang="fr-FR" altLang="fr-FR"/>
              <a:t>L ’existence de l ’entreprise peut supposer d ’autres financements que les apports des actionnaires (dont la contrepartie est une part de propriété sur l ’entreprise) : les emprunts (dont les contreparties sont une reconnaissance de dette … et des loyers sur les sommes empruntées non encore remboursées)</a:t>
            </a:r>
          </a:p>
          <a:p>
            <a:pPr lvl="3" eaLnBrk="1" hangingPunct="1"/>
            <a:r>
              <a:rPr lang="fr-FR" altLang="fr-FR"/>
              <a:t>Emprunt auprès d ’établissements financiers (ou industriel, ou auprès d ’un particulier, tout est légal) : après négociation sur le montant emprunté, la durée, le taux d ’intérêt et les modalités de remboursement.</a:t>
            </a:r>
          </a:p>
          <a:p>
            <a:pPr lvl="3" eaLnBrk="1" hangingPunct="1"/>
            <a:r>
              <a:rPr lang="fr-FR" altLang="fr-FR"/>
              <a:t>Emprunt obligataire : au lieu d ’emprunter une somme importante à un interlocuteur unique (après négociation), « mise sur le marché » de plusieurs (centaines, milliers, ...) petits contrats. Durée, taux d ’intérêt et modalités de remboursements ne sont plus négociés mais proposés : en revanche pas de certitude sur le succès de cet emprunt (pas assez attractif : échec ; succès instantané : conditions trop généreuses?).</a:t>
            </a:r>
          </a:p>
          <a:p>
            <a:pPr marL="819150" lvl="1" eaLnBrk="1" hangingPunct="1"/>
            <a:r>
              <a:rPr lang="fr-FR" altLang="fr-FR"/>
              <a:t>Classées dans le passif en fonction de la durée de l ’endettement :</a:t>
            </a:r>
          </a:p>
          <a:p>
            <a:pPr lvl="3" eaLnBrk="1" hangingPunct="1"/>
            <a:r>
              <a:rPr lang="fr-FR" altLang="fr-FR"/>
              <a:t>En premier : les emprunts à long terme (&gt; 5 ans)</a:t>
            </a:r>
          </a:p>
          <a:p>
            <a:pPr lvl="3" eaLnBrk="1" hangingPunct="1"/>
            <a:r>
              <a:rPr lang="fr-FR" altLang="fr-FR"/>
              <a:t>ensuite, l ’endettement à moyen terme (de 3 à 5 ans)</a:t>
            </a:r>
          </a:p>
          <a:p>
            <a:pPr lvl="3" eaLnBrk="1" hangingPunct="1"/>
            <a:r>
              <a:rPr lang="fr-FR" altLang="fr-FR"/>
              <a:t>Puis les emprunts court terme (moins de 3 ans).</a:t>
            </a:r>
          </a:p>
          <a:p>
            <a:pPr marL="819150" lvl="1" eaLnBrk="1" hangingPunct="1"/>
            <a:r>
              <a:rPr lang="fr-FR" altLang="fr-FR"/>
              <a:t>Seules apparaissent dans le bilan les sommes non encore remboursées …</a:t>
            </a:r>
          </a:p>
          <a:p>
            <a:pPr lvl="3" eaLnBrk="1" hangingPunct="1"/>
            <a:r>
              <a:rPr lang="fr-FR" altLang="fr-FR"/>
              <a:t>… et non pas le montant initial : seul compte (logiquement) le niveau d ’endettement à la date du bilan</a:t>
            </a:r>
          </a:p>
          <a:p>
            <a:pPr lvl="3" eaLnBrk="1" hangingPunct="1"/>
            <a:r>
              <a:rPr lang="fr-FR" altLang="fr-FR"/>
              <a:t>Les frais financiers n ’ont rien à faire dans le bilan non plus (aucun caractère patrimonial).</a:t>
            </a:r>
          </a:p>
        </p:txBody>
      </p:sp>
      <p:sp>
        <p:nvSpPr>
          <p:cNvPr id="74756" name="Espace réservé du numéro de diapositive 3">
            <a:extLst>
              <a:ext uri="{FF2B5EF4-FFF2-40B4-BE49-F238E27FC236}">
                <a16:creationId xmlns:a16="http://schemas.microsoft.com/office/drawing/2014/main" id="{8ACE1BCB-9ACB-4CB8-A033-E1788521CF9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EAE5DC3-F303-44A9-845B-9A8206272ECE}" type="slidenum">
              <a:rPr kumimoji="0" lang="fr-FR" altLang="fr-FR">
                <a:solidFill>
                  <a:schemeClr val="tx2"/>
                </a:solidFill>
              </a:rPr>
              <a:pPr algn="r"/>
              <a:t>59</a:t>
            </a:fld>
            <a:endParaRPr kumimoji="0" lang="fr-FR" altLang="fr-FR">
              <a:solidFill>
                <a:schemeClr val="tx2"/>
              </a:solidFill>
            </a:endParaRPr>
          </a:p>
        </p:txBody>
      </p:sp>
      <p:sp>
        <p:nvSpPr>
          <p:cNvPr id="74757" name="AutoShape 5">
            <a:hlinkClick r:id="rId2" action="ppaction://hlinksldjump" highlightClick="1"/>
            <a:extLst>
              <a:ext uri="{FF2B5EF4-FFF2-40B4-BE49-F238E27FC236}">
                <a16:creationId xmlns:a16="http://schemas.microsoft.com/office/drawing/2014/main" id="{479E1E39-4BDC-4C9B-97EF-216E2AC24436}"/>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9">
            <a:extLst>
              <a:ext uri="{FF2B5EF4-FFF2-40B4-BE49-F238E27FC236}">
                <a16:creationId xmlns:a16="http://schemas.microsoft.com/office/drawing/2014/main" id="{8CE82460-BFA1-4A90-94CE-374E7F231FCD}"/>
              </a:ext>
            </a:extLst>
          </p:cNvPr>
          <p:cNvSpPr>
            <a:spLocks noGrp="1" noChangeArrowheads="1"/>
          </p:cNvSpPr>
          <p:nvPr>
            <p:ph type="title"/>
          </p:nvPr>
        </p:nvSpPr>
        <p:spPr/>
        <p:txBody>
          <a:bodyPr/>
          <a:lstStyle/>
          <a:p>
            <a:pPr eaLnBrk="1" hangingPunct="1"/>
            <a:r>
              <a:rPr lang="fr-FR" altLang="fr-FR"/>
              <a:t>Objectifs de l’analyse comptable (1)</a:t>
            </a:r>
          </a:p>
        </p:txBody>
      </p:sp>
      <p:sp>
        <p:nvSpPr>
          <p:cNvPr id="20483" name="Espace réservé du numéro de diapositive 3">
            <a:extLst>
              <a:ext uri="{FF2B5EF4-FFF2-40B4-BE49-F238E27FC236}">
                <a16:creationId xmlns:a16="http://schemas.microsoft.com/office/drawing/2014/main" id="{2CBBBFCA-9607-49F4-9957-D39293DB21D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7153CD6-EEEE-49B6-B447-75542C9D028A}" type="slidenum">
              <a:rPr kumimoji="0" lang="fr-FR" altLang="fr-FR">
                <a:solidFill>
                  <a:schemeClr val="tx2"/>
                </a:solidFill>
              </a:rPr>
              <a:pPr algn="r"/>
              <a:t>6</a:t>
            </a:fld>
            <a:endParaRPr kumimoji="0" lang="fr-FR" altLang="fr-FR">
              <a:solidFill>
                <a:schemeClr val="tx2"/>
              </a:solidFill>
            </a:endParaRPr>
          </a:p>
        </p:txBody>
      </p:sp>
      <p:sp>
        <p:nvSpPr>
          <p:cNvPr id="20484" name="Rectangle 3">
            <a:extLst>
              <a:ext uri="{FF2B5EF4-FFF2-40B4-BE49-F238E27FC236}">
                <a16:creationId xmlns:a16="http://schemas.microsoft.com/office/drawing/2014/main" id="{7FE41306-45F5-41A0-B7C3-24E34A3A3055}"/>
              </a:ext>
            </a:extLst>
          </p:cNvPr>
          <p:cNvSpPr>
            <a:spLocks noChangeArrowheads="1"/>
          </p:cNvSpPr>
          <p:nvPr/>
        </p:nvSpPr>
        <p:spPr bwMode="auto">
          <a:xfrm>
            <a:off x="1371600" y="2286000"/>
            <a:ext cx="3748088"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 donc elle n'existe pas sans une stratégie.</a:t>
            </a:r>
          </a:p>
          <a:p>
            <a:pPr algn="ctr">
              <a:lnSpc>
                <a:spcPct val="90000"/>
              </a:lnSpc>
              <a:spcBef>
                <a:spcPct val="0"/>
              </a:spcBef>
              <a:buClrTx/>
              <a:buSzTx/>
              <a:buFontTx/>
              <a:buNone/>
            </a:pPr>
            <a:endParaRPr kumimoji="0" lang="fr-FR" altLang="fr-FR" b="1"/>
          </a:p>
          <a:p>
            <a:pPr algn="ctr">
              <a:lnSpc>
                <a:spcPct val="90000"/>
              </a:lnSpc>
              <a:spcBef>
                <a:spcPct val="0"/>
              </a:spcBef>
              <a:buClrTx/>
              <a:buSzTx/>
              <a:buFontTx/>
              <a:buNone/>
            </a:pPr>
            <a:r>
              <a:rPr kumimoji="0" lang="fr-FR" altLang="fr-FR" b="1" i="1"/>
              <a:t>(qui peut être définie plus ou moins précisément,</a:t>
            </a:r>
          </a:p>
          <a:p>
            <a:pPr algn="ctr">
              <a:lnSpc>
                <a:spcPct val="90000"/>
              </a:lnSpc>
              <a:spcBef>
                <a:spcPct val="0"/>
              </a:spcBef>
              <a:buClrTx/>
              <a:buSzTx/>
              <a:buFontTx/>
              <a:buNone/>
            </a:pPr>
            <a:r>
              <a:rPr kumimoji="0" lang="fr-FR" altLang="fr-FR" b="1" i="1"/>
              <a:t>de manière plus ou moins consciente,</a:t>
            </a:r>
          </a:p>
          <a:p>
            <a:pPr algn="ctr">
              <a:lnSpc>
                <a:spcPct val="90000"/>
              </a:lnSpc>
              <a:spcBef>
                <a:spcPct val="0"/>
              </a:spcBef>
              <a:buClrTx/>
              <a:buSzTx/>
              <a:buFontTx/>
              <a:buNone/>
            </a:pPr>
            <a:r>
              <a:rPr kumimoji="0" lang="fr-FR" altLang="fr-FR" b="1" i="1"/>
              <a:t>et plus ou moins diffusée :</a:t>
            </a:r>
          </a:p>
          <a:p>
            <a:pPr algn="ctr">
              <a:lnSpc>
                <a:spcPct val="90000"/>
              </a:lnSpc>
              <a:spcBef>
                <a:spcPct val="0"/>
              </a:spcBef>
              <a:buClrTx/>
              <a:buSzTx/>
              <a:buFontTx/>
              <a:buNone/>
            </a:pPr>
            <a:r>
              <a:rPr kumimoji="0" lang="fr-FR" altLang="fr-FR" b="1" i="1"/>
              <a:t>- au sein de l'entreprise</a:t>
            </a:r>
          </a:p>
          <a:p>
            <a:pPr algn="ctr">
              <a:lnSpc>
                <a:spcPct val="90000"/>
              </a:lnSpc>
              <a:spcBef>
                <a:spcPct val="0"/>
              </a:spcBef>
              <a:buClrTx/>
              <a:buSzTx/>
              <a:buFontTx/>
              <a:buNone/>
            </a:pPr>
            <a:r>
              <a:rPr kumimoji="0" lang="fr-FR" altLang="fr-FR" b="1" i="1"/>
              <a:t>- auprès de ses interlocuteurs</a:t>
            </a:r>
          </a:p>
          <a:p>
            <a:pPr algn="ctr">
              <a:lnSpc>
                <a:spcPct val="90000"/>
              </a:lnSpc>
              <a:spcBef>
                <a:spcPct val="0"/>
              </a:spcBef>
              <a:buClrTx/>
              <a:buSzTx/>
              <a:buFontTx/>
              <a:buNone/>
            </a:pPr>
            <a:r>
              <a:rPr kumimoji="0" lang="fr-FR" altLang="fr-FR" b="1" i="1"/>
              <a:t>- dans le grand public)</a:t>
            </a:r>
          </a:p>
        </p:txBody>
      </p:sp>
      <p:sp>
        <p:nvSpPr>
          <p:cNvPr id="20485" name="Rectangle 4">
            <a:extLst>
              <a:ext uri="{FF2B5EF4-FFF2-40B4-BE49-F238E27FC236}">
                <a16:creationId xmlns:a16="http://schemas.microsoft.com/office/drawing/2014/main" id="{E982DC76-D85D-4AB7-93F4-8593ADA90737}"/>
              </a:ext>
            </a:extLst>
          </p:cNvPr>
          <p:cNvSpPr>
            <a:spLocks noChangeArrowheads="1"/>
          </p:cNvSpPr>
          <p:nvPr/>
        </p:nvSpPr>
        <p:spPr bwMode="auto">
          <a:xfrm>
            <a:off x="1828800" y="4267200"/>
            <a:ext cx="620871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b="1"/>
              <a:t>Cette stratégie qui exprime les volontés de l'entreprise s'appuie sur des moyens.</a:t>
            </a:r>
          </a:p>
          <a:p>
            <a:pPr algn="ctr">
              <a:lnSpc>
                <a:spcPct val="90000"/>
              </a:lnSpc>
              <a:spcBef>
                <a:spcPct val="0"/>
              </a:spcBef>
              <a:buClrTx/>
              <a:buSzTx/>
              <a:buFontTx/>
              <a:buNone/>
            </a:pPr>
            <a:r>
              <a:rPr kumimoji="0" lang="fr-FR" altLang="fr-FR" b="1"/>
              <a:t>La définition des actions de l'entreprise dans le cadre de la stratégie suppose</a:t>
            </a:r>
          </a:p>
          <a:p>
            <a:pPr algn="ctr">
              <a:lnSpc>
                <a:spcPct val="90000"/>
              </a:lnSpc>
              <a:spcBef>
                <a:spcPct val="0"/>
              </a:spcBef>
              <a:buClrTx/>
              <a:buSzTx/>
              <a:buFontTx/>
              <a:buNone/>
            </a:pPr>
            <a:r>
              <a:rPr kumimoji="0" lang="fr-FR" altLang="fr-FR" b="1"/>
              <a:t>ainsi une connaissance précise des moyens dont elle dispose.</a:t>
            </a:r>
          </a:p>
        </p:txBody>
      </p:sp>
      <p:sp>
        <p:nvSpPr>
          <p:cNvPr id="20486" name="Rectangle 5">
            <a:extLst>
              <a:ext uri="{FF2B5EF4-FFF2-40B4-BE49-F238E27FC236}">
                <a16:creationId xmlns:a16="http://schemas.microsoft.com/office/drawing/2014/main" id="{C6BE824A-6D66-43FF-A456-F163A135BD68}"/>
              </a:ext>
            </a:extLst>
          </p:cNvPr>
          <p:cNvSpPr>
            <a:spLocks noChangeArrowheads="1"/>
          </p:cNvSpPr>
          <p:nvPr/>
        </p:nvSpPr>
        <p:spPr bwMode="auto">
          <a:xfrm>
            <a:off x="3994150" y="5516563"/>
            <a:ext cx="169863"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20487" name="Rectangle 6">
            <a:extLst>
              <a:ext uri="{FF2B5EF4-FFF2-40B4-BE49-F238E27FC236}">
                <a16:creationId xmlns:a16="http://schemas.microsoft.com/office/drawing/2014/main" id="{57389F2E-9393-48ED-8DF6-388402BE4126}"/>
              </a:ext>
            </a:extLst>
          </p:cNvPr>
          <p:cNvSpPr>
            <a:spLocks noChangeArrowheads="1"/>
          </p:cNvSpPr>
          <p:nvPr/>
        </p:nvSpPr>
        <p:spPr bwMode="auto">
          <a:xfrm>
            <a:off x="1600200" y="5486400"/>
            <a:ext cx="62103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nSpc>
                <a:spcPct val="90000"/>
              </a:lnSpc>
              <a:spcBef>
                <a:spcPct val="0"/>
              </a:spcBef>
              <a:buClrTx/>
              <a:buSzTx/>
              <a:buFontTx/>
              <a:buNone/>
            </a:pPr>
            <a:r>
              <a:rPr kumimoji="0" lang="fr-FR" altLang="fr-FR" sz="1600" b="1" u="sng"/>
              <a:t>L'évaluation de ces moyens est le premier rôle de l’analyse comptable</a:t>
            </a:r>
          </a:p>
        </p:txBody>
      </p:sp>
      <p:sp>
        <p:nvSpPr>
          <p:cNvPr id="20488" name="Rectangle 7">
            <a:extLst>
              <a:ext uri="{FF2B5EF4-FFF2-40B4-BE49-F238E27FC236}">
                <a16:creationId xmlns:a16="http://schemas.microsoft.com/office/drawing/2014/main" id="{36084BDE-A742-4C52-86A3-214A91F5AFA3}"/>
              </a:ext>
            </a:extLst>
          </p:cNvPr>
          <p:cNvSpPr>
            <a:spLocks noChangeArrowheads="1"/>
          </p:cNvSpPr>
          <p:nvPr/>
        </p:nvSpPr>
        <p:spPr bwMode="auto">
          <a:xfrm>
            <a:off x="1524000" y="1295400"/>
            <a:ext cx="717073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rgbClr val="FF0000"/>
              </a:buClr>
              <a:buSzPct val="80000"/>
              <a:buFont typeface="Wingdings" panose="05000000000000000000" pitchFamily="2" charset="2"/>
              <a:buChar char="®"/>
              <a:defRPr>
                <a:solidFill>
                  <a:schemeClr val="tx1"/>
                </a:solidFill>
                <a:latin typeface="Times New Roman" panose="02020603050405020304" pitchFamily="18" charset="0"/>
              </a:defRPr>
            </a:lvl1pPr>
            <a:lvl2pPr marL="571500" indent="-285750" defTabSz="762000">
              <a:spcBef>
                <a:spcPct val="20000"/>
              </a:spcBef>
              <a:buClr>
                <a:srgbClr val="00FFFF"/>
              </a:buClr>
              <a:buSzPct val="70000"/>
              <a:buFont typeface="Wingdings" panose="05000000000000000000" pitchFamily="2" charset="2"/>
              <a:buChar char="®"/>
              <a:defRPr sz="1600">
                <a:solidFill>
                  <a:schemeClr val="tx1"/>
                </a:solidFill>
                <a:latin typeface="Times New Roman" panose="02020603050405020304" pitchFamily="18" charset="0"/>
              </a:defRPr>
            </a:lvl2pPr>
            <a:lvl3pPr marL="1143000" indent="-228600" defTabSz="762000">
              <a:spcBef>
                <a:spcPct val="20000"/>
              </a:spcBef>
              <a:buClr>
                <a:srgbClr val="009900"/>
              </a:buClr>
              <a:buSzPct val="60000"/>
              <a:buFont typeface="Wingdings" panose="05000000000000000000" pitchFamily="2" charset="2"/>
              <a:buChar char="®"/>
              <a:defRPr sz="1400">
                <a:solidFill>
                  <a:schemeClr val="tx1"/>
                </a:solidFill>
                <a:latin typeface="Times New Roman" panose="02020603050405020304" pitchFamily="18" charset="0"/>
              </a:defRPr>
            </a:lvl3pPr>
            <a:lvl4pPr marL="1714500" indent="-228600" defTabSz="762000">
              <a:spcBef>
                <a:spcPct val="20000"/>
              </a:spcBef>
              <a:buClr>
                <a:srgbClr val="FFFF00"/>
              </a:buClr>
              <a:buSzPct val="60000"/>
              <a:buFont typeface="Wingdings" panose="05000000000000000000" pitchFamily="2" charset="2"/>
              <a:buChar char="l"/>
              <a:defRPr sz="1200">
                <a:solidFill>
                  <a:schemeClr val="tx1"/>
                </a:solidFill>
                <a:latin typeface="Times New Roman" panose="02020603050405020304" pitchFamily="18" charset="0"/>
              </a:defRPr>
            </a:lvl4pPr>
            <a:lvl5pPr marL="2286000" indent="-228600" defTabSz="762000">
              <a:spcBef>
                <a:spcPct val="20000"/>
              </a:spcBef>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lr>
                <a:srgbClr val="EB17C8"/>
              </a:buClr>
              <a:buSzPct val="55000"/>
              <a:buFont typeface="Wingdings" panose="05000000000000000000" pitchFamily="2" charset="2"/>
              <a:buChar char="l"/>
              <a:defRPr sz="1000">
                <a:solidFill>
                  <a:schemeClr val="tx1"/>
                </a:solidFill>
                <a:latin typeface="Times New Roman" panose="02020603050405020304" pitchFamily="18" charset="0"/>
              </a:defRPr>
            </a:lvl9pPr>
          </a:lstStyle>
          <a:p>
            <a:pPr algn="ctr">
              <a:lnSpc>
                <a:spcPct val="90000"/>
              </a:lnSpc>
              <a:spcBef>
                <a:spcPct val="0"/>
              </a:spcBef>
              <a:buClrTx/>
              <a:buSzTx/>
              <a:buFontTx/>
              <a:buNone/>
            </a:pPr>
            <a:r>
              <a:rPr kumimoji="0" lang="fr-FR" altLang="fr-FR" sz="1600" b="1" u="sng"/>
              <a:t>POSTULAT</a:t>
            </a:r>
            <a:r>
              <a:rPr kumimoji="0" lang="fr-FR" altLang="fr-FR" sz="1600" b="1"/>
              <a:t> :</a:t>
            </a:r>
          </a:p>
          <a:p>
            <a:pPr algn="ctr">
              <a:lnSpc>
                <a:spcPct val="90000"/>
              </a:lnSpc>
              <a:spcBef>
                <a:spcPct val="0"/>
              </a:spcBef>
              <a:buClrTx/>
              <a:buSzTx/>
              <a:buFontTx/>
              <a:buNone/>
            </a:pPr>
            <a:endParaRPr kumimoji="0" lang="fr-FR" altLang="fr-FR" sz="1600" b="1"/>
          </a:p>
          <a:p>
            <a:pPr algn="ctr">
              <a:lnSpc>
                <a:spcPct val="90000"/>
              </a:lnSpc>
              <a:spcBef>
                <a:spcPct val="0"/>
              </a:spcBef>
              <a:buClrTx/>
              <a:buSzTx/>
              <a:buFontTx/>
              <a:buNone/>
            </a:pPr>
            <a:r>
              <a:rPr kumimoji="0" lang="fr-FR" altLang="fr-FR" sz="1600" b="1"/>
              <a:t>"UNE ENTREPRISE N'EXISTE PAS SANS VOLONTE D'ENTREPRENDRE"</a:t>
            </a:r>
          </a:p>
        </p:txBody>
      </p:sp>
      <p:pic>
        <p:nvPicPr>
          <p:cNvPr id="20489" name="Picture 8">
            <a:extLst>
              <a:ext uri="{FF2B5EF4-FFF2-40B4-BE49-F238E27FC236}">
                <a16:creationId xmlns:a16="http://schemas.microsoft.com/office/drawing/2014/main" id="{FA0DC834-5925-4647-A7F4-102C20F1557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13" y="2384425"/>
            <a:ext cx="2922587"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F01089D-E930-47F5-9AD7-1A3DCD8D1862}"/>
              </a:ext>
            </a:extLst>
          </p:cNvPr>
          <p:cNvSpPr>
            <a:spLocks noGrp="1" noChangeArrowheads="1"/>
          </p:cNvSpPr>
          <p:nvPr>
            <p:ph type="title"/>
          </p:nvPr>
        </p:nvSpPr>
        <p:spPr/>
        <p:txBody>
          <a:bodyPr/>
          <a:lstStyle/>
          <a:p>
            <a:pPr eaLnBrk="1" hangingPunct="1"/>
            <a:r>
              <a:rPr lang="fr-FR" altLang="fr-FR"/>
              <a:t>Passif / dettes : dettes d ’exploitation</a:t>
            </a:r>
          </a:p>
        </p:txBody>
      </p:sp>
      <p:sp>
        <p:nvSpPr>
          <p:cNvPr id="75779" name="Rectangle 3">
            <a:extLst>
              <a:ext uri="{FF2B5EF4-FFF2-40B4-BE49-F238E27FC236}">
                <a16:creationId xmlns:a16="http://schemas.microsoft.com/office/drawing/2014/main" id="{CE5BE524-9800-4CDC-8F06-F920F804AAC3}"/>
              </a:ext>
            </a:extLst>
          </p:cNvPr>
          <p:cNvSpPr>
            <a:spLocks noGrp="1" noChangeArrowheads="1"/>
          </p:cNvSpPr>
          <p:nvPr>
            <p:ph idx="1"/>
          </p:nvPr>
        </p:nvSpPr>
        <p:spPr/>
        <p:txBody>
          <a:bodyPr/>
          <a:lstStyle/>
          <a:p>
            <a:pPr marL="819150" lvl="1" eaLnBrk="1" hangingPunct="1"/>
            <a:r>
              <a:rPr lang="fr-FR" altLang="fr-FR"/>
              <a:t>Dettes structurelles, indissociables de toute exploitation</a:t>
            </a:r>
          </a:p>
          <a:p>
            <a:pPr marL="819150" lvl="1" eaLnBrk="1" hangingPunct="1"/>
            <a:endParaRPr lang="fr-FR" altLang="fr-FR"/>
          </a:p>
          <a:p>
            <a:pPr marL="819150" lvl="1" eaLnBrk="1" hangingPunct="1"/>
            <a:r>
              <a:rPr lang="fr-FR" altLang="fr-FR"/>
              <a:t>On distingue :</a:t>
            </a:r>
          </a:p>
          <a:p>
            <a:pPr lvl="3" eaLnBrk="1" hangingPunct="1"/>
            <a:r>
              <a:rPr lang="fr-FR" altLang="fr-FR"/>
              <a:t>Les avances et acomptes reçus :</a:t>
            </a:r>
          </a:p>
          <a:p>
            <a:pPr lvl="4" eaLnBrk="1" hangingPunct="1"/>
            <a:r>
              <a:rPr lang="fr-FR" altLang="fr-FR"/>
              <a:t>nous endettent vis-à-vis des clients jusqu’à ce que les obligations contractuelles (fourniture de produits, services, …) soient honorées.</a:t>
            </a:r>
          </a:p>
          <a:p>
            <a:pPr lvl="3" eaLnBrk="1" hangingPunct="1"/>
            <a:r>
              <a:rPr lang="fr-FR" altLang="fr-FR"/>
              <a:t>Les dettes fournisseurs :</a:t>
            </a:r>
          </a:p>
          <a:p>
            <a:pPr lvl="4" eaLnBrk="1" hangingPunct="1"/>
            <a:r>
              <a:rPr lang="fr-FR" altLang="fr-FR"/>
              <a:t>liées au fait que toute livraison de bien (transfert de propriété donc) ne correspond pas à un règlement immédiat : entre la réception du bien et son paiement réel, on est endetté vis-à-vis du fournisseur</a:t>
            </a:r>
          </a:p>
          <a:p>
            <a:pPr lvl="4" eaLnBrk="1" hangingPunct="1"/>
            <a:r>
              <a:rPr lang="fr-FR" altLang="fr-FR"/>
              <a:t>en outre, particularité française (rare à l ’étranger) : paiements à 30, 60 ou 90 jours …</a:t>
            </a:r>
          </a:p>
          <a:p>
            <a:pPr lvl="3" eaLnBrk="1" hangingPunct="1"/>
            <a:r>
              <a:rPr lang="fr-FR" altLang="fr-FR"/>
              <a:t>Dette sociale :</a:t>
            </a:r>
          </a:p>
          <a:p>
            <a:pPr lvl="4" eaLnBrk="1" hangingPunct="1"/>
            <a:r>
              <a:rPr lang="fr-FR" altLang="fr-FR"/>
              <a:t>les (nombreuses) charges, dues à de nombreux organismes différents, liées aux salaires, ne sont pas payées en temps réel : système déclaratif (trimestriel par défaut) suivi par un règlement différé, d ’où un état d ’endettement inévitable.</a:t>
            </a:r>
          </a:p>
          <a:p>
            <a:pPr lvl="3" eaLnBrk="1" hangingPunct="1"/>
            <a:r>
              <a:rPr lang="fr-FR" altLang="fr-FR"/>
              <a:t>Dette fiscale :</a:t>
            </a:r>
          </a:p>
          <a:p>
            <a:pPr lvl="4" eaLnBrk="1" hangingPunct="1"/>
            <a:r>
              <a:rPr lang="fr-FR" altLang="fr-FR"/>
              <a:t>encaissement de la TVA pour le compte de l ’état, et son paiement aux fournisseurs, amené à être remboursé ultérieurement : correspond au même type de mécanisme que les charges patronales, d ’où encore un état d ’endettement inévitable.</a:t>
            </a:r>
          </a:p>
          <a:p>
            <a:pPr lvl="4" eaLnBrk="1" hangingPunct="1"/>
            <a:r>
              <a:rPr lang="fr-FR" altLang="fr-FR"/>
              <a:t>Impôt sur les bénéfices industriels et commerciaux : son montant est connu dès qu ’est déterminé le résultat de l ’exercice. A cette date, ce montant n ’est donc pas encore déclaré, et a fortiori ni dû ni payé : il apparaît donc comme endettement de l ’entreprise bien avant que l ’administration fiscale soit informée de son existence ...</a:t>
            </a:r>
          </a:p>
        </p:txBody>
      </p:sp>
      <p:sp>
        <p:nvSpPr>
          <p:cNvPr id="75780" name="Espace réservé du numéro de diapositive 3">
            <a:extLst>
              <a:ext uri="{FF2B5EF4-FFF2-40B4-BE49-F238E27FC236}">
                <a16:creationId xmlns:a16="http://schemas.microsoft.com/office/drawing/2014/main" id="{3A95A0C8-A059-4390-8FAE-4E5D92223EDB}"/>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59B1CCDA-AD8F-4F06-9ACC-349CF9133D1E}" type="slidenum">
              <a:rPr kumimoji="0" lang="fr-FR" altLang="fr-FR">
                <a:solidFill>
                  <a:schemeClr val="tx2"/>
                </a:solidFill>
              </a:rPr>
              <a:pPr algn="r"/>
              <a:t>60</a:t>
            </a:fld>
            <a:endParaRPr kumimoji="0" lang="fr-FR" altLang="fr-FR">
              <a:solidFill>
                <a:schemeClr val="tx2"/>
              </a:solidFill>
            </a:endParaRPr>
          </a:p>
        </p:txBody>
      </p:sp>
      <p:sp>
        <p:nvSpPr>
          <p:cNvPr id="75781" name="AutoShape 5">
            <a:hlinkClick r:id="rId2" action="ppaction://hlinksldjump" highlightClick="1"/>
            <a:extLst>
              <a:ext uri="{FF2B5EF4-FFF2-40B4-BE49-F238E27FC236}">
                <a16:creationId xmlns:a16="http://schemas.microsoft.com/office/drawing/2014/main" id="{0032F2E8-C030-499E-9E5E-95B5513644F4}"/>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8A77C36-B9A4-4527-B4EC-0559DE346148}"/>
              </a:ext>
            </a:extLst>
          </p:cNvPr>
          <p:cNvSpPr>
            <a:spLocks noGrp="1" noChangeArrowheads="1"/>
          </p:cNvSpPr>
          <p:nvPr>
            <p:ph type="title"/>
          </p:nvPr>
        </p:nvSpPr>
        <p:spPr/>
        <p:txBody>
          <a:bodyPr/>
          <a:lstStyle/>
          <a:p>
            <a:pPr eaLnBrk="1" hangingPunct="1"/>
            <a:r>
              <a:rPr lang="fr-FR" altLang="fr-FR"/>
              <a:t>Les subventions d ’investissement (et les dons)</a:t>
            </a:r>
          </a:p>
        </p:txBody>
      </p:sp>
      <p:sp>
        <p:nvSpPr>
          <p:cNvPr id="76803" name="Rectangle 3">
            <a:extLst>
              <a:ext uri="{FF2B5EF4-FFF2-40B4-BE49-F238E27FC236}">
                <a16:creationId xmlns:a16="http://schemas.microsoft.com/office/drawing/2014/main" id="{148432C2-AB54-433C-AF44-C7EFE9BEF342}"/>
              </a:ext>
            </a:extLst>
          </p:cNvPr>
          <p:cNvSpPr>
            <a:spLocks noGrp="1" noChangeArrowheads="1"/>
          </p:cNvSpPr>
          <p:nvPr>
            <p:ph idx="1"/>
          </p:nvPr>
        </p:nvSpPr>
        <p:spPr/>
        <p:txBody>
          <a:bodyPr/>
          <a:lstStyle/>
          <a:p>
            <a:pPr marL="819150" lvl="1" eaLnBrk="1" hangingPunct="1"/>
            <a:r>
              <a:rPr lang="fr-FR" altLang="fr-FR"/>
              <a:t>Subventions d ’investissement :</a:t>
            </a:r>
          </a:p>
          <a:p>
            <a:pPr lvl="3" eaLnBrk="1" hangingPunct="1"/>
            <a:r>
              <a:rPr lang="fr-FR" altLang="fr-FR"/>
              <a:t>Sommes accordées définitivement par des tiers pour aider le développement de l’entreprise</a:t>
            </a:r>
          </a:p>
          <a:p>
            <a:pPr lvl="3" eaLnBrk="1" hangingPunct="1"/>
            <a:r>
              <a:rPr lang="fr-FR" altLang="fr-FR"/>
              <a:t>doivent être comptabilisées comme « source d ’enrichissement » de l ’entreprise,</a:t>
            </a:r>
          </a:p>
          <a:p>
            <a:pPr lvl="3" eaLnBrk="1" hangingPunct="1"/>
            <a:r>
              <a:rPr lang="fr-FR" altLang="fr-FR"/>
              <a:t>et doivent donc être soumises à l’impôt sur les « bénéfices industriels et commerciaux » (BIC)</a:t>
            </a:r>
          </a:p>
          <a:p>
            <a:pPr marL="819150" lvl="1" eaLnBrk="1" hangingPunct="1"/>
            <a:r>
              <a:rPr lang="fr-FR" altLang="fr-FR" b="1"/>
              <a:t>PROBLEME :</a:t>
            </a:r>
            <a:r>
              <a:rPr lang="fr-FR" altLang="fr-FR"/>
              <a:t> le montant réel d’une telle subvention devrait donc être amputé</a:t>
            </a:r>
          </a:p>
          <a:p>
            <a:pPr lvl="3" eaLnBrk="1" hangingPunct="1"/>
            <a:r>
              <a:rPr lang="fr-FR" altLang="fr-FR"/>
              <a:t>de la valeur de cet impôt (environ 33% en règle générale)</a:t>
            </a:r>
          </a:p>
          <a:p>
            <a:pPr marL="819150" lvl="1" eaLnBrk="1" hangingPunct="1"/>
            <a:r>
              <a:rPr lang="fr-FR" altLang="fr-FR" b="1"/>
              <a:t>PARADE :</a:t>
            </a:r>
            <a:r>
              <a:rPr lang="fr-FR" altLang="fr-FR"/>
              <a:t> ces subventions sont provisoirement comptabilisées à part,</a:t>
            </a:r>
          </a:p>
          <a:p>
            <a:pPr lvl="3" eaLnBrk="1" hangingPunct="1"/>
            <a:r>
              <a:rPr lang="fr-FR" altLang="fr-FR"/>
              <a:t>donc (provisoirement toujours), non soumises à l ’impôt,</a:t>
            </a:r>
          </a:p>
          <a:p>
            <a:pPr lvl="3" eaLnBrk="1" hangingPunct="1"/>
            <a:r>
              <a:rPr lang="fr-FR" altLang="fr-FR"/>
              <a:t>elles seront incorporées comme enrichissement (</a:t>
            </a:r>
            <a:r>
              <a:rPr lang="fr-FR" altLang="fr-FR" b="1">
                <a:hlinkClick r:id="rId2" action="ppaction://hlinksldjump"/>
              </a:rPr>
              <a:t>produits</a:t>
            </a:r>
            <a:r>
              <a:rPr lang="fr-FR" altLang="fr-FR"/>
              <a:t>) petit-à-petit</a:t>
            </a:r>
          </a:p>
          <a:p>
            <a:pPr lvl="3" eaLnBrk="1" hangingPunct="1"/>
            <a:r>
              <a:rPr lang="fr-FR" altLang="fr-FR"/>
              <a:t>en général au rythme de l ’amortissement des biens auxquelles elles étaient destinées,</a:t>
            </a:r>
          </a:p>
          <a:p>
            <a:pPr lvl="4" eaLnBrk="1" hangingPunct="1"/>
            <a:r>
              <a:rPr lang="fr-FR" altLang="fr-FR"/>
              <a:t>cet amortissement étant déductible du bénéfice imposable, l ’incorporation des subventions comme produits n ’entraîne aucun supplément d ’impôt (notons que du coup, l ’amortissement de ces investissements n ’entraîne aucune déduction non plus ...)</a:t>
            </a:r>
          </a:p>
          <a:p>
            <a:pPr lvl="3" eaLnBrk="1" hangingPunct="1"/>
            <a:r>
              <a:rPr lang="fr-FR" altLang="fr-FR"/>
              <a:t>Parallèlement, le montant de la ligne « subventions » décroît petit à petit dans le bilan, juqu’à extinction</a:t>
            </a:r>
          </a:p>
          <a:p>
            <a:pPr marL="819150" lvl="1" eaLnBrk="1" hangingPunct="1"/>
            <a:r>
              <a:rPr lang="fr-FR" altLang="fr-FR"/>
              <a:t>Cas des dons, des legs, …</a:t>
            </a:r>
          </a:p>
          <a:p>
            <a:pPr lvl="3" eaLnBrk="1" hangingPunct="1"/>
            <a:r>
              <a:rPr lang="fr-FR" altLang="fr-FR"/>
              <a:t>Même schéma (soumission à l’impôt, ce qui en réduit la valeur)</a:t>
            </a:r>
          </a:p>
          <a:p>
            <a:pPr lvl="4" eaLnBrk="1" hangingPunct="1"/>
            <a:r>
              <a:rPr lang="fr-FR" altLang="fr-FR"/>
              <a:t>Et même parade : investir (seule différence : le don provoque l’investissement alors que la subvention l’autorise)</a:t>
            </a:r>
          </a:p>
          <a:p>
            <a:pPr lvl="4" eaLnBrk="1" hangingPunct="1"/>
            <a:endParaRPr lang="fr-FR" altLang="fr-FR"/>
          </a:p>
          <a:p>
            <a:pPr marL="819150" lvl="1" eaLnBrk="1" hangingPunct="1"/>
            <a:r>
              <a:rPr lang="fr-FR" altLang="fr-FR"/>
              <a:t>A ce titre : ne sont pas des dettes, mais pas tout à fait des capitaux propres …</a:t>
            </a:r>
          </a:p>
          <a:p>
            <a:pPr lvl="3" eaLnBrk="1" hangingPunct="1"/>
            <a:endParaRPr lang="fr-FR" altLang="fr-FR"/>
          </a:p>
        </p:txBody>
      </p:sp>
      <p:sp>
        <p:nvSpPr>
          <p:cNvPr id="76804" name="Espace réservé du numéro de diapositive 3">
            <a:extLst>
              <a:ext uri="{FF2B5EF4-FFF2-40B4-BE49-F238E27FC236}">
                <a16:creationId xmlns:a16="http://schemas.microsoft.com/office/drawing/2014/main" id="{66654535-688F-45A0-BAD8-AF753211DF0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DF359BE1-DD89-4416-B272-F9295503E87B}" type="slidenum">
              <a:rPr kumimoji="0" lang="fr-FR" altLang="fr-FR">
                <a:solidFill>
                  <a:schemeClr val="tx2"/>
                </a:solidFill>
              </a:rPr>
              <a:pPr algn="r"/>
              <a:t>61</a:t>
            </a:fld>
            <a:endParaRPr kumimoji="0" lang="fr-FR" altLang="fr-FR">
              <a:solidFill>
                <a:schemeClr val="tx2"/>
              </a:solidFill>
            </a:endParaRPr>
          </a:p>
        </p:txBody>
      </p:sp>
      <p:sp>
        <p:nvSpPr>
          <p:cNvPr id="76805" name="AutoShape 5">
            <a:hlinkClick r:id="rId3" action="ppaction://hlinksldjump" highlightClick="1"/>
            <a:extLst>
              <a:ext uri="{FF2B5EF4-FFF2-40B4-BE49-F238E27FC236}">
                <a16:creationId xmlns:a16="http://schemas.microsoft.com/office/drawing/2014/main" id="{A1002752-583C-47B5-BC2C-9EF030DD4B58}"/>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30A2653-BCF2-420F-962E-9A8AC6D04159}"/>
              </a:ext>
            </a:extLst>
          </p:cNvPr>
          <p:cNvSpPr>
            <a:spLocks noGrp="1" noChangeArrowheads="1"/>
          </p:cNvSpPr>
          <p:nvPr>
            <p:ph type="title"/>
          </p:nvPr>
        </p:nvSpPr>
        <p:spPr/>
        <p:txBody>
          <a:bodyPr/>
          <a:lstStyle/>
          <a:p>
            <a:pPr eaLnBrk="1" hangingPunct="1"/>
            <a:r>
              <a:rPr lang="fr-FR" altLang="fr-FR"/>
              <a:t>Les provisions</a:t>
            </a:r>
          </a:p>
        </p:txBody>
      </p:sp>
      <p:sp>
        <p:nvSpPr>
          <p:cNvPr id="77827" name="Rectangle 3">
            <a:extLst>
              <a:ext uri="{FF2B5EF4-FFF2-40B4-BE49-F238E27FC236}">
                <a16:creationId xmlns:a16="http://schemas.microsoft.com/office/drawing/2014/main" id="{D09A329F-D373-4A51-BEF6-2C549B0F70BD}"/>
              </a:ext>
            </a:extLst>
          </p:cNvPr>
          <p:cNvSpPr>
            <a:spLocks noGrp="1" noChangeArrowheads="1"/>
          </p:cNvSpPr>
          <p:nvPr>
            <p:ph idx="1"/>
          </p:nvPr>
        </p:nvSpPr>
        <p:spPr/>
        <p:txBody>
          <a:bodyPr/>
          <a:lstStyle/>
          <a:p>
            <a:pPr marL="819150" lvl="1" eaLnBrk="1" hangingPunct="1"/>
            <a:r>
              <a:rPr lang="fr-FR" altLang="fr-FR"/>
              <a:t>Provisions : sommes mises de côté « pour le cas où » :</a:t>
            </a:r>
          </a:p>
          <a:p>
            <a:pPr lvl="3" eaLnBrk="1" hangingPunct="1"/>
            <a:r>
              <a:rPr lang="fr-FR" altLang="fr-FR"/>
              <a:t>risque sur un projet (faillite du client, conflit, …)</a:t>
            </a:r>
          </a:p>
          <a:p>
            <a:pPr lvl="3" eaLnBrk="1" hangingPunct="1"/>
            <a:r>
              <a:rPr lang="fr-FR" altLang="fr-FR"/>
              <a:t>évolution néfaste des taux de change (sur des opérations internationales)</a:t>
            </a:r>
          </a:p>
          <a:p>
            <a:pPr marL="819150" lvl="1" eaLnBrk="1" hangingPunct="1"/>
            <a:r>
              <a:rPr lang="fr-FR" altLang="fr-FR"/>
              <a:t>Mécanisme de création :</a:t>
            </a:r>
          </a:p>
          <a:p>
            <a:pPr lvl="3" eaLnBrk="1" hangingPunct="1"/>
            <a:r>
              <a:rPr lang="fr-FR" altLang="fr-FR"/>
              <a:t>Identification du risque </a:t>
            </a:r>
            <a:r>
              <a:rPr lang="fr-FR" altLang="fr-FR">
                <a:sym typeface="Symbol" panose="05050102010706020507" pitchFamily="18" charset="2"/>
              </a:rPr>
              <a:t></a:t>
            </a:r>
            <a:r>
              <a:rPr lang="fr-FR" altLang="fr-FR"/>
              <a:t> estimations de provisions pour couvrir les conséquences</a:t>
            </a:r>
          </a:p>
          <a:p>
            <a:pPr lvl="3" eaLnBrk="1" hangingPunct="1"/>
            <a:r>
              <a:rPr lang="fr-FR" altLang="fr-FR">
                <a:hlinkClick r:id="rId3" action="ppaction://hlinksldjump"/>
              </a:rPr>
              <a:t>Inscription de ces provisions comme charges </a:t>
            </a:r>
            <a:r>
              <a:rPr lang="fr-FR" altLang="fr-FR"/>
              <a:t>(déduites du bénéfice imposable, donc)</a:t>
            </a:r>
          </a:p>
          <a:p>
            <a:pPr lvl="3" eaLnBrk="1" hangingPunct="1"/>
            <a:r>
              <a:rPr lang="fr-FR" altLang="fr-FR"/>
              <a:t>d ’où le caractère de « provisions » :</a:t>
            </a:r>
          </a:p>
          <a:p>
            <a:pPr lvl="4" eaLnBrk="1" hangingPunct="1"/>
            <a:r>
              <a:rPr lang="fr-FR" altLang="fr-FR"/>
              <a:t>charges fictives, non constatées mais enregistrées </a:t>
            </a:r>
            <a:r>
              <a:rPr lang="fr-FR" altLang="fr-FR">
                <a:sym typeface="Symbol" panose="05050102010706020507" pitchFamily="18" charset="2"/>
              </a:rPr>
              <a:t> constitution de réserves de trésorerie</a:t>
            </a:r>
          </a:p>
          <a:p>
            <a:pPr lvl="3" eaLnBrk="1" hangingPunct="1"/>
            <a:r>
              <a:rPr lang="fr-FR" altLang="fr-FR"/>
              <a:t>A partir de ce moment, inscrites à part dans le bilan : </a:t>
            </a:r>
          </a:p>
          <a:p>
            <a:pPr marL="819150" lvl="1" eaLnBrk="1" hangingPunct="1"/>
            <a:r>
              <a:rPr lang="fr-FR" altLang="fr-FR"/>
              <a:t>… et doivent être considérées comme des dettes partielles</a:t>
            </a:r>
          </a:p>
          <a:p>
            <a:pPr lvl="3" eaLnBrk="1" hangingPunct="1"/>
            <a:r>
              <a:rPr lang="fr-FR" altLang="fr-FR"/>
              <a:t>vis-à-vis de l’administration fiscale.</a:t>
            </a:r>
          </a:p>
          <a:p>
            <a:pPr lvl="3" eaLnBrk="1" hangingPunct="1"/>
            <a:r>
              <a:rPr lang="fr-FR" altLang="fr-FR"/>
              <a:t>... mais pas tout à fait (1-pas intégralement, 2-à titre provisoire, 3-le risque pourrait se réaliser)</a:t>
            </a:r>
          </a:p>
          <a:p>
            <a:pPr marL="819150" lvl="1" eaLnBrk="1" hangingPunct="1"/>
            <a:r>
              <a:rPr lang="fr-FR" altLang="fr-FR"/>
              <a:t>Mécanisme de disparition :</a:t>
            </a:r>
          </a:p>
          <a:p>
            <a:pPr lvl="3" eaLnBrk="1" hangingPunct="1"/>
            <a:r>
              <a:rPr lang="fr-FR" altLang="fr-FR"/>
              <a:t>soit le risque est avéré et « consomme » la provision : elle n ’a plus lieu d ’être et disparaît</a:t>
            </a:r>
          </a:p>
          <a:p>
            <a:pPr lvl="4" eaLnBrk="1" hangingPunct="1"/>
            <a:r>
              <a:rPr lang="fr-FR" altLang="fr-FR"/>
              <a:t>Elle est incorporée progressivement comme « produit » en contrepartie exacte des « charges » constatées</a:t>
            </a:r>
          </a:p>
          <a:p>
            <a:pPr lvl="3" eaLnBrk="1" hangingPunct="1"/>
            <a:r>
              <a:rPr lang="fr-FR" altLang="fr-FR"/>
              <a:t>Soit le risque ne consomme pas, ou pas intégralement, la provision :</a:t>
            </a:r>
          </a:p>
          <a:p>
            <a:pPr lvl="4" eaLnBrk="1" hangingPunct="1"/>
            <a:r>
              <a:rPr lang="fr-FR" altLang="fr-FR"/>
              <a:t>Après extinction du risque, </a:t>
            </a:r>
            <a:r>
              <a:rPr lang="fr-FR" altLang="fr-FR">
                <a:hlinkClick r:id="rId4" action="ppaction://hlinksldjump"/>
              </a:rPr>
              <a:t>le reliquat de provision devra donc être réincorporé dans les sources d ’enrichissements de l ’exploitant</a:t>
            </a:r>
            <a:r>
              <a:rPr lang="fr-FR" altLang="fr-FR"/>
              <a:t> (</a:t>
            </a:r>
            <a:r>
              <a:rPr lang="fr-FR" altLang="fr-FR" b="1"/>
              <a:t>produits</a:t>
            </a:r>
            <a:r>
              <a:rPr lang="fr-FR" altLang="fr-FR"/>
              <a:t>)</a:t>
            </a:r>
          </a:p>
          <a:p>
            <a:pPr lvl="4" eaLnBrk="1" hangingPunct="1"/>
            <a:r>
              <a:rPr lang="fr-FR" altLang="fr-FR"/>
              <a:t>La provision qui avait à l ’époque été soustraite du bénéfice  « pour le cas où » lui sera alors ajoutée</a:t>
            </a:r>
          </a:p>
          <a:p>
            <a:pPr lvl="4" eaLnBrk="1" hangingPunct="1"/>
            <a:r>
              <a:rPr lang="fr-FR" altLang="fr-FR"/>
              <a:t>le mécanisme de provisions correspond donc à un crédit d ’impôt (et doit être justifié).</a:t>
            </a:r>
          </a:p>
          <a:p>
            <a:pPr lvl="3" eaLnBrk="1" hangingPunct="1"/>
            <a:endParaRPr lang="fr-FR" altLang="fr-FR"/>
          </a:p>
        </p:txBody>
      </p:sp>
      <p:sp>
        <p:nvSpPr>
          <p:cNvPr id="77828" name="Espace réservé du numéro de diapositive 3">
            <a:extLst>
              <a:ext uri="{FF2B5EF4-FFF2-40B4-BE49-F238E27FC236}">
                <a16:creationId xmlns:a16="http://schemas.microsoft.com/office/drawing/2014/main" id="{508648EF-A0CD-4B5B-B342-0DD3D7639EA4}"/>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A283B5CC-51FE-4254-B74F-C2359907A70A}" type="slidenum">
              <a:rPr kumimoji="0" lang="fr-FR" altLang="fr-FR">
                <a:solidFill>
                  <a:schemeClr val="tx2"/>
                </a:solidFill>
              </a:rPr>
              <a:pPr algn="r"/>
              <a:t>62</a:t>
            </a:fld>
            <a:endParaRPr kumimoji="0" lang="fr-FR" altLang="fr-FR">
              <a:solidFill>
                <a:schemeClr val="tx2"/>
              </a:solidFill>
            </a:endParaRPr>
          </a:p>
        </p:txBody>
      </p:sp>
      <p:sp>
        <p:nvSpPr>
          <p:cNvPr id="77829" name="AutoShape 5">
            <a:hlinkClick r:id="rId5" action="ppaction://hlinksldjump" highlightClick="1"/>
            <a:extLst>
              <a:ext uri="{FF2B5EF4-FFF2-40B4-BE49-F238E27FC236}">
                <a16:creationId xmlns:a16="http://schemas.microsoft.com/office/drawing/2014/main" id="{5BA29FCB-CE49-417C-AED2-C519221FA43C}"/>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pSp>
        <p:nvGrpSpPr>
          <p:cNvPr id="77830" name="Group 6">
            <a:extLst>
              <a:ext uri="{FF2B5EF4-FFF2-40B4-BE49-F238E27FC236}">
                <a16:creationId xmlns:a16="http://schemas.microsoft.com/office/drawing/2014/main" id="{03EC3FE6-D771-45B6-9CC5-D17E77B7DFEB}"/>
              </a:ext>
            </a:extLst>
          </p:cNvPr>
          <p:cNvGrpSpPr>
            <a:grpSpLocks/>
          </p:cNvGrpSpPr>
          <p:nvPr/>
        </p:nvGrpSpPr>
        <p:grpSpPr bwMode="auto">
          <a:xfrm>
            <a:off x="47625" y="1516063"/>
            <a:ext cx="692150" cy="1009650"/>
            <a:chOff x="2787" y="2016"/>
            <a:chExt cx="532" cy="828"/>
          </a:xfrm>
        </p:grpSpPr>
        <p:graphicFrame>
          <p:nvGraphicFramePr>
            <p:cNvPr id="77831" name="Object 7">
              <a:extLst>
                <a:ext uri="{FF2B5EF4-FFF2-40B4-BE49-F238E27FC236}">
                  <a16:creationId xmlns:a16="http://schemas.microsoft.com/office/drawing/2014/main" id="{9FABDD6A-8828-4C26-948E-630073C13696}"/>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77833" name="Clip" r:id="rId6" imgW="1396289" imgH="2171700" progId="MS_ClipArt_Gallery.2">
                    <p:embed/>
                  </p:oleObj>
                </mc:Choice>
                <mc:Fallback>
                  <p:oleObj name="Clip" r:id="rId6" imgW="1396289" imgH="2171700"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2" name="Text Box 8">
              <a:extLst>
                <a:ext uri="{FF2B5EF4-FFF2-40B4-BE49-F238E27FC236}">
                  <a16:creationId xmlns:a16="http://schemas.microsoft.com/office/drawing/2014/main" id="{034919D8-7CAB-432C-B919-B0CD36ADB4E7}"/>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EF2614A-C04C-4609-8D95-9A6F47852F09}"/>
              </a:ext>
            </a:extLst>
          </p:cNvPr>
          <p:cNvSpPr>
            <a:spLocks noGrp="1" noChangeArrowheads="1"/>
          </p:cNvSpPr>
          <p:nvPr>
            <p:ph type="title"/>
          </p:nvPr>
        </p:nvSpPr>
        <p:spPr/>
        <p:txBody>
          <a:bodyPr/>
          <a:lstStyle/>
          <a:p>
            <a:pPr eaLnBrk="1" hangingPunct="1"/>
            <a:r>
              <a:rPr lang="fr-FR" altLang="fr-FR"/>
              <a:t>Charges d ’exploitation</a:t>
            </a:r>
          </a:p>
        </p:txBody>
      </p:sp>
      <p:sp>
        <p:nvSpPr>
          <p:cNvPr id="78851" name="Rectangle 3">
            <a:extLst>
              <a:ext uri="{FF2B5EF4-FFF2-40B4-BE49-F238E27FC236}">
                <a16:creationId xmlns:a16="http://schemas.microsoft.com/office/drawing/2014/main" id="{D776B04E-7191-43C7-A97A-2B6B54F0E809}"/>
              </a:ext>
            </a:extLst>
          </p:cNvPr>
          <p:cNvSpPr>
            <a:spLocks noGrp="1" noChangeArrowheads="1"/>
          </p:cNvSpPr>
          <p:nvPr>
            <p:ph idx="1"/>
          </p:nvPr>
        </p:nvSpPr>
        <p:spPr/>
        <p:txBody>
          <a:bodyPr/>
          <a:lstStyle/>
          <a:p>
            <a:pPr lvl="1" eaLnBrk="1" hangingPunct="1"/>
            <a:r>
              <a:rPr lang="fr-FR" altLang="fr-FR"/>
              <a:t>Achats :</a:t>
            </a:r>
          </a:p>
          <a:p>
            <a:pPr lvl="2" eaLnBrk="1" hangingPunct="1"/>
            <a:r>
              <a:rPr lang="fr-FR" altLang="fr-FR"/>
              <a:t>Achats de matières premières (MP) et marchandises</a:t>
            </a:r>
          </a:p>
          <a:p>
            <a:pPr lvl="2" eaLnBrk="1" hangingPunct="1"/>
            <a:r>
              <a:rPr lang="fr-FR" altLang="fr-FR"/>
              <a:t>Variation de stocks (MP et marchandises)</a:t>
            </a:r>
          </a:p>
          <a:p>
            <a:pPr lvl="3" eaLnBrk="1" hangingPunct="1"/>
            <a:r>
              <a:rPr lang="fr-FR" altLang="fr-FR"/>
              <a:t>Les charges apprécient l’accroissement ou la disparition des richesses de l’entreprise,</a:t>
            </a:r>
          </a:p>
          <a:p>
            <a:pPr lvl="3" eaLnBrk="1" hangingPunct="1"/>
            <a:r>
              <a:rPr lang="fr-FR" altLang="fr-FR"/>
              <a:t>donc ces achats, destinés provisoirement au stockage, ne sont pas des charges : seule peut être considérée comme charge la consommation de ces stocks.</a:t>
            </a:r>
          </a:p>
          <a:p>
            <a:pPr lvl="3" eaLnBrk="1" hangingPunct="1"/>
            <a:r>
              <a:rPr lang="fr-FR" altLang="fr-FR"/>
              <a:t>les achats MP et marchandises, représentatifs de cette consommation, doivent être corrigés par la variation de ces stocks :</a:t>
            </a:r>
          </a:p>
          <a:p>
            <a:pPr lvl="3" algn="ctr" eaLnBrk="1" hangingPunct="1">
              <a:buFont typeface="Wingdings" panose="05000000000000000000" pitchFamily="2" charset="2"/>
              <a:buNone/>
            </a:pPr>
            <a:r>
              <a:rPr lang="fr-FR" altLang="fr-FR" b="1">
                <a:latin typeface="Symbol" panose="05050102010706020507" pitchFamily="18" charset="2"/>
              </a:rPr>
              <a:t>D</a:t>
            </a:r>
            <a:r>
              <a:rPr lang="fr-FR" altLang="fr-FR" b="1"/>
              <a:t> stocks (MP &amp; marchandises) = stock initial – stock final</a:t>
            </a:r>
          </a:p>
          <a:p>
            <a:pPr lvl="2" eaLnBrk="1" hangingPunct="1"/>
            <a:r>
              <a:rPr lang="fr-FR" altLang="fr-FR"/>
              <a:t>Services extérieurs</a:t>
            </a:r>
          </a:p>
          <a:p>
            <a:pPr lvl="2" eaLnBrk="1" hangingPunct="1"/>
            <a:r>
              <a:rPr lang="fr-FR" altLang="fr-FR"/>
              <a:t>Autres achats</a:t>
            </a:r>
          </a:p>
          <a:p>
            <a:pPr lvl="1" eaLnBrk="1" hangingPunct="1"/>
            <a:r>
              <a:rPr lang="fr-FR" altLang="fr-FR"/>
              <a:t>Impôts et taxes (hors impôt sur le bénéfices industriels et commerciaux - B.I.C.)</a:t>
            </a:r>
          </a:p>
          <a:p>
            <a:pPr lvl="1" eaLnBrk="1" hangingPunct="1"/>
            <a:r>
              <a:rPr lang="fr-FR" altLang="fr-FR"/>
              <a:t>Frais de Personnel (salaires + charges)</a:t>
            </a:r>
          </a:p>
          <a:p>
            <a:pPr lvl="1" eaLnBrk="1" hangingPunct="1"/>
            <a:r>
              <a:rPr lang="fr-FR" altLang="fr-FR"/>
              <a:t>Dotations aux amortissements</a:t>
            </a:r>
          </a:p>
          <a:p>
            <a:pPr lvl="2" eaLnBrk="1" hangingPunct="1"/>
            <a:r>
              <a:rPr lang="fr-FR" altLang="fr-FR"/>
              <a:t>Quotes-parts de résultat sur opérations faites en commun</a:t>
            </a:r>
          </a:p>
          <a:p>
            <a:pPr eaLnBrk="1" hangingPunct="1"/>
            <a:endParaRPr lang="fr-FR" altLang="fr-FR"/>
          </a:p>
        </p:txBody>
      </p:sp>
      <p:sp>
        <p:nvSpPr>
          <p:cNvPr id="78852" name="Espace réservé du numéro de diapositive 3">
            <a:extLst>
              <a:ext uri="{FF2B5EF4-FFF2-40B4-BE49-F238E27FC236}">
                <a16:creationId xmlns:a16="http://schemas.microsoft.com/office/drawing/2014/main" id="{8EB494F3-426E-4F3E-9012-D10C37A4786A}"/>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A502458D-7159-4104-BC94-6DC700935A16}" type="slidenum">
              <a:rPr kumimoji="0" lang="fr-FR" altLang="fr-FR">
                <a:solidFill>
                  <a:schemeClr val="tx2"/>
                </a:solidFill>
              </a:rPr>
              <a:pPr algn="r"/>
              <a:t>63</a:t>
            </a:fld>
            <a:endParaRPr kumimoji="0" lang="fr-FR" altLang="fr-FR">
              <a:solidFill>
                <a:schemeClr val="tx2"/>
              </a:solidFill>
            </a:endParaRPr>
          </a:p>
        </p:txBody>
      </p:sp>
      <p:sp>
        <p:nvSpPr>
          <p:cNvPr id="78853" name="AutoShape 4">
            <a:hlinkClick r:id="rId2" action="ppaction://hlinksldjump" highlightClick="1"/>
            <a:extLst>
              <a:ext uri="{FF2B5EF4-FFF2-40B4-BE49-F238E27FC236}">
                <a16:creationId xmlns:a16="http://schemas.microsoft.com/office/drawing/2014/main" id="{A4EBBDD0-496E-4FA2-A82F-881ADB517E06}"/>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68037C1-8188-4114-8766-6CE1B9A78451}"/>
              </a:ext>
            </a:extLst>
          </p:cNvPr>
          <p:cNvSpPr>
            <a:spLocks noGrp="1" noChangeArrowheads="1"/>
          </p:cNvSpPr>
          <p:nvPr>
            <p:ph type="title"/>
          </p:nvPr>
        </p:nvSpPr>
        <p:spPr/>
        <p:txBody>
          <a:bodyPr/>
          <a:lstStyle/>
          <a:p>
            <a:pPr eaLnBrk="1" hangingPunct="1"/>
            <a:r>
              <a:rPr lang="fr-FR" altLang="fr-FR"/>
              <a:t>Produits d ’exploitation</a:t>
            </a:r>
          </a:p>
        </p:txBody>
      </p:sp>
      <p:sp>
        <p:nvSpPr>
          <p:cNvPr id="79875" name="Rectangle 3">
            <a:extLst>
              <a:ext uri="{FF2B5EF4-FFF2-40B4-BE49-F238E27FC236}">
                <a16:creationId xmlns:a16="http://schemas.microsoft.com/office/drawing/2014/main" id="{F700C43E-EFF3-43CD-9DFC-7330C08921CA}"/>
              </a:ext>
            </a:extLst>
          </p:cNvPr>
          <p:cNvSpPr>
            <a:spLocks noGrp="1" noChangeArrowheads="1"/>
          </p:cNvSpPr>
          <p:nvPr>
            <p:ph idx="1"/>
          </p:nvPr>
        </p:nvSpPr>
        <p:spPr/>
        <p:txBody>
          <a:bodyPr/>
          <a:lstStyle/>
          <a:p>
            <a:pPr lvl="2" eaLnBrk="1" hangingPunct="1"/>
            <a:r>
              <a:rPr lang="fr-FR" altLang="fr-FR" b="1" u="sng"/>
              <a:t>Le chiffre d ’affaires</a:t>
            </a:r>
            <a:r>
              <a:rPr lang="fr-FR" altLang="fr-FR" b="1"/>
              <a:t> :</a:t>
            </a:r>
          </a:p>
          <a:p>
            <a:pPr lvl="3" eaLnBrk="1" hangingPunct="1"/>
            <a:r>
              <a:rPr lang="fr-FR" altLang="fr-FR"/>
              <a:t>Production vendue</a:t>
            </a:r>
          </a:p>
          <a:p>
            <a:pPr lvl="4" eaLnBrk="1" hangingPunct="1"/>
            <a:r>
              <a:rPr lang="fr-FR" altLang="fr-FR"/>
              <a:t>Ensemble de produits finis vendus au cours de l’exercice, comptabilisés pour leur prix de vente</a:t>
            </a:r>
          </a:p>
          <a:p>
            <a:pPr lvl="4" eaLnBrk="1" hangingPunct="1"/>
            <a:r>
              <a:rPr lang="fr-FR" altLang="fr-FR"/>
              <a:t>Attention : le compte de résultat n’est pas un compte de trésorerie : il s’agit bien des produits vendus, quel que soit le mode de paiement.</a:t>
            </a:r>
          </a:p>
          <a:p>
            <a:pPr lvl="4" eaLnBrk="1" hangingPunct="1"/>
            <a:r>
              <a:rPr lang="fr-FR" altLang="fr-FR" b="1" u="sng"/>
              <a:t>Exemple</a:t>
            </a:r>
            <a:r>
              <a:rPr lang="fr-FR" altLang="fr-FR" b="1"/>
              <a:t> :</a:t>
            </a:r>
            <a:r>
              <a:rPr lang="fr-FR" altLang="fr-FR"/>
              <a:t> 12 mois de vente identiques sur l ’exercice, à un client qui me paie à 30 jours : les encaissements (trésorerie) correspondent à 11 mois de ventes ; mais le chiffre d’affaires correspond bien à 12 mois d’activité - de manière anecdotique, le client a payé 11 mois en trésorerie, et 1 mois sous forme de reconnaissance de dette : à preuve, je retrouverai ce montant de 1 mois d ’activité dans le bilan, au titre des créances … j ’ai donc bien « engrangé » 12 mois d ’activité ...</a:t>
            </a:r>
          </a:p>
          <a:p>
            <a:pPr lvl="3" eaLnBrk="1" hangingPunct="1"/>
            <a:r>
              <a:rPr lang="fr-FR" altLang="fr-FR"/>
              <a:t>ventes de marchandises</a:t>
            </a:r>
          </a:p>
          <a:p>
            <a:pPr lvl="4" eaLnBrk="1" hangingPunct="1"/>
            <a:r>
              <a:rPr lang="fr-FR" altLang="fr-FR"/>
              <a:t>Même chose que pour les produits, mais ça ne concerne que les biens achetés qui ne font que transiter (éventuellement, changement de conditionnement) par l’entreprise, pour le service après-vente entre autres.</a:t>
            </a:r>
          </a:p>
          <a:p>
            <a:pPr lvl="4" eaLnBrk="1" hangingPunct="1"/>
            <a:r>
              <a:rPr lang="fr-FR" altLang="fr-FR" b="1" u="sng"/>
              <a:t>Exemple</a:t>
            </a:r>
            <a:r>
              <a:rPr lang="fr-FR" altLang="fr-FR" b="1"/>
              <a:t> :</a:t>
            </a:r>
            <a:r>
              <a:rPr lang="fr-FR" altLang="fr-FR"/>
              <a:t> l’alternateur que vous achetez au service après-vente de Renault, fabriqué par Magneti-Marelli.</a:t>
            </a:r>
          </a:p>
          <a:p>
            <a:pPr lvl="3" eaLnBrk="1" hangingPunct="1"/>
            <a:r>
              <a:rPr lang="fr-FR" altLang="fr-FR"/>
              <a:t>ventes de services</a:t>
            </a:r>
          </a:p>
          <a:p>
            <a:pPr lvl="4" eaLnBrk="1" hangingPunct="1"/>
            <a:r>
              <a:rPr lang="fr-FR" altLang="fr-FR"/>
              <a:t>Même chose que pour les produits et marchandises, mais il s’agit ici de prestations intellectuelles ou de mise à disposition de moyens, sans qu’il y ait transfert de propriété sur des biens matériels.</a:t>
            </a:r>
          </a:p>
          <a:p>
            <a:pPr lvl="2" eaLnBrk="1" hangingPunct="1"/>
            <a:r>
              <a:rPr lang="fr-FR" altLang="fr-FR" b="1" u="sng"/>
              <a:t>Variations de stocks</a:t>
            </a:r>
            <a:r>
              <a:rPr lang="fr-FR" altLang="fr-FR" b="1"/>
              <a:t> :</a:t>
            </a:r>
            <a:endParaRPr lang="fr-FR" altLang="fr-FR"/>
          </a:p>
          <a:p>
            <a:pPr lvl="3" eaLnBrk="1" hangingPunct="1"/>
            <a:r>
              <a:rPr lang="fr-FR" altLang="fr-FR"/>
              <a:t>Le compte de résultat apprécie l’activité économique sur un exercice, pas les flux de trésorerie.</a:t>
            </a:r>
          </a:p>
          <a:p>
            <a:pPr lvl="3" eaLnBrk="1" hangingPunct="1"/>
            <a:r>
              <a:rPr lang="fr-FR" altLang="fr-FR"/>
              <a:t>Si mes ventes excèdent ma production, elles se sont donc partiellement faites au prix d ’un appauvrissement du patrimoine (diminution du stock P.F. - produits finis) : cette diminution est donc une charge. Et réciproquement. Même raisonnement pour les en-cours.</a:t>
            </a:r>
          </a:p>
          <a:p>
            <a:pPr lvl="3" eaLnBrk="1" hangingPunct="1"/>
            <a:r>
              <a:rPr lang="fr-FR" altLang="fr-FR"/>
              <a:t>Intervient en correcteur des ventes : production stockée = stock final - stock initial (sur l’exercice).</a:t>
            </a:r>
          </a:p>
        </p:txBody>
      </p:sp>
      <p:sp>
        <p:nvSpPr>
          <p:cNvPr id="79876" name="Espace réservé du numéro de diapositive 3">
            <a:extLst>
              <a:ext uri="{FF2B5EF4-FFF2-40B4-BE49-F238E27FC236}">
                <a16:creationId xmlns:a16="http://schemas.microsoft.com/office/drawing/2014/main" id="{81E5E79F-29A1-4D4F-B430-A72AF02D68A0}"/>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360F1D83-0F2E-4F2C-BF3E-37D0339617F0}" type="slidenum">
              <a:rPr kumimoji="0" lang="fr-FR" altLang="fr-FR">
                <a:solidFill>
                  <a:schemeClr val="tx2"/>
                </a:solidFill>
              </a:rPr>
              <a:pPr algn="r"/>
              <a:t>64</a:t>
            </a:fld>
            <a:endParaRPr kumimoji="0" lang="fr-FR" altLang="fr-FR">
              <a:solidFill>
                <a:schemeClr val="tx2"/>
              </a:solidFill>
            </a:endParaRPr>
          </a:p>
        </p:txBody>
      </p:sp>
      <p:sp>
        <p:nvSpPr>
          <p:cNvPr id="79877" name="AutoShape 4">
            <a:hlinkClick r:id="rId2" action="ppaction://hlinksldjump" highlightClick="1"/>
            <a:extLst>
              <a:ext uri="{FF2B5EF4-FFF2-40B4-BE49-F238E27FC236}">
                <a16:creationId xmlns:a16="http://schemas.microsoft.com/office/drawing/2014/main" id="{F1E22005-815A-4C36-BFDA-E5E00BB1A5CA}"/>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DB30DB4-AE0C-4BA6-907D-3D7329BDE7FE}"/>
              </a:ext>
            </a:extLst>
          </p:cNvPr>
          <p:cNvSpPr>
            <a:spLocks noGrp="1" noChangeArrowheads="1"/>
          </p:cNvSpPr>
          <p:nvPr>
            <p:ph type="title"/>
          </p:nvPr>
        </p:nvSpPr>
        <p:spPr/>
        <p:txBody>
          <a:bodyPr/>
          <a:lstStyle/>
          <a:p>
            <a:pPr eaLnBrk="1" hangingPunct="1"/>
            <a:r>
              <a:rPr lang="fr-FR" altLang="fr-FR"/>
              <a:t>Charges exceptionnelles</a:t>
            </a:r>
          </a:p>
        </p:txBody>
      </p:sp>
      <p:sp>
        <p:nvSpPr>
          <p:cNvPr id="80899" name="Rectangle 3">
            <a:extLst>
              <a:ext uri="{FF2B5EF4-FFF2-40B4-BE49-F238E27FC236}">
                <a16:creationId xmlns:a16="http://schemas.microsoft.com/office/drawing/2014/main" id="{6870EBE8-2FFD-4632-A8A9-54889D4C9043}"/>
              </a:ext>
            </a:extLst>
          </p:cNvPr>
          <p:cNvSpPr>
            <a:spLocks noGrp="1" noChangeArrowheads="1"/>
          </p:cNvSpPr>
          <p:nvPr>
            <p:ph idx="1"/>
          </p:nvPr>
        </p:nvSpPr>
        <p:spPr/>
        <p:txBody>
          <a:bodyPr/>
          <a:lstStyle/>
          <a:p>
            <a:pPr lvl="1" eaLnBrk="1" hangingPunct="1">
              <a:lnSpc>
                <a:spcPct val="90000"/>
              </a:lnSpc>
            </a:pPr>
            <a:r>
              <a:rPr lang="fr-FR" altLang="fr-FR"/>
              <a:t>Pénalités payées :</a:t>
            </a:r>
          </a:p>
          <a:p>
            <a:pPr lvl="3" eaLnBrk="1" hangingPunct="1">
              <a:lnSpc>
                <a:spcPct val="90000"/>
              </a:lnSpc>
            </a:pPr>
            <a:r>
              <a:rPr lang="fr-FR" altLang="fr-FR"/>
              <a:t>Lorsque l’achèvement d’un contrat donne lieu à des retenues (retenues mécaniques, fonctionnelles, de service régulier, pénalités de retard), ces retenues ne modifient pas le chiffre d’affaires, qui demeure le montant nominal du contrat ; on souligne leur caractère exceptionnel en les regroupant dans cette rubrique.</a:t>
            </a:r>
          </a:p>
          <a:p>
            <a:pPr lvl="3" eaLnBrk="1" hangingPunct="1">
              <a:lnSpc>
                <a:spcPct val="90000"/>
              </a:lnSpc>
            </a:pPr>
            <a:endParaRPr lang="fr-FR" altLang="fr-FR"/>
          </a:p>
          <a:p>
            <a:pPr lvl="1" eaLnBrk="1" hangingPunct="1">
              <a:lnSpc>
                <a:spcPct val="90000"/>
              </a:lnSpc>
            </a:pPr>
            <a:r>
              <a:rPr lang="fr-FR" altLang="fr-FR"/>
              <a:t>Valeur comptable des éléments d ’actif cédés :</a:t>
            </a:r>
          </a:p>
          <a:p>
            <a:pPr lvl="3" eaLnBrk="1" hangingPunct="1">
              <a:lnSpc>
                <a:spcPct val="90000"/>
              </a:lnSpc>
            </a:pPr>
            <a:r>
              <a:rPr lang="fr-FR" altLang="fr-FR" sz="1000"/>
              <a:t>Valeur nette ou valeur résiduelle (= non amortie) de biens vendus alors qu’ils étaient inscrits en actifs immobilisés</a:t>
            </a:r>
          </a:p>
          <a:p>
            <a:pPr lvl="3" eaLnBrk="1" hangingPunct="1">
              <a:lnSpc>
                <a:spcPct val="90000"/>
              </a:lnSpc>
            </a:pPr>
            <a:r>
              <a:rPr lang="fr-FR" altLang="fr-FR" sz="1000"/>
              <a:t>Exemple (</a:t>
            </a:r>
            <a:r>
              <a:rPr lang="fr-FR" altLang="fr-FR" sz="1000">
                <a:hlinkClick r:id="rId3" action="ppaction://hlinksldjump"/>
              </a:rPr>
              <a:t>voir produits exceptionnels</a:t>
            </a:r>
            <a:r>
              <a:rPr lang="fr-FR" altLang="fr-FR" sz="1000"/>
              <a:t>) : ma société, qui fait plein de choses sauf le commerce de véhicules, revend un de ses véhicules de liaison pour des besoins de trésorerie : il s ’agit d ’un produit exceptionnel (ce n’est pas l’activité usuelle), qui viendra s’ajouter aux bénéfices réalisés par ailleurs ; dans le même temps, la vente de ce véhicule aboutit à la disparition pure et simple, dans l’inventaire du patrimoine, d’un bien inscrit pour une valeur non nulle : cette disparition, constat d’une diminution du patrimoine, est considérée comme une charge de la même valeur.</a:t>
            </a:r>
          </a:p>
          <a:p>
            <a:pPr lvl="3" eaLnBrk="1" hangingPunct="1">
              <a:lnSpc>
                <a:spcPct val="90000"/>
              </a:lnSpc>
            </a:pPr>
            <a:r>
              <a:rPr lang="fr-FR" altLang="fr-FR" sz="1000"/>
              <a:t>Elle viendra donc se déduire des impôts à payer sur cette transaction (la vente peut même se faire à perte : valeur marchande inférieure à la valeur comptable).</a:t>
            </a:r>
          </a:p>
          <a:p>
            <a:pPr lvl="3" eaLnBrk="1" hangingPunct="1">
              <a:lnSpc>
                <a:spcPct val="90000"/>
              </a:lnSpc>
            </a:pPr>
            <a:endParaRPr lang="fr-FR" altLang="fr-FR"/>
          </a:p>
          <a:p>
            <a:pPr lvl="1" eaLnBrk="1" hangingPunct="1">
              <a:lnSpc>
                <a:spcPct val="90000"/>
              </a:lnSpc>
            </a:pPr>
            <a:r>
              <a:rPr lang="fr-FR" altLang="fr-FR"/>
              <a:t>Dotations aux  </a:t>
            </a:r>
            <a:r>
              <a:rPr lang="fr-FR" altLang="fr-FR">
                <a:hlinkClick r:id="rId4" action="ppaction://hlinksldjump"/>
              </a:rPr>
              <a:t>provisions</a:t>
            </a:r>
            <a:r>
              <a:rPr lang="fr-FR" altLang="fr-FR"/>
              <a:t> :</a:t>
            </a:r>
          </a:p>
          <a:p>
            <a:pPr lvl="3" eaLnBrk="1" hangingPunct="1">
              <a:lnSpc>
                <a:spcPct val="90000"/>
              </a:lnSpc>
            </a:pPr>
            <a:r>
              <a:rPr lang="fr-FR" altLang="fr-FR"/>
              <a:t>Sommes mises de côté pour provisionner un risque</a:t>
            </a:r>
          </a:p>
          <a:p>
            <a:pPr lvl="3" eaLnBrk="1" hangingPunct="1">
              <a:lnSpc>
                <a:spcPct val="90000"/>
              </a:lnSpc>
            </a:pPr>
            <a:r>
              <a:rPr lang="fr-FR" altLang="fr-FR"/>
              <a:t>Comptabilisées comme « charges par anticipation » - donc déduites du bénéfice imposable.</a:t>
            </a:r>
          </a:p>
          <a:p>
            <a:pPr lvl="3" eaLnBrk="1" hangingPunct="1">
              <a:lnSpc>
                <a:spcPct val="90000"/>
              </a:lnSpc>
            </a:pPr>
            <a:r>
              <a:rPr lang="fr-FR" altLang="fr-FR"/>
              <a:t>Considérées comme des dettes vis-à-vis de l’administration fiscale</a:t>
            </a:r>
          </a:p>
          <a:p>
            <a:pPr lvl="3" eaLnBrk="1" hangingPunct="1">
              <a:lnSpc>
                <a:spcPct val="90000"/>
              </a:lnSpc>
            </a:pPr>
            <a:r>
              <a:rPr lang="fr-FR" altLang="fr-FR"/>
              <a:t>Si elles ne sont pas consommées par l’occurrence du risque identifié, elles devront ultérieurement être </a:t>
            </a:r>
            <a:r>
              <a:rPr lang="fr-FR" altLang="fr-FR">
                <a:hlinkClick r:id="rId3" action="ppaction://hlinksldjump"/>
              </a:rPr>
              <a:t>réintégrées en produits</a:t>
            </a:r>
            <a:r>
              <a:rPr lang="fr-FR" altLang="fr-FR"/>
              <a:t>.</a:t>
            </a:r>
          </a:p>
        </p:txBody>
      </p:sp>
      <p:sp>
        <p:nvSpPr>
          <p:cNvPr id="80900" name="Espace réservé du numéro de diapositive 3">
            <a:extLst>
              <a:ext uri="{FF2B5EF4-FFF2-40B4-BE49-F238E27FC236}">
                <a16:creationId xmlns:a16="http://schemas.microsoft.com/office/drawing/2014/main" id="{70D7007C-1621-4431-94CA-554FC370C2AE}"/>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5F778288-B024-45F4-8236-7E716D41C03C}" type="slidenum">
              <a:rPr kumimoji="0" lang="fr-FR" altLang="fr-FR">
                <a:solidFill>
                  <a:schemeClr val="tx2"/>
                </a:solidFill>
              </a:rPr>
              <a:pPr algn="r"/>
              <a:t>65</a:t>
            </a:fld>
            <a:endParaRPr kumimoji="0" lang="fr-FR" altLang="fr-FR">
              <a:solidFill>
                <a:schemeClr val="tx2"/>
              </a:solidFill>
            </a:endParaRPr>
          </a:p>
        </p:txBody>
      </p:sp>
      <p:sp>
        <p:nvSpPr>
          <p:cNvPr id="80901" name="AutoShape 4">
            <a:hlinkClick r:id="rId5" action="ppaction://hlinksldjump" highlightClick="1"/>
            <a:extLst>
              <a:ext uri="{FF2B5EF4-FFF2-40B4-BE49-F238E27FC236}">
                <a16:creationId xmlns:a16="http://schemas.microsoft.com/office/drawing/2014/main" id="{AD574392-7D07-44FD-8C6B-B9D5A4E331C3}"/>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grpSp>
        <p:nvGrpSpPr>
          <p:cNvPr id="80902" name="Group 5">
            <a:extLst>
              <a:ext uri="{FF2B5EF4-FFF2-40B4-BE49-F238E27FC236}">
                <a16:creationId xmlns:a16="http://schemas.microsoft.com/office/drawing/2014/main" id="{B94F1F4E-FC8B-40C1-B10E-BDA382BAFE74}"/>
              </a:ext>
            </a:extLst>
          </p:cNvPr>
          <p:cNvGrpSpPr>
            <a:grpSpLocks/>
          </p:cNvGrpSpPr>
          <p:nvPr/>
        </p:nvGrpSpPr>
        <p:grpSpPr bwMode="auto">
          <a:xfrm>
            <a:off x="47625" y="1516063"/>
            <a:ext cx="692150" cy="1009650"/>
            <a:chOff x="2787" y="2016"/>
            <a:chExt cx="532" cy="828"/>
          </a:xfrm>
        </p:grpSpPr>
        <p:graphicFrame>
          <p:nvGraphicFramePr>
            <p:cNvPr id="80903" name="Object 6">
              <a:extLst>
                <a:ext uri="{FF2B5EF4-FFF2-40B4-BE49-F238E27FC236}">
                  <a16:creationId xmlns:a16="http://schemas.microsoft.com/office/drawing/2014/main" id="{CD36A447-832F-4F84-9981-EBEB59D244CC}"/>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80905" name="Clip" r:id="rId6" imgW="1396289" imgH="2171700" progId="MS_ClipArt_Gallery.2">
                    <p:embed/>
                  </p:oleObj>
                </mc:Choice>
                <mc:Fallback>
                  <p:oleObj name="Clip" r:id="rId6" imgW="1396289" imgH="21717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4" name="Text Box 7">
              <a:extLst>
                <a:ext uri="{FF2B5EF4-FFF2-40B4-BE49-F238E27FC236}">
                  <a16:creationId xmlns:a16="http://schemas.microsoft.com/office/drawing/2014/main" id="{349A6933-5D85-4009-8C04-2E1FBC878924}"/>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ADDF1F1-74F3-4BD7-B9B2-35CE8AC6EF54}"/>
              </a:ext>
            </a:extLst>
          </p:cNvPr>
          <p:cNvSpPr>
            <a:spLocks noGrp="1" noChangeArrowheads="1"/>
          </p:cNvSpPr>
          <p:nvPr>
            <p:ph type="title"/>
          </p:nvPr>
        </p:nvSpPr>
        <p:spPr/>
        <p:txBody>
          <a:bodyPr/>
          <a:lstStyle/>
          <a:p>
            <a:pPr eaLnBrk="1" hangingPunct="1"/>
            <a:r>
              <a:rPr lang="fr-FR" altLang="fr-FR"/>
              <a:t>Produits exceptionnels</a:t>
            </a:r>
          </a:p>
        </p:txBody>
      </p:sp>
      <p:sp>
        <p:nvSpPr>
          <p:cNvPr id="81923" name="Rectangle 3">
            <a:extLst>
              <a:ext uri="{FF2B5EF4-FFF2-40B4-BE49-F238E27FC236}">
                <a16:creationId xmlns:a16="http://schemas.microsoft.com/office/drawing/2014/main" id="{7C3E30E2-2EEE-41F5-AF99-2BFD2EA1D312}"/>
              </a:ext>
            </a:extLst>
          </p:cNvPr>
          <p:cNvSpPr>
            <a:spLocks noGrp="1" noChangeArrowheads="1"/>
          </p:cNvSpPr>
          <p:nvPr>
            <p:ph idx="1"/>
          </p:nvPr>
        </p:nvSpPr>
        <p:spPr/>
        <p:txBody>
          <a:bodyPr/>
          <a:lstStyle/>
          <a:p>
            <a:pPr marL="819150" lvl="1" eaLnBrk="1" hangingPunct="1">
              <a:lnSpc>
                <a:spcPct val="90000"/>
              </a:lnSpc>
            </a:pPr>
            <a:r>
              <a:rPr lang="fr-FR" altLang="fr-FR" sz="1400"/>
              <a:t>Quote-part de subvention d ’investissement versée au résultat :</a:t>
            </a:r>
          </a:p>
          <a:p>
            <a:pPr lvl="3" eaLnBrk="1" hangingPunct="1">
              <a:lnSpc>
                <a:spcPct val="90000"/>
              </a:lnSpc>
            </a:pPr>
            <a:r>
              <a:rPr lang="fr-FR" altLang="fr-FR" sz="1000"/>
              <a:t>Effet de la dilution dans le temps des </a:t>
            </a:r>
            <a:r>
              <a:rPr lang="fr-FR" altLang="fr-FR" sz="1000">
                <a:hlinkClick r:id="rId3" action="ppaction://hlinksldjump"/>
              </a:rPr>
              <a:t>subventions d ’investissement</a:t>
            </a:r>
            <a:r>
              <a:rPr lang="fr-FR" altLang="fr-FR" sz="1000"/>
              <a:t>, pour raisons essentiellement fiscales</a:t>
            </a:r>
          </a:p>
          <a:p>
            <a:pPr lvl="3" eaLnBrk="1" hangingPunct="1">
              <a:lnSpc>
                <a:spcPct val="90000"/>
              </a:lnSpc>
            </a:pPr>
            <a:r>
              <a:rPr lang="fr-FR" altLang="fr-FR" sz="1000"/>
              <a:t>c ’est ici que l ’on inscrit la part d ’une subvention « consommée » sur l ’exercice, lorsque cette subvention est étalée sur plusieurs exercices.</a:t>
            </a:r>
          </a:p>
          <a:p>
            <a:pPr lvl="3" eaLnBrk="1" hangingPunct="1">
              <a:lnSpc>
                <a:spcPct val="90000"/>
              </a:lnSpc>
            </a:pPr>
            <a:r>
              <a:rPr lang="fr-FR" altLang="fr-FR" sz="1000"/>
              <a:t>En général, cette quote-part correspond au montant pour l ’exercice de l’amortissement des investissements qui ont fait l ’objet de la subvention</a:t>
            </a:r>
          </a:p>
          <a:p>
            <a:pPr lvl="3" eaLnBrk="1" hangingPunct="1">
              <a:lnSpc>
                <a:spcPct val="90000"/>
              </a:lnSpc>
            </a:pPr>
            <a:endParaRPr lang="fr-FR" altLang="fr-FR" sz="1000"/>
          </a:p>
          <a:p>
            <a:pPr marL="819150" lvl="1" eaLnBrk="1" hangingPunct="1">
              <a:lnSpc>
                <a:spcPct val="90000"/>
              </a:lnSpc>
            </a:pPr>
            <a:r>
              <a:rPr lang="fr-FR" altLang="fr-FR" sz="1400"/>
              <a:t>Produit de cession des éléments d ’actif :</a:t>
            </a:r>
          </a:p>
          <a:p>
            <a:pPr lvl="3" eaLnBrk="1" hangingPunct="1">
              <a:lnSpc>
                <a:spcPct val="90000"/>
              </a:lnSpc>
            </a:pPr>
            <a:r>
              <a:rPr lang="fr-FR" altLang="fr-FR" sz="1000"/>
              <a:t>Produits de la vente de biens inscrits en actifs immobilisés - donc réputés exceptionnels</a:t>
            </a:r>
          </a:p>
          <a:p>
            <a:pPr lvl="3" eaLnBrk="1" hangingPunct="1">
              <a:lnSpc>
                <a:spcPct val="90000"/>
              </a:lnSpc>
            </a:pPr>
            <a:r>
              <a:rPr lang="fr-FR" altLang="fr-FR" sz="1000"/>
              <a:t>Exemple : ma société, qui fait plein de choses sauf le commerce de véhicules, revend un de ses véhicules de liaison pour des besoins de trésorerie : il s ’agit d ’un produit exceptionnel ; le produit, comparable, de la vente du même véhicule, dans les mêmes conditions d ’âge et de kilométrage, par le garagiste voisin, sera pour lui inscrit en produit d ’exploitation. Mais le véhicule en question, objet de son activité, n ’est pas chez lui inscrit en « actif immobilisé » : pour lui, il s ’agit d ’une marchandise qui quitte le stock ...</a:t>
            </a:r>
          </a:p>
          <a:p>
            <a:pPr lvl="3" eaLnBrk="1" hangingPunct="1">
              <a:lnSpc>
                <a:spcPct val="90000"/>
              </a:lnSpc>
            </a:pPr>
            <a:r>
              <a:rPr lang="fr-FR" altLang="fr-FR" sz="1000"/>
              <a:t>Voir « </a:t>
            </a:r>
            <a:r>
              <a:rPr lang="fr-FR" altLang="fr-FR" sz="1000">
                <a:hlinkClick r:id="rId4" action="ppaction://hlinksldjump"/>
              </a:rPr>
              <a:t>charges exceptionnelles</a:t>
            </a:r>
            <a:r>
              <a:rPr lang="fr-FR" altLang="fr-FR" sz="1000"/>
              <a:t> »</a:t>
            </a:r>
          </a:p>
          <a:p>
            <a:pPr lvl="3" eaLnBrk="1" hangingPunct="1">
              <a:lnSpc>
                <a:spcPct val="90000"/>
              </a:lnSpc>
            </a:pPr>
            <a:endParaRPr lang="fr-FR" altLang="fr-FR" sz="1000"/>
          </a:p>
          <a:p>
            <a:pPr marL="819150" lvl="1" eaLnBrk="1" hangingPunct="1">
              <a:lnSpc>
                <a:spcPct val="90000"/>
              </a:lnSpc>
            </a:pPr>
            <a:r>
              <a:rPr lang="fr-FR" altLang="fr-FR" sz="1400"/>
              <a:t>Reprises sur </a:t>
            </a:r>
            <a:r>
              <a:rPr lang="fr-FR" altLang="fr-FR" sz="1400">
                <a:hlinkClick r:id="rId5" action="ppaction://hlinksldjump"/>
              </a:rPr>
              <a:t>provisions</a:t>
            </a:r>
            <a:r>
              <a:rPr lang="fr-FR" altLang="fr-FR" sz="1400"/>
              <a:t> :</a:t>
            </a:r>
          </a:p>
          <a:p>
            <a:pPr lvl="3" eaLnBrk="1" hangingPunct="1">
              <a:lnSpc>
                <a:spcPct val="90000"/>
              </a:lnSpc>
            </a:pPr>
            <a:r>
              <a:rPr lang="fr-FR" altLang="fr-FR" sz="1000"/>
              <a:t>Obligatoires lorsqu’un risque identifié a fait l’objet de provisions qui n’ont pas été intégralement consommées</a:t>
            </a:r>
          </a:p>
          <a:p>
            <a:pPr lvl="3" eaLnBrk="1" hangingPunct="1">
              <a:lnSpc>
                <a:spcPct val="90000"/>
              </a:lnSpc>
            </a:pPr>
            <a:r>
              <a:rPr lang="fr-FR" altLang="fr-FR" sz="1000"/>
              <a:t>Après extinction du risque (disparition), les sommes provisionnées ne se justifient plus.</a:t>
            </a:r>
          </a:p>
          <a:p>
            <a:pPr lvl="3" eaLnBrk="1" hangingPunct="1">
              <a:lnSpc>
                <a:spcPct val="90000"/>
              </a:lnSpc>
            </a:pPr>
            <a:r>
              <a:rPr lang="fr-FR" altLang="fr-FR" sz="1000"/>
              <a:t>Elles avaient à l’époque été constituées par </a:t>
            </a:r>
            <a:r>
              <a:rPr lang="fr-FR" altLang="fr-FR" sz="1000">
                <a:hlinkClick r:id="rId4" action="ppaction://hlinksldjump"/>
              </a:rPr>
              <a:t>anticipation de charges  </a:t>
            </a:r>
            <a:r>
              <a:rPr lang="fr-FR" altLang="fr-FR" sz="1000"/>
              <a:t>non constatées (aboutissant donc à une diminution non justifiée de l’impôt sur les bénéfices)</a:t>
            </a:r>
          </a:p>
          <a:p>
            <a:pPr lvl="3" eaLnBrk="1" hangingPunct="1">
              <a:lnSpc>
                <a:spcPct val="90000"/>
              </a:lnSpc>
            </a:pPr>
            <a:r>
              <a:rPr lang="fr-FR" altLang="fr-FR" sz="1000"/>
              <a:t>Si le risque a disparu, il est donc de bon ton de réintégrer ces provisions (ou leur reliquat) en produits ...</a:t>
            </a:r>
          </a:p>
          <a:p>
            <a:pPr lvl="3" eaLnBrk="1" hangingPunct="1">
              <a:lnSpc>
                <a:spcPct val="90000"/>
              </a:lnSpc>
            </a:pPr>
            <a:r>
              <a:rPr lang="fr-FR" altLang="fr-FR" sz="1000"/>
              <a:t>... et donc de payer les impôts indûment différés ...</a:t>
            </a:r>
          </a:p>
        </p:txBody>
      </p:sp>
      <p:sp>
        <p:nvSpPr>
          <p:cNvPr id="81924" name="Espace réservé du numéro de diapositive 3">
            <a:extLst>
              <a:ext uri="{FF2B5EF4-FFF2-40B4-BE49-F238E27FC236}">
                <a16:creationId xmlns:a16="http://schemas.microsoft.com/office/drawing/2014/main" id="{5335FE53-DC27-417F-BB10-495CDD4D549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83BB983-097E-45E8-B233-B4A80E0B6133}" type="slidenum">
              <a:rPr kumimoji="0" lang="fr-FR" altLang="fr-FR">
                <a:solidFill>
                  <a:schemeClr val="tx2"/>
                </a:solidFill>
              </a:rPr>
              <a:pPr algn="r"/>
              <a:t>66</a:t>
            </a:fld>
            <a:endParaRPr kumimoji="0" lang="fr-FR" altLang="fr-FR">
              <a:solidFill>
                <a:schemeClr val="tx2"/>
              </a:solidFill>
            </a:endParaRPr>
          </a:p>
        </p:txBody>
      </p:sp>
      <p:sp>
        <p:nvSpPr>
          <p:cNvPr id="81925" name="AutoShape 4">
            <a:hlinkClick r:id="rId6" action="ppaction://hlinksldjump" highlightClick="1"/>
            <a:extLst>
              <a:ext uri="{FF2B5EF4-FFF2-40B4-BE49-F238E27FC236}">
                <a16:creationId xmlns:a16="http://schemas.microsoft.com/office/drawing/2014/main" id="{B9887CB4-52A8-4D83-BA91-294176BAD87C}"/>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grpSp>
        <p:nvGrpSpPr>
          <p:cNvPr id="81926" name="Group 5">
            <a:extLst>
              <a:ext uri="{FF2B5EF4-FFF2-40B4-BE49-F238E27FC236}">
                <a16:creationId xmlns:a16="http://schemas.microsoft.com/office/drawing/2014/main" id="{C68542B7-42B1-464F-9FB0-2BF27F2C3B14}"/>
              </a:ext>
            </a:extLst>
          </p:cNvPr>
          <p:cNvGrpSpPr>
            <a:grpSpLocks/>
          </p:cNvGrpSpPr>
          <p:nvPr/>
        </p:nvGrpSpPr>
        <p:grpSpPr bwMode="auto">
          <a:xfrm>
            <a:off x="47625" y="1516063"/>
            <a:ext cx="692150" cy="1009650"/>
            <a:chOff x="2787" y="2016"/>
            <a:chExt cx="532" cy="828"/>
          </a:xfrm>
        </p:grpSpPr>
        <p:graphicFrame>
          <p:nvGraphicFramePr>
            <p:cNvPr id="81927" name="Object 6">
              <a:extLst>
                <a:ext uri="{FF2B5EF4-FFF2-40B4-BE49-F238E27FC236}">
                  <a16:creationId xmlns:a16="http://schemas.microsoft.com/office/drawing/2014/main" id="{A6B425C8-6A7F-40E3-BEB3-E909EBE38312}"/>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81929" name="Clip" r:id="rId7" imgW="1396289" imgH="2171700" progId="MS_ClipArt_Gallery.2">
                    <p:embed/>
                  </p:oleObj>
                </mc:Choice>
                <mc:Fallback>
                  <p:oleObj name="Clip" r:id="rId7" imgW="1396289" imgH="2171700" progId="MS_ClipArt_Gallery.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8" name="Text Box 7">
              <a:extLst>
                <a:ext uri="{FF2B5EF4-FFF2-40B4-BE49-F238E27FC236}">
                  <a16:creationId xmlns:a16="http://schemas.microsoft.com/office/drawing/2014/main" id="{A27BBD15-3435-4FBC-B2DB-3E61A76C6281}"/>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245426F-75AB-4610-8659-6BF5848E7FD0}"/>
              </a:ext>
            </a:extLst>
          </p:cNvPr>
          <p:cNvSpPr>
            <a:spLocks noGrp="1" noChangeArrowheads="1"/>
          </p:cNvSpPr>
          <p:nvPr>
            <p:ph type="title"/>
          </p:nvPr>
        </p:nvSpPr>
        <p:spPr/>
        <p:txBody>
          <a:bodyPr/>
          <a:lstStyle/>
          <a:p>
            <a:pPr eaLnBrk="1" hangingPunct="1"/>
            <a:r>
              <a:rPr lang="fr-FR" altLang="fr-FR"/>
              <a:t>Produits financiers</a:t>
            </a:r>
          </a:p>
        </p:txBody>
      </p:sp>
      <p:sp>
        <p:nvSpPr>
          <p:cNvPr id="82947" name="Rectangle 3">
            <a:extLst>
              <a:ext uri="{FF2B5EF4-FFF2-40B4-BE49-F238E27FC236}">
                <a16:creationId xmlns:a16="http://schemas.microsoft.com/office/drawing/2014/main" id="{5F07B9BE-BEAC-4625-9743-4FC10B399C6A}"/>
              </a:ext>
            </a:extLst>
          </p:cNvPr>
          <p:cNvSpPr>
            <a:spLocks noGrp="1" noChangeArrowheads="1"/>
          </p:cNvSpPr>
          <p:nvPr>
            <p:ph idx="1"/>
          </p:nvPr>
        </p:nvSpPr>
        <p:spPr/>
        <p:txBody>
          <a:bodyPr/>
          <a:lstStyle/>
          <a:p>
            <a:pPr lvl="1" eaLnBrk="1" hangingPunct="1">
              <a:lnSpc>
                <a:spcPct val="90000"/>
              </a:lnSpc>
            </a:pPr>
            <a:r>
              <a:rPr lang="fr-FR" altLang="fr-FR" sz="1400"/>
              <a:t>Revenus des immobilisations financières et VMP</a:t>
            </a:r>
          </a:p>
          <a:p>
            <a:pPr lvl="2" eaLnBrk="1" hangingPunct="1">
              <a:lnSpc>
                <a:spcPct val="90000"/>
              </a:lnSpc>
            </a:pPr>
            <a:r>
              <a:rPr lang="fr-FR" altLang="fr-FR" sz="1200"/>
              <a:t>L’entreprise a procédé à des placements, soit pour des raisons stratégiques (prise de contrôle ou surveillance d’un concurrent / partenaire / fournisseur), soit pour des raisons de rémunération de trésorerie (valeurs mobilières de placement), soit pour des raisons sociales (prêts à des salariés).</a:t>
            </a:r>
          </a:p>
          <a:p>
            <a:pPr lvl="2" eaLnBrk="1" hangingPunct="1">
              <a:lnSpc>
                <a:spcPct val="90000"/>
              </a:lnSpc>
            </a:pPr>
            <a:r>
              <a:rPr lang="fr-FR" altLang="fr-FR" sz="1200"/>
              <a:t>Dans tous les cas, les revenus de ces placements sont des produits financiers.</a:t>
            </a:r>
          </a:p>
          <a:p>
            <a:pPr lvl="3" eaLnBrk="1" hangingPunct="1">
              <a:lnSpc>
                <a:spcPct val="90000"/>
              </a:lnSpc>
            </a:pPr>
            <a:endParaRPr lang="fr-FR" altLang="fr-FR" sz="1000"/>
          </a:p>
          <a:p>
            <a:pPr lvl="1" eaLnBrk="1" hangingPunct="1">
              <a:lnSpc>
                <a:spcPct val="90000"/>
              </a:lnSpc>
            </a:pPr>
            <a:r>
              <a:rPr lang="fr-FR" altLang="fr-FR" sz="1400"/>
              <a:t>Escomptes obtenus</a:t>
            </a:r>
          </a:p>
          <a:p>
            <a:pPr lvl="2" eaLnBrk="1" hangingPunct="1">
              <a:lnSpc>
                <a:spcPct val="90000"/>
              </a:lnSpc>
            </a:pPr>
            <a:r>
              <a:rPr lang="fr-FR" altLang="fr-FR" sz="1200"/>
              <a:t>Argent obtenu d’un organisme (financier, industriel, ...) en contrepartie d’une créance.</a:t>
            </a:r>
          </a:p>
          <a:p>
            <a:pPr lvl="2" eaLnBrk="1" hangingPunct="1">
              <a:lnSpc>
                <a:spcPct val="90000"/>
              </a:lnSpc>
            </a:pPr>
            <a:r>
              <a:rPr lang="fr-FR" altLang="fr-FR" sz="1200"/>
              <a:t>L’intérêt de l’escompte est double :</a:t>
            </a:r>
          </a:p>
          <a:p>
            <a:pPr lvl="3" eaLnBrk="1" hangingPunct="1">
              <a:lnSpc>
                <a:spcPct val="90000"/>
              </a:lnSpc>
            </a:pPr>
            <a:r>
              <a:rPr lang="fr-FR" altLang="fr-FR" sz="1000"/>
              <a:t>réalisation immédiate d’une créance dont l’échéance était future,</a:t>
            </a:r>
          </a:p>
          <a:p>
            <a:pPr lvl="3" eaLnBrk="1" hangingPunct="1">
              <a:lnSpc>
                <a:spcPct val="90000"/>
              </a:lnSpc>
            </a:pPr>
            <a:r>
              <a:rPr lang="fr-FR" altLang="fr-FR" sz="1000"/>
              <a:t>suppression du risque lié à la solvabilité du débiteur</a:t>
            </a:r>
          </a:p>
          <a:p>
            <a:pPr lvl="2" eaLnBrk="1" hangingPunct="1">
              <a:lnSpc>
                <a:spcPct val="90000"/>
              </a:lnSpc>
            </a:pPr>
            <a:r>
              <a:rPr lang="fr-FR" altLang="fr-FR" sz="1200"/>
              <a:t>Pour ces mêmes raisons, en contrepartie logique, l’escompte ne correspond pas intégralement au montant de la créance.</a:t>
            </a:r>
          </a:p>
          <a:p>
            <a:pPr lvl="2" eaLnBrk="1" hangingPunct="1">
              <a:lnSpc>
                <a:spcPct val="90000"/>
              </a:lnSpc>
            </a:pPr>
            <a:endParaRPr lang="fr-FR" altLang="fr-FR" sz="1200"/>
          </a:p>
          <a:p>
            <a:pPr lvl="1" eaLnBrk="1" hangingPunct="1">
              <a:lnSpc>
                <a:spcPct val="90000"/>
              </a:lnSpc>
            </a:pPr>
            <a:r>
              <a:rPr lang="fr-FR" altLang="fr-FR" sz="1400"/>
              <a:t>Produits sur cession de VMP</a:t>
            </a:r>
          </a:p>
          <a:p>
            <a:pPr lvl="2" eaLnBrk="1" hangingPunct="1">
              <a:lnSpc>
                <a:spcPct val="90000"/>
              </a:lnSpc>
            </a:pPr>
            <a:r>
              <a:rPr lang="fr-FR" altLang="fr-FR" sz="1200"/>
              <a:t>Fruit de la vente de VMP ... (nombre x cours au jour de la transaction)</a:t>
            </a:r>
          </a:p>
          <a:p>
            <a:pPr lvl="2" eaLnBrk="1" hangingPunct="1">
              <a:lnSpc>
                <a:spcPct val="90000"/>
              </a:lnSpc>
            </a:pPr>
            <a:r>
              <a:rPr lang="fr-FR" altLang="fr-FR" sz="1200"/>
              <a:t>Attention, si l’entreprise revend les actions qu’elle détenait dans une société concurrente / partenaire / fournisseur, le produit n’apparaîtra pas comme produit financier mais comme produit exceptionnel : il s’agira alors de revente d’éléments d’actif ...</a:t>
            </a:r>
          </a:p>
          <a:p>
            <a:pPr eaLnBrk="1" hangingPunct="1"/>
            <a:endParaRPr lang="fr-FR" altLang="fr-FR"/>
          </a:p>
        </p:txBody>
      </p:sp>
      <p:sp>
        <p:nvSpPr>
          <p:cNvPr id="82948" name="Espace réservé du numéro de diapositive 3">
            <a:extLst>
              <a:ext uri="{FF2B5EF4-FFF2-40B4-BE49-F238E27FC236}">
                <a16:creationId xmlns:a16="http://schemas.microsoft.com/office/drawing/2014/main" id="{A7940874-BD5B-4F40-9716-6D8B5F5CBDE7}"/>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AB221C5-067C-4EEE-8E91-5A0E49B09330}" type="slidenum">
              <a:rPr kumimoji="0" lang="fr-FR" altLang="fr-FR">
                <a:solidFill>
                  <a:schemeClr val="tx2"/>
                </a:solidFill>
              </a:rPr>
              <a:pPr algn="r"/>
              <a:t>67</a:t>
            </a:fld>
            <a:endParaRPr kumimoji="0" lang="fr-FR" altLang="fr-FR">
              <a:solidFill>
                <a:schemeClr val="tx2"/>
              </a:solidFill>
            </a:endParaRPr>
          </a:p>
        </p:txBody>
      </p:sp>
      <p:sp>
        <p:nvSpPr>
          <p:cNvPr id="82949" name="AutoShape 4">
            <a:hlinkClick r:id="rId2" action="ppaction://hlinksldjump" highlightClick="1"/>
            <a:extLst>
              <a:ext uri="{FF2B5EF4-FFF2-40B4-BE49-F238E27FC236}">
                <a16:creationId xmlns:a16="http://schemas.microsoft.com/office/drawing/2014/main" id="{112B3904-DB82-45DD-B479-FD4EFEAFB627}"/>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CC53FCB-698A-4C2F-B21A-0D5617E48C6C}"/>
              </a:ext>
            </a:extLst>
          </p:cNvPr>
          <p:cNvSpPr>
            <a:spLocks noGrp="1" noChangeArrowheads="1"/>
          </p:cNvSpPr>
          <p:nvPr>
            <p:ph type="title"/>
          </p:nvPr>
        </p:nvSpPr>
        <p:spPr/>
        <p:txBody>
          <a:bodyPr/>
          <a:lstStyle/>
          <a:p>
            <a:pPr eaLnBrk="1" hangingPunct="1"/>
            <a:r>
              <a:rPr lang="fr-FR" altLang="fr-FR"/>
              <a:t>Charges financières</a:t>
            </a:r>
          </a:p>
        </p:txBody>
      </p:sp>
      <p:sp>
        <p:nvSpPr>
          <p:cNvPr id="83971" name="Rectangle 3">
            <a:extLst>
              <a:ext uri="{FF2B5EF4-FFF2-40B4-BE49-F238E27FC236}">
                <a16:creationId xmlns:a16="http://schemas.microsoft.com/office/drawing/2014/main" id="{EC6609CD-48FB-4B1C-914E-C56F76D3DF73}"/>
              </a:ext>
            </a:extLst>
          </p:cNvPr>
          <p:cNvSpPr>
            <a:spLocks noGrp="1" noChangeArrowheads="1"/>
          </p:cNvSpPr>
          <p:nvPr>
            <p:ph idx="1"/>
          </p:nvPr>
        </p:nvSpPr>
        <p:spPr/>
        <p:txBody>
          <a:bodyPr/>
          <a:lstStyle/>
          <a:p>
            <a:pPr lvl="1" eaLnBrk="1" hangingPunct="1">
              <a:lnSpc>
                <a:spcPct val="90000"/>
              </a:lnSpc>
            </a:pPr>
            <a:r>
              <a:rPr lang="fr-FR" altLang="fr-FR"/>
              <a:t>Intérêts payés</a:t>
            </a:r>
          </a:p>
          <a:p>
            <a:pPr lvl="2" eaLnBrk="1" hangingPunct="1">
              <a:lnSpc>
                <a:spcPct val="90000"/>
              </a:lnSpc>
            </a:pPr>
            <a:r>
              <a:rPr lang="fr-FR" altLang="fr-FR"/>
              <a:t>« Loyers » versés sur les sommes empruntées (emprunts, emprunts obligataires, ...)</a:t>
            </a:r>
          </a:p>
          <a:p>
            <a:pPr lvl="2" eaLnBrk="1" hangingPunct="1">
              <a:lnSpc>
                <a:spcPct val="90000"/>
              </a:lnSpc>
            </a:pPr>
            <a:r>
              <a:rPr lang="fr-FR" altLang="fr-FR"/>
              <a:t>Attention : il ne s’agit que des sommes versées au titre des intérêts. Le remboursement du capital emprunté (</a:t>
            </a:r>
            <a:r>
              <a:rPr lang="fr-FR" altLang="fr-FR" i="1"/>
              <a:t>principal</a:t>
            </a:r>
            <a:r>
              <a:rPr lang="fr-FR" altLang="fr-FR"/>
              <a:t>) n’est pas une charge : il se traduit par l’effacement total ou partiel d’une dette, en contrepartie d’un règlement en trésorerie. Il ne s’agit alors pas du constat d’un appauvrissement de l’entreprise.</a:t>
            </a:r>
          </a:p>
          <a:p>
            <a:pPr lvl="2" eaLnBrk="1" hangingPunct="1">
              <a:lnSpc>
                <a:spcPct val="90000"/>
              </a:lnSpc>
            </a:pPr>
            <a:endParaRPr lang="fr-FR" altLang="fr-FR"/>
          </a:p>
          <a:p>
            <a:pPr lvl="1" eaLnBrk="1" hangingPunct="1">
              <a:lnSpc>
                <a:spcPct val="90000"/>
              </a:lnSpc>
            </a:pPr>
            <a:r>
              <a:rPr lang="fr-FR" altLang="fr-FR"/>
              <a:t>Escomptes accordés</a:t>
            </a:r>
          </a:p>
          <a:p>
            <a:pPr lvl="2" eaLnBrk="1" hangingPunct="1">
              <a:lnSpc>
                <a:spcPct val="90000"/>
              </a:lnSpc>
            </a:pPr>
            <a:r>
              <a:rPr lang="fr-FR" altLang="fr-FR"/>
              <a:t>Possibilité pour l’entreprise de « racheter » au comptant des créances de ses partenaires, fournisseurs ou d’autres entreprises</a:t>
            </a:r>
          </a:p>
          <a:p>
            <a:pPr lvl="2" eaLnBrk="1" hangingPunct="1">
              <a:lnSpc>
                <a:spcPct val="90000"/>
              </a:lnSpc>
            </a:pPr>
            <a:r>
              <a:rPr lang="fr-FR" altLang="fr-FR"/>
              <a:t>L’intérêt est d’aider ces entreprises à assumer les problèmes de trésorerie et les risques liés à ces créances (en fait, de les assumer à leur place)</a:t>
            </a:r>
          </a:p>
          <a:p>
            <a:pPr lvl="2" eaLnBrk="1" hangingPunct="1">
              <a:lnSpc>
                <a:spcPct val="90000"/>
              </a:lnSpc>
            </a:pPr>
            <a:r>
              <a:rPr lang="fr-FR" altLang="fr-FR"/>
              <a:t>En contrepartie, l’escompte accordé est bien sûr inférieur au montant de la créance ...</a:t>
            </a:r>
          </a:p>
          <a:p>
            <a:pPr lvl="2" eaLnBrk="1" hangingPunct="1">
              <a:lnSpc>
                <a:spcPct val="90000"/>
              </a:lnSpc>
            </a:pPr>
            <a:endParaRPr lang="fr-FR" altLang="fr-FR"/>
          </a:p>
          <a:p>
            <a:pPr lvl="1" eaLnBrk="1" hangingPunct="1">
              <a:lnSpc>
                <a:spcPct val="90000"/>
              </a:lnSpc>
            </a:pPr>
            <a:r>
              <a:rPr lang="fr-FR" altLang="fr-FR"/>
              <a:t>Charges sur cession de VMP</a:t>
            </a:r>
          </a:p>
          <a:p>
            <a:pPr lvl="2" eaLnBrk="1" hangingPunct="1">
              <a:lnSpc>
                <a:spcPct val="90000"/>
              </a:lnSpc>
            </a:pPr>
            <a:r>
              <a:rPr lang="fr-FR" altLang="fr-FR"/>
              <a:t>En marge de la trésorerie qu’elle dégage, la vente de titres de placements (nombre de titres x valeur unitaire de ces titres lors de la transaction) est facturée par les organismes de gestion de comptes. Le produit de ces cessions se retrouvera en produits financiers, les frais de gestion de la transaction sont portés en charges.</a:t>
            </a:r>
          </a:p>
          <a:p>
            <a:pPr eaLnBrk="1" hangingPunct="1">
              <a:lnSpc>
                <a:spcPct val="90000"/>
              </a:lnSpc>
            </a:pPr>
            <a:endParaRPr lang="fr-FR" altLang="fr-FR"/>
          </a:p>
        </p:txBody>
      </p:sp>
      <p:sp>
        <p:nvSpPr>
          <p:cNvPr id="83972" name="Espace réservé du numéro de diapositive 3">
            <a:extLst>
              <a:ext uri="{FF2B5EF4-FFF2-40B4-BE49-F238E27FC236}">
                <a16:creationId xmlns:a16="http://schemas.microsoft.com/office/drawing/2014/main" id="{CDEBF23E-A625-4A90-ACFD-5CA033D75DDD}"/>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43225FA-DE08-43CB-9B97-610A6B947856}" type="slidenum">
              <a:rPr kumimoji="0" lang="fr-FR" altLang="fr-FR">
                <a:solidFill>
                  <a:schemeClr val="tx2"/>
                </a:solidFill>
              </a:rPr>
              <a:pPr algn="r"/>
              <a:t>68</a:t>
            </a:fld>
            <a:endParaRPr kumimoji="0" lang="fr-FR" altLang="fr-FR">
              <a:solidFill>
                <a:schemeClr val="tx2"/>
              </a:solidFill>
            </a:endParaRPr>
          </a:p>
        </p:txBody>
      </p:sp>
      <p:sp>
        <p:nvSpPr>
          <p:cNvPr id="83973" name="AutoShape 4">
            <a:hlinkClick r:id="rId2" action="ppaction://hlinksldjump" highlightClick="1"/>
            <a:extLst>
              <a:ext uri="{FF2B5EF4-FFF2-40B4-BE49-F238E27FC236}">
                <a16:creationId xmlns:a16="http://schemas.microsoft.com/office/drawing/2014/main" id="{C4CBA850-8654-4AC5-8615-1140E7DC3CEF}"/>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1050469-1DDE-4F38-9C15-807C293DD12B}"/>
              </a:ext>
            </a:extLst>
          </p:cNvPr>
          <p:cNvSpPr>
            <a:spLocks noGrp="1" noChangeArrowheads="1"/>
          </p:cNvSpPr>
          <p:nvPr>
            <p:ph type="title"/>
          </p:nvPr>
        </p:nvSpPr>
        <p:spPr/>
        <p:txBody>
          <a:bodyPr/>
          <a:lstStyle/>
          <a:p>
            <a:pPr eaLnBrk="1" hangingPunct="1"/>
            <a:r>
              <a:rPr lang="fr-FR" altLang="fr-FR"/>
              <a:t>Jo le taxi, le retour !</a:t>
            </a:r>
          </a:p>
        </p:txBody>
      </p:sp>
      <p:sp>
        <p:nvSpPr>
          <p:cNvPr id="84995" name="Espace réservé du numéro de diapositive 3">
            <a:extLst>
              <a:ext uri="{FF2B5EF4-FFF2-40B4-BE49-F238E27FC236}">
                <a16:creationId xmlns:a16="http://schemas.microsoft.com/office/drawing/2014/main" id="{B32A5DE4-39E3-4553-9A7A-0386FCB4B3F1}"/>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5B9D274C-AFCB-4057-8F74-DB67DE27BD25}" type="slidenum">
              <a:rPr kumimoji="0" lang="fr-FR" altLang="fr-FR">
                <a:solidFill>
                  <a:schemeClr val="tx2"/>
                </a:solidFill>
              </a:rPr>
              <a:pPr algn="r"/>
              <a:t>69</a:t>
            </a:fld>
            <a:endParaRPr kumimoji="0" lang="fr-FR" altLang="fr-FR">
              <a:solidFill>
                <a:schemeClr val="tx2"/>
              </a:solidFill>
            </a:endParaRPr>
          </a:p>
        </p:txBody>
      </p:sp>
      <p:sp>
        <p:nvSpPr>
          <p:cNvPr id="84996" name="AutoShape 4">
            <a:hlinkClick r:id="rId3" action="ppaction://hlinksldjump" highlightClick="1"/>
            <a:extLst>
              <a:ext uri="{FF2B5EF4-FFF2-40B4-BE49-F238E27FC236}">
                <a16:creationId xmlns:a16="http://schemas.microsoft.com/office/drawing/2014/main" id="{D9BDE92B-ED43-4C4F-B4FB-9BEF75BB0715}"/>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p>
        </p:txBody>
      </p:sp>
      <p:sp>
        <p:nvSpPr>
          <p:cNvPr id="84997" name="Text Box 5">
            <a:extLst>
              <a:ext uri="{FF2B5EF4-FFF2-40B4-BE49-F238E27FC236}">
                <a16:creationId xmlns:a16="http://schemas.microsoft.com/office/drawing/2014/main" id="{421EEA31-0104-4264-9A0B-38EF5CCB0ECF}"/>
              </a:ext>
            </a:extLst>
          </p:cNvPr>
          <p:cNvSpPr txBox="1">
            <a:spLocks noChangeArrowheads="1"/>
          </p:cNvSpPr>
          <p:nvPr/>
        </p:nvSpPr>
        <p:spPr bwMode="auto">
          <a:xfrm>
            <a:off x="914400" y="1306513"/>
            <a:ext cx="792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a:t>Jo a donc créé sa société de taxi dans les conditions vues précédemment ; l’assurance du taxi lui coûte pour l’année 5 000 €,</a:t>
            </a:r>
          </a:p>
          <a:p>
            <a:pPr eaLnBrk="1" hangingPunct="1"/>
            <a:r>
              <a:rPr lang="fr-FR" altLang="fr-FR" sz="1000"/>
              <a:t>et il s’est prévu une rémunération mensuelle de 30 000 € (charges comprises).</a:t>
            </a:r>
          </a:p>
          <a:p>
            <a:pPr eaLnBrk="1" hangingPunct="1"/>
            <a:r>
              <a:rPr lang="fr-FR" altLang="fr-FR" sz="1000"/>
              <a:t>Au cours de sa première année d’exercice, la somme de ses recettes (elles sont toutes payées au comptant) s’élève à 521 000 € ;</a:t>
            </a:r>
          </a:p>
          <a:p>
            <a:pPr eaLnBrk="1" hangingPunct="1"/>
            <a:r>
              <a:rPr lang="fr-FR" altLang="fr-FR" sz="1000"/>
              <a:t>dans la même période, les achats (carburant, entretien) ont représenté 150 000 €.</a:t>
            </a:r>
          </a:p>
          <a:p>
            <a:pPr eaLnBrk="1" hangingPunct="1"/>
            <a:r>
              <a:rPr lang="fr-FR" altLang="fr-FR" sz="1000"/>
              <a:t>Pouvez-vous encore aider Jo-le-taxi à établir son compte de résultat ?</a:t>
            </a:r>
          </a:p>
        </p:txBody>
      </p:sp>
      <p:grpSp>
        <p:nvGrpSpPr>
          <p:cNvPr id="84998" name="Group 39">
            <a:extLst>
              <a:ext uri="{FF2B5EF4-FFF2-40B4-BE49-F238E27FC236}">
                <a16:creationId xmlns:a16="http://schemas.microsoft.com/office/drawing/2014/main" id="{003971D9-3F63-4A7A-B8E2-9C411BC37FE7}"/>
              </a:ext>
            </a:extLst>
          </p:cNvPr>
          <p:cNvGrpSpPr>
            <a:grpSpLocks/>
          </p:cNvGrpSpPr>
          <p:nvPr/>
        </p:nvGrpSpPr>
        <p:grpSpPr bwMode="auto">
          <a:xfrm>
            <a:off x="836613" y="2438400"/>
            <a:ext cx="6173787" cy="3352800"/>
            <a:chOff x="527" y="1536"/>
            <a:chExt cx="3889" cy="2112"/>
          </a:xfrm>
        </p:grpSpPr>
        <p:sp>
          <p:nvSpPr>
            <p:cNvPr id="85021" name="Rectangle 7">
              <a:extLst>
                <a:ext uri="{FF2B5EF4-FFF2-40B4-BE49-F238E27FC236}">
                  <a16:creationId xmlns:a16="http://schemas.microsoft.com/office/drawing/2014/main" id="{854392F6-6BD2-4DF2-9E5A-83680E32F626}"/>
                </a:ext>
              </a:extLst>
            </p:cNvPr>
            <p:cNvSpPr>
              <a:spLocks noChangeArrowheads="1"/>
            </p:cNvSpPr>
            <p:nvPr/>
          </p:nvSpPr>
          <p:spPr bwMode="auto">
            <a:xfrm>
              <a:off x="816" y="2592"/>
              <a:ext cx="1296"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85022" name="Rectangle 8">
              <a:extLst>
                <a:ext uri="{FF2B5EF4-FFF2-40B4-BE49-F238E27FC236}">
                  <a16:creationId xmlns:a16="http://schemas.microsoft.com/office/drawing/2014/main" id="{916AF9D6-97CF-4AC4-AAB8-7E30429377F2}"/>
                </a:ext>
              </a:extLst>
            </p:cNvPr>
            <p:cNvSpPr>
              <a:spLocks noChangeArrowheads="1"/>
            </p:cNvSpPr>
            <p:nvPr/>
          </p:nvSpPr>
          <p:spPr bwMode="auto">
            <a:xfrm>
              <a:off x="816" y="1968"/>
              <a:ext cx="1296"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85023" name="Rectangle 9">
              <a:extLst>
                <a:ext uri="{FF2B5EF4-FFF2-40B4-BE49-F238E27FC236}">
                  <a16:creationId xmlns:a16="http://schemas.microsoft.com/office/drawing/2014/main" id="{8916BE49-D029-4F21-87CB-A6DF1DA33A3A}"/>
                </a:ext>
              </a:extLst>
            </p:cNvPr>
            <p:cNvSpPr>
              <a:spLocks noChangeArrowheads="1"/>
            </p:cNvSpPr>
            <p:nvPr/>
          </p:nvSpPr>
          <p:spPr bwMode="auto">
            <a:xfrm>
              <a:off x="2784" y="1968"/>
              <a:ext cx="1297"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85024" name="Rectangle 10">
              <a:extLst>
                <a:ext uri="{FF2B5EF4-FFF2-40B4-BE49-F238E27FC236}">
                  <a16:creationId xmlns:a16="http://schemas.microsoft.com/office/drawing/2014/main" id="{2E0800F9-9CCB-4009-8AC9-F1F272CC2700}"/>
                </a:ext>
              </a:extLst>
            </p:cNvPr>
            <p:cNvSpPr>
              <a:spLocks noChangeArrowheads="1"/>
            </p:cNvSpPr>
            <p:nvPr/>
          </p:nvSpPr>
          <p:spPr bwMode="auto">
            <a:xfrm>
              <a:off x="2784" y="2592"/>
              <a:ext cx="1297" cy="57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85025" name="Rectangle 11">
              <a:extLst>
                <a:ext uri="{FF2B5EF4-FFF2-40B4-BE49-F238E27FC236}">
                  <a16:creationId xmlns:a16="http://schemas.microsoft.com/office/drawing/2014/main" id="{C1D64FE8-2018-436D-B5EC-4D7B786203EE}"/>
                </a:ext>
              </a:extLst>
            </p:cNvPr>
            <p:cNvSpPr>
              <a:spLocks noChangeArrowheads="1"/>
            </p:cNvSpPr>
            <p:nvPr/>
          </p:nvSpPr>
          <p:spPr bwMode="auto">
            <a:xfrm>
              <a:off x="528" y="1776"/>
              <a:ext cx="1920" cy="144"/>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Charges</a:t>
              </a:r>
            </a:p>
          </p:txBody>
        </p:sp>
        <p:sp>
          <p:nvSpPr>
            <p:cNvPr id="85026" name="Rectangle 12">
              <a:extLst>
                <a:ext uri="{FF2B5EF4-FFF2-40B4-BE49-F238E27FC236}">
                  <a16:creationId xmlns:a16="http://schemas.microsoft.com/office/drawing/2014/main" id="{E1EB428E-CD1E-4422-8549-1A9F24DA6BC5}"/>
                </a:ext>
              </a:extLst>
            </p:cNvPr>
            <p:cNvSpPr>
              <a:spLocks noChangeArrowheads="1"/>
            </p:cNvSpPr>
            <p:nvPr/>
          </p:nvSpPr>
          <p:spPr bwMode="auto">
            <a:xfrm>
              <a:off x="2496" y="1776"/>
              <a:ext cx="1920" cy="144"/>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Produits</a:t>
              </a:r>
            </a:p>
          </p:txBody>
        </p:sp>
        <p:sp>
          <p:nvSpPr>
            <p:cNvPr id="85027" name="Rectangle 13">
              <a:extLst>
                <a:ext uri="{FF2B5EF4-FFF2-40B4-BE49-F238E27FC236}">
                  <a16:creationId xmlns:a16="http://schemas.microsoft.com/office/drawing/2014/main" id="{057C15B0-E11F-4C55-B9EC-D4DED4E226A2}"/>
                </a:ext>
              </a:extLst>
            </p:cNvPr>
            <p:cNvSpPr>
              <a:spLocks noChangeArrowheads="1"/>
            </p:cNvSpPr>
            <p:nvPr/>
          </p:nvSpPr>
          <p:spPr bwMode="auto">
            <a:xfrm rot="-5400000">
              <a:off x="360" y="2134"/>
              <a:ext cx="575"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Charges d’exploitation</a:t>
              </a:r>
            </a:p>
          </p:txBody>
        </p:sp>
        <p:sp>
          <p:nvSpPr>
            <p:cNvPr id="85028" name="Rectangle 14">
              <a:extLst>
                <a:ext uri="{FF2B5EF4-FFF2-40B4-BE49-F238E27FC236}">
                  <a16:creationId xmlns:a16="http://schemas.microsoft.com/office/drawing/2014/main" id="{4CBDF8F2-6EE2-453A-99D0-A8F9EF25BB3F}"/>
                </a:ext>
              </a:extLst>
            </p:cNvPr>
            <p:cNvSpPr>
              <a:spLocks noChangeArrowheads="1"/>
            </p:cNvSpPr>
            <p:nvPr/>
          </p:nvSpPr>
          <p:spPr bwMode="auto">
            <a:xfrm rot="-5400000">
              <a:off x="361" y="2759"/>
              <a:ext cx="576"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Charges financières</a:t>
              </a:r>
            </a:p>
          </p:txBody>
        </p:sp>
        <p:sp>
          <p:nvSpPr>
            <p:cNvPr id="85029" name="Rectangle 15">
              <a:extLst>
                <a:ext uri="{FF2B5EF4-FFF2-40B4-BE49-F238E27FC236}">
                  <a16:creationId xmlns:a16="http://schemas.microsoft.com/office/drawing/2014/main" id="{CE1D1798-F710-425F-9B44-A58F14980405}"/>
                </a:ext>
              </a:extLst>
            </p:cNvPr>
            <p:cNvSpPr>
              <a:spLocks noChangeArrowheads="1"/>
            </p:cNvSpPr>
            <p:nvPr/>
          </p:nvSpPr>
          <p:spPr bwMode="auto">
            <a:xfrm rot="-5400000">
              <a:off x="2329" y="2135"/>
              <a:ext cx="576"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Produits d’exploitation</a:t>
              </a:r>
            </a:p>
          </p:txBody>
        </p:sp>
        <p:sp>
          <p:nvSpPr>
            <p:cNvPr id="85030" name="Rectangle 16">
              <a:extLst>
                <a:ext uri="{FF2B5EF4-FFF2-40B4-BE49-F238E27FC236}">
                  <a16:creationId xmlns:a16="http://schemas.microsoft.com/office/drawing/2014/main" id="{4025F9CE-9984-4A83-AA83-947B7CF01497}"/>
                </a:ext>
              </a:extLst>
            </p:cNvPr>
            <p:cNvSpPr>
              <a:spLocks noChangeArrowheads="1"/>
            </p:cNvSpPr>
            <p:nvPr/>
          </p:nvSpPr>
          <p:spPr bwMode="auto">
            <a:xfrm rot="-5400000">
              <a:off x="2329" y="2759"/>
              <a:ext cx="576" cy="24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900" b="1">
                  <a:solidFill>
                    <a:srgbClr val="000000"/>
                  </a:solidFill>
                </a:rPr>
                <a:t>Produits financiers</a:t>
              </a:r>
            </a:p>
          </p:txBody>
        </p:sp>
        <p:sp>
          <p:nvSpPr>
            <p:cNvPr id="85031" name="Rectangle 17">
              <a:extLst>
                <a:ext uri="{FF2B5EF4-FFF2-40B4-BE49-F238E27FC236}">
                  <a16:creationId xmlns:a16="http://schemas.microsoft.com/office/drawing/2014/main" id="{4AE284B3-7E4D-4429-B865-C408DE72EB08}"/>
                </a:ext>
              </a:extLst>
            </p:cNvPr>
            <p:cNvSpPr>
              <a:spLocks noChangeArrowheads="1"/>
            </p:cNvSpPr>
            <p:nvPr/>
          </p:nvSpPr>
          <p:spPr bwMode="auto">
            <a:xfrm>
              <a:off x="528" y="1536"/>
              <a:ext cx="3888"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COMPTE de RESULTAT</a:t>
              </a:r>
              <a:endParaRPr lang="fr-FR" altLang="fr-FR">
                <a:solidFill>
                  <a:srgbClr val="000000"/>
                </a:solidFill>
              </a:endParaRPr>
            </a:p>
          </p:txBody>
        </p:sp>
        <p:sp>
          <p:nvSpPr>
            <p:cNvPr id="85032" name="Rectangle 18">
              <a:extLst>
                <a:ext uri="{FF2B5EF4-FFF2-40B4-BE49-F238E27FC236}">
                  <a16:creationId xmlns:a16="http://schemas.microsoft.com/office/drawing/2014/main" id="{10A64596-56D5-40C9-B09B-4A3456CA5DAA}"/>
                </a:ext>
              </a:extLst>
            </p:cNvPr>
            <p:cNvSpPr>
              <a:spLocks noChangeArrowheads="1"/>
            </p:cNvSpPr>
            <p:nvPr/>
          </p:nvSpPr>
          <p:spPr bwMode="auto">
            <a:xfrm rot="-5400000">
              <a:off x="2016" y="2108"/>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85033" name="Rectangle 19">
              <a:extLst>
                <a:ext uri="{FF2B5EF4-FFF2-40B4-BE49-F238E27FC236}">
                  <a16:creationId xmlns:a16="http://schemas.microsoft.com/office/drawing/2014/main" id="{245C96A8-CEB2-4552-B8DE-F7BAFB07BC28}"/>
                </a:ext>
              </a:extLst>
            </p:cNvPr>
            <p:cNvSpPr>
              <a:spLocks noChangeArrowheads="1"/>
            </p:cNvSpPr>
            <p:nvPr/>
          </p:nvSpPr>
          <p:spPr bwMode="auto">
            <a:xfrm rot="-5400000">
              <a:off x="2016" y="2736"/>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85034" name="Rectangle 20">
              <a:extLst>
                <a:ext uri="{FF2B5EF4-FFF2-40B4-BE49-F238E27FC236}">
                  <a16:creationId xmlns:a16="http://schemas.microsoft.com/office/drawing/2014/main" id="{C533CF28-6D4B-45E1-B098-268FDABC8E55}"/>
                </a:ext>
              </a:extLst>
            </p:cNvPr>
            <p:cNvSpPr>
              <a:spLocks noChangeArrowheads="1"/>
            </p:cNvSpPr>
            <p:nvPr/>
          </p:nvSpPr>
          <p:spPr bwMode="auto">
            <a:xfrm rot="-5400000">
              <a:off x="3984" y="2112"/>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85035" name="Rectangle 21">
              <a:extLst>
                <a:ext uri="{FF2B5EF4-FFF2-40B4-BE49-F238E27FC236}">
                  <a16:creationId xmlns:a16="http://schemas.microsoft.com/office/drawing/2014/main" id="{31C71EB8-8BEC-45B1-901A-CA0A965A1300}"/>
                </a:ext>
              </a:extLst>
            </p:cNvPr>
            <p:cNvSpPr>
              <a:spLocks noChangeArrowheads="1"/>
            </p:cNvSpPr>
            <p:nvPr/>
          </p:nvSpPr>
          <p:spPr bwMode="auto">
            <a:xfrm rot="-5400000">
              <a:off x="3984" y="2736"/>
              <a:ext cx="575"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85036" name="Rectangle 22">
              <a:extLst>
                <a:ext uri="{FF2B5EF4-FFF2-40B4-BE49-F238E27FC236}">
                  <a16:creationId xmlns:a16="http://schemas.microsoft.com/office/drawing/2014/main" id="{C5BCFC37-B564-4234-A08F-E7E3A792F146}"/>
                </a:ext>
              </a:extLst>
            </p:cNvPr>
            <p:cNvSpPr>
              <a:spLocks noChangeArrowheads="1"/>
            </p:cNvSpPr>
            <p:nvPr/>
          </p:nvSpPr>
          <p:spPr bwMode="auto">
            <a:xfrm>
              <a:off x="528" y="3216"/>
              <a:ext cx="1584"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TOTAL</a:t>
              </a:r>
            </a:p>
          </p:txBody>
        </p:sp>
        <p:sp>
          <p:nvSpPr>
            <p:cNvPr id="85037" name="Rectangle 23">
              <a:extLst>
                <a:ext uri="{FF2B5EF4-FFF2-40B4-BE49-F238E27FC236}">
                  <a16:creationId xmlns:a16="http://schemas.microsoft.com/office/drawing/2014/main" id="{2DF16DA3-0E88-4434-B6CB-2342DDF082AA}"/>
                </a:ext>
              </a:extLst>
            </p:cNvPr>
            <p:cNvSpPr>
              <a:spLocks noChangeArrowheads="1"/>
            </p:cNvSpPr>
            <p:nvPr/>
          </p:nvSpPr>
          <p:spPr bwMode="auto">
            <a:xfrm rot="-5400000">
              <a:off x="2208" y="3168"/>
              <a:ext cx="192"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85038" name="Rectangle 24">
              <a:extLst>
                <a:ext uri="{FF2B5EF4-FFF2-40B4-BE49-F238E27FC236}">
                  <a16:creationId xmlns:a16="http://schemas.microsoft.com/office/drawing/2014/main" id="{562D8A4B-F0E4-4FA9-AD48-4DF9205DA197}"/>
                </a:ext>
              </a:extLst>
            </p:cNvPr>
            <p:cNvSpPr>
              <a:spLocks noChangeArrowheads="1"/>
            </p:cNvSpPr>
            <p:nvPr/>
          </p:nvSpPr>
          <p:spPr bwMode="auto">
            <a:xfrm>
              <a:off x="2496" y="3216"/>
              <a:ext cx="1584"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TOTAL</a:t>
              </a:r>
            </a:p>
          </p:txBody>
        </p:sp>
        <p:sp>
          <p:nvSpPr>
            <p:cNvPr id="85039" name="Rectangle 25">
              <a:extLst>
                <a:ext uri="{FF2B5EF4-FFF2-40B4-BE49-F238E27FC236}">
                  <a16:creationId xmlns:a16="http://schemas.microsoft.com/office/drawing/2014/main" id="{8C3122A0-7300-45E0-BBD5-DB98410D39F4}"/>
                </a:ext>
              </a:extLst>
            </p:cNvPr>
            <p:cNvSpPr>
              <a:spLocks noChangeArrowheads="1"/>
            </p:cNvSpPr>
            <p:nvPr/>
          </p:nvSpPr>
          <p:spPr bwMode="auto">
            <a:xfrm rot="-5400000">
              <a:off x="4176" y="3168"/>
              <a:ext cx="192"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sp>
          <p:nvSpPr>
            <p:cNvPr id="85040" name="Rectangle 37">
              <a:extLst>
                <a:ext uri="{FF2B5EF4-FFF2-40B4-BE49-F238E27FC236}">
                  <a16:creationId xmlns:a16="http://schemas.microsoft.com/office/drawing/2014/main" id="{6555556D-3532-4038-AFA0-E0FA76F024EB}"/>
                </a:ext>
              </a:extLst>
            </p:cNvPr>
            <p:cNvSpPr>
              <a:spLocks noChangeArrowheads="1"/>
            </p:cNvSpPr>
            <p:nvPr/>
          </p:nvSpPr>
          <p:spPr bwMode="auto">
            <a:xfrm>
              <a:off x="528" y="3456"/>
              <a:ext cx="3552" cy="192"/>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RESULTAT</a:t>
              </a:r>
            </a:p>
          </p:txBody>
        </p:sp>
        <p:sp>
          <p:nvSpPr>
            <p:cNvPr id="85041" name="Rectangle 38">
              <a:extLst>
                <a:ext uri="{FF2B5EF4-FFF2-40B4-BE49-F238E27FC236}">
                  <a16:creationId xmlns:a16="http://schemas.microsoft.com/office/drawing/2014/main" id="{1A059586-C6F1-4214-9004-A1E1142F1D7E}"/>
                </a:ext>
              </a:extLst>
            </p:cNvPr>
            <p:cNvSpPr>
              <a:spLocks noChangeArrowheads="1"/>
            </p:cNvSpPr>
            <p:nvPr/>
          </p:nvSpPr>
          <p:spPr bwMode="auto">
            <a:xfrm rot="-5400000">
              <a:off x="4176" y="3408"/>
              <a:ext cx="192" cy="288"/>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sz="900" b="1">
                <a:solidFill>
                  <a:srgbClr val="000000"/>
                </a:solidFill>
              </a:endParaRPr>
            </a:p>
            <a:p>
              <a:pPr eaLnBrk="1" hangingPunct="1"/>
              <a:endParaRPr lang="fr-FR" altLang="fr-FR" sz="900" b="1">
                <a:solidFill>
                  <a:srgbClr val="000000"/>
                </a:solidFill>
              </a:endParaRPr>
            </a:p>
          </p:txBody>
        </p:sp>
      </p:grpSp>
      <p:sp>
        <p:nvSpPr>
          <p:cNvPr id="256040" name="Text Box 40">
            <a:extLst>
              <a:ext uri="{FF2B5EF4-FFF2-40B4-BE49-F238E27FC236}">
                <a16:creationId xmlns:a16="http://schemas.microsoft.com/office/drawing/2014/main" id="{01FF3C86-46BC-4486-B39F-F39AC2386343}"/>
              </a:ext>
            </a:extLst>
          </p:cNvPr>
          <p:cNvSpPr txBox="1">
            <a:spLocks noChangeArrowheads="1"/>
          </p:cNvSpPr>
          <p:nvPr/>
        </p:nvSpPr>
        <p:spPr bwMode="auto">
          <a:xfrm>
            <a:off x="7105650" y="2430463"/>
            <a:ext cx="1981200" cy="1778000"/>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u="sng"/>
              <a:t>AIDE</a:t>
            </a:r>
            <a:r>
              <a:rPr lang="fr-FR" altLang="fr-FR" sz="1000" b="1"/>
              <a:t> :</a:t>
            </a:r>
            <a:endParaRPr lang="fr-FR" altLang="fr-FR" sz="1000"/>
          </a:p>
          <a:p>
            <a:pPr eaLnBrk="1" hangingPunct="1"/>
            <a:endParaRPr lang="fr-FR" altLang="fr-FR" sz="1000"/>
          </a:p>
          <a:p>
            <a:pPr eaLnBrk="1" hangingPunct="1"/>
            <a:r>
              <a:rPr lang="fr-FR" altLang="fr-FR" sz="1000"/>
              <a:t>Du plus facile au plus compliqué, procédez dans  l ’ordre :</a:t>
            </a:r>
          </a:p>
          <a:p>
            <a:pPr eaLnBrk="1" hangingPunct="1"/>
            <a:endParaRPr lang="fr-FR" altLang="fr-FR" sz="1000"/>
          </a:p>
          <a:p>
            <a:pPr eaLnBrk="1" hangingPunct="1"/>
            <a:r>
              <a:rPr lang="fr-FR" altLang="fr-FR" sz="1000"/>
              <a:t>1 – Produits, c’est le plus rapide ...</a:t>
            </a:r>
          </a:p>
          <a:p>
            <a:pPr eaLnBrk="1" hangingPunct="1"/>
            <a:r>
              <a:rPr lang="fr-FR" altLang="fr-FR" sz="1000"/>
              <a:t>2 – Charges : êtes – vous sûr(e) de n’avoir rien oublié ? ...</a:t>
            </a:r>
          </a:p>
          <a:p>
            <a:pPr eaLnBrk="1" hangingPunct="1"/>
            <a:endParaRPr lang="fr-FR" altLang="fr-FR" sz="1000"/>
          </a:p>
          <a:p>
            <a:pPr eaLnBrk="1" hangingPunct="1"/>
            <a:r>
              <a:rPr lang="fr-FR" altLang="fr-FR" sz="1000"/>
              <a:t>Cherchez bien, il en reste toujours!</a:t>
            </a:r>
          </a:p>
          <a:p>
            <a:pPr eaLnBrk="1" hangingPunct="1"/>
            <a:endParaRPr lang="fr-FR" altLang="fr-FR" sz="1000"/>
          </a:p>
        </p:txBody>
      </p:sp>
      <p:sp>
        <p:nvSpPr>
          <p:cNvPr id="256041" name="Text Box 41">
            <a:extLst>
              <a:ext uri="{FF2B5EF4-FFF2-40B4-BE49-F238E27FC236}">
                <a16:creationId xmlns:a16="http://schemas.microsoft.com/office/drawing/2014/main" id="{F66F5615-A32D-4ACE-8520-404B7F043A57}"/>
              </a:ext>
            </a:extLst>
          </p:cNvPr>
          <p:cNvSpPr txBox="1">
            <a:spLocks noChangeArrowheads="1"/>
          </p:cNvSpPr>
          <p:nvPr/>
        </p:nvSpPr>
        <p:spPr bwMode="auto">
          <a:xfrm>
            <a:off x="4859338" y="3430588"/>
            <a:ext cx="116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Ventes de services</a:t>
            </a:r>
          </a:p>
        </p:txBody>
      </p:sp>
      <p:sp>
        <p:nvSpPr>
          <p:cNvPr id="256036" name="Text Box 36">
            <a:extLst>
              <a:ext uri="{FF2B5EF4-FFF2-40B4-BE49-F238E27FC236}">
                <a16:creationId xmlns:a16="http://schemas.microsoft.com/office/drawing/2014/main" id="{2B7BB0F7-55C8-47B9-8CA7-96224837DDDD}"/>
              </a:ext>
            </a:extLst>
          </p:cNvPr>
          <p:cNvSpPr txBox="1">
            <a:spLocks noChangeArrowheads="1"/>
          </p:cNvSpPr>
          <p:nvPr/>
        </p:nvSpPr>
        <p:spPr bwMode="auto">
          <a:xfrm>
            <a:off x="5638800" y="2438400"/>
            <a:ext cx="488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FF0000"/>
                </a:solidFill>
              </a:rPr>
              <a:t>(k€)</a:t>
            </a:r>
          </a:p>
        </p:txBody>
      </p:sp>
      <p:sp>
        <p:nvSpPr>
          <p:cNvPr id="256042" name="Text Box 42">
            <a:extLst>
              <a:ext uri="{FF2B5EF4-FFF2-40B4-BE49-F238E27FC236}">
                <a16:creationId xmlns:a16="http://schemas.microsoft.com/office/drawing/2014/main" id="{AE8A3FAB-5BC0-45E0-A65E-2DB3128630FE}"/>
              </a:ext>
            </a:extLst>
          </p:cNvPr>
          <p:cNvSpPr txBox="1">
            <a:spLocks noChangeArrowheads="1"/>
          </p:cNvSpPr>
          <p:nvPr/>
        </p:nvSpPr>
        <p:spPr bwMode="auto">
          <a:xfrm>
            <a:off x="6584950" y="3430588"/>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521</a:t>
            </a:r>
          </a:p>
        </p:txBody>
      </p:sp>
      <p:sp>
        <p:nvSpPr>
          <p:cNvPr id="256043" name="Text Box 43">
            <a:extLst>
              <a:ext uri="{FF2B5EF4-FFF2-40B4-BE49-F238E27FC236}">
                <a16:creationId xmlns:a16="http://schemas.microsoft.com/office/drawing/2014/main" id="{F81331DA-7877-4313-BBCB-3CAA1A5F146E}"/>
              </a:ext>
            </a:extLst>
          </p:cNvPr>
          <p:cNvSpPr txBox="1">
            <a:spLocks noChangeArrowheads="1"/>
          </p:cNvSpPr>
          <p:nvPr/>
        </p:nvSpPr>
        <p:spPr bwMode="auto">
          <a:xfrm>
            <a:off x="6600825" y="51403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521</a:t>
            </a:r>
          </a:p>
        </p:txBody>
      </p:sp>
      <p:sp>
        <p:nvSpPr>
          <p:cNvPr id="256044" name="Text Box 44">
            <a:extLst>
              <a:ext uri="{FF2B5EF4-FFF2-40B4-BE49-F238E27FC236}">
                <a16:creationId xmlns:a16="http://schemas.microsoft.com/office/drawing/2014/main" id="{DC8F2743-6F7B-4D1B-A6AD-FDCAB2234506}"/>
              </a:ext>
            </a:extLst>
          </p:cNvPr>
          <p:cNvSpPr txBox="1">
            <a:spLocks noChangeArrowheads="1"/>
          </p:cNvSpPr>
          <p:nvPr/>
        </p:nvSpPr>
        <p:spPr bwMode="auto">
          <a:xfrm>
            <a:off x="1990725" y="3157538"/>
            <a:ext cx="55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Achats</a:t>
            </a:r>
          </a:p>
        </p:txBody>
      </p:sp>
      <p:sp>
        <p:nvSpPr>
          <p:cNvPr id="256045" name="Text Box 45">
            <a:extLst>
              <a:ext uri="{FF2B5EF4-FFF2-40B4-BE49-F238E27FC236}">
                <a16:creationId xmlns:a16="http://schemas.microsoft.com/office/drawing/2014/main" id="{A8B15238-C400-4184-A7E6-E3DB2B0F741C}"/>
              </a:ext>
            </a:extLst>
          </p:cNvPr>
          <p:cNvSpPr txBox="1">
            <a:spLocks noChangeArrowheads="1"/>
          </p:cNvSpPr>
          <p:nvPr/>
        </p:nvSpPr>
        <p:spPr bwMode="auto">
          <a:xfrm>
            <a:off x="3502025" y="3155950"/>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150</a:t>
            </a:r>
          </a:p>
        </p:txBody>
      </p:sp>
      <p:sp>
        <p:nvSpPr>
          <p:cNvPr id="256046" name="Text Box 46">
            <a:extLst>
              <a:ext uri="{FF2B5EF4-FFF2-40B4-BE49-F238E27FC236}">
                <a16:creationId xmlns:a16="http://schemas.microsoft.com/office/drawing/2014/main" id="{B0AB4C0E-1424-436C-A41C-3D4C3C4D1F3C}"/>
              </a:ext>
            </a:extLst>
          </p:cNvPr>
          <p:cNvSpPr txBox="1">
            <a:spLocks noChangeArrowheads="1"/>
          </p:cNvSpPr>
          <p:nvPr/>
        </p:nvSpPr>
        <p:spPr bwMode="auto">
          <a:xfrm>
            <a:off x="1727200" y="3375025"/>
            <a:ext cx="116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Salaires + charges</a:t>
            </a:r>
          </a:p>
        </p:txBody>
      </p:sp>
      <p:sp>
        <p:nvSpPr>
          <p:cNvPr id="256047" name="Text Box 47">
            <a:extLst>
              <a:ext uri="{FF2B5EF4-FFF2-40B4-BE49-F238E27FC236}">
                <a16:creationId xmlns:a16="http://schemas.microsoft.com/office/drawing/2014/main" id="{1E6952DA-A98C-4B0F-8588-0AA452584FA7}"/>
              </a:ext>
            </a:extLst>
          </p:cNvPr>
          <p:cNvSpPr txBox="1">
            <a:spLocks noChangeArrowheads="1"/>
          </p:cNvSpPr>
          <p:nvPr/>
        </p:nvSpPr>
        <p:spPr bwMode="auto">
          <a:xfrm>
            <a:off x="3502025" y="3382963"/>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360</a:t>
            </a:r>
          </a:p>
        </p:txBody>
      </p:sp>
      <p:sp>
        <p:nvSpPr>
          <p:cNvPr id="256048" name="Text Box 48">
            <a:extLst>
              <a:ext uri="{FF2B5EF4-FFF2-40B4-BE49-F238E27FC236}">
                <a16:creationId xmlns:a16="http://schemas.microsoft.com/office/drawing/2014/main" id="{AB00D457-FE0C-46B8-8498-DB9E08C84D16}"/>
              </a:ext>
            </a:extLst>
          </p:cNvPr>
          <p:cNvSpPr txBox="1">
            <a:spLocks noChangeArrowheads="1"/>
          </p:cNvSpPr>
          <p:nvPr/>
        </p:nvSpPr>
        <p:spPr bwMode="auto">
          <a:xfrm>
            <a:off x="2039938" y="3581400"/>
            <a:ext cx="749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Assurance</a:t>
            </a:r>
          </a:p>
        </p:txBody>
      </p:sp>
      <p:sp>
        <p:nvSpPr>
          <p:cNvPr id="256049" name="Text Box 49">
            <a:extLst>
              <a:ext uri="{FF2B5EF4-FFF2-40B4-BE49-F238E27FC236}">
                <a16:creationId xmlns:a16="http://schemas.microsoft.com/office/drawing/2014/main" id="{12074379-615B-4CD4-8A4F-EBC2BA58BA06}"/>
              </a:ext>
            </a:extLst>
          </p:cNvPr>
          <p:cNvSpPr txBox="1">
            <a:spLocks noChangeArrowheads="1"/>
          </p:cNvSpPr>
          <p:nvPr/>
        </p:nvSpPr>
        <p:spPr bwMode="auto">
          <a:xfrm>
            <a:off x="3629025" y="3554413"/>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a:t>
            </a:r>
          </a:p>
        </p:txBody>
      </p:sp>
      <p:sp>
        <p:nvSpPr>
          <p:cNvPr id="256050" name="Text Box 50">
            <a:extLst>
              <a:ext uri="{FF2B5EF4-FFF2-40B4-BE49-F238E27FC236}">
                <a16:creationId xmlns:a16="http://schemas.microsoft.com/office/drawing/2014/main" id="{47FFB9F6-9194-4F71-BB58-F52A5BEA15B6}"/>
              </a:ext>
            </a:extLst>
          </p:cNvPr>
          <p:cNvSpPr txBox="1">
            <a:spLocks noChangeArrowheads="1"/>
          </p:cNvSpPr>
          <p:nvPr/>
        </p:nvSpPr>
        <p:spPr bwMode="auto">
          <a:xfrm>
            <a:off x="1370013" y="4419600"/>
            <a:ext cx="1825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Frais financiers (7% de 20 k€)</a:t>
            </a:r>
          </a:p>
        </p:txBody>
      </p:sp>
      <p:sp>
        <p:nvSpPr>
          <p:cNvPr id="256051" name="Text Box 51">
            <a:extLst>
              <a:ext uri="{FF2B5EF4-FFF2-40B4-BE49-F238E27FC236}">
                <a16:creationId xmlns:a16="http://schemas.microsoft.com/office/drawing/2014/main" id="{C59D1BDA-D9C4-4D1D-96E4-FD022DF5A0D7}"/>
              </a:ext>
            </a:extLst>
          </p:cNvPr>
          <p:cNvSpPr txBox="1">
            <a:spLocks noChangeArrowheads="1"/>
          </p:cNvSpPr>
          <p:nvPr/>
        </p:nvSpPr>
        <p:spPr bwMode="auto">
          <a:xfrm>
            <a:off x="3533775" y="4419600"/>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1,4</a:t>
            </a:r>
          </a:p>
        </p:txBody>
      </p:sp>
      <p:sp>
        <p:nvSpPr>
          <p:cNvPr id="256052" name="Text Box 52">
            <a:extLst>
              <a:ext uri="{FF2B5EF4-FFF2-40B4-BE49-F238E27FC236}">
                <a16:creationId xmlns:a16="http://schemas.microsoft.com/office/drawing/2014/main" id="{8DA8814D-D0F1-4785-8121-270392DF1E8B}"/>
              </a:ext>
            </a:extLst>
          </p:cNvPr>
          <p:cNvSpPr txBox="1">
            <a:spLocks noChangeArrowheads="1"/>
          </p:cNvSpPr>
          <p:nvPr/>
        </p:nvSpPr>
        <p:spPr bwMode="auto">
          <a:xfrm>
            <a:off x="1433513" y="3787775"/>
            <a:ext cx="1816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Amortissement du taxi (5 ans)</a:t>
            </a:r>
          </a:p>
        </p:txBody>
      </p:sp>
      <p:sp>
        <p:nvSpPr>
          <p:cNvPr id="256053" name="Text Box 53">
            <a:extLst>
              <a:ext uri="{FF2B5EF4-FFF2-40B4-BE49-F238E27FC236}">
                <a16:creationId xmlns:a16="http://schemas.microsoft.com/office/drawing/2014/main" id="{E9420AEE-2307-4EEE-AF40-B8FBF9612EBB}"/>
              </a:ext>
            </a:extLst>
          </p:cNvPr>
          <p:cNvSpPr txBox="1">
            <a:spLocks noChangeArrowheads="1"/>
          </p:cNvSpPr>
          <p:nvPr/>
        </p:nvSpPr>
        <p:spPr bwMode="auto">
          <a:xfrm>
            <a:off x="3565525" y="3760788"/>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10</a:t>
            </a:r>
          </a:p>
        </p:txBody>
      </p:sp>
      <p:sp>
        <p:nvSpPr>
          <p:cNvPr id="256054" name="Text Box 54">
            <a:extLst>
              <a:ext uri="{FF2B5EF4-FFF2-40B4-BE49-F238E27FC236}">
                <a16:creationId xmlns:a16="http://schemas.microsoft.com/office/drawing/2014/main" id="{FF428E01-596F-4DEC-92C8-F3C03C832B40}"/>
              </a:ext>
            </a:extLst>
          </p:cNvPr>
          <p:cNvSpPr txBox="1">
            <a:spLocks noChangeArrowheads="1"/>
          </p:cNvSpPr>
          <p:nvPr/>
        </p:nvSpPr>
        <p:spPr bwMode="auto">
          <a:xfrm>
            <a:off x="3406775" y="5138738"/>
            <a:ext cx="469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526,4</a:t>
            </a:r>
          </a:p>
        </p:txBody>
      </p:sp>
      <p:sp>
        <p:nvSpPr>
          <p:cNvPr id="256055" name="Text Box 55">
            <a:extLst>
              <a:ext uri="{FF2B5EF4-FFF2-40B4-BE49-F238E27FC236}">
                <a16:creationId xmlns:a16="http://schemas.microsoft.com/office/drawing/2014/main" id="{6F74F7C0-2098-4CDC-BC5B-929CE80E9582}"/>
              </a:ext>
            </a:extLst>
          </p:cNvPr>
          <p:cNvSpPr txBox="1">
            <a:spLocks noChangeArrowheads="1"/>
          </p:cNvSpPr>
          <p:nvPr/>
        </p:nvSpPr>
        <p:spPr bwMode="auto">
          <a:xfrm>
            <a:off x="6446838" y="5468938"/>
            <a:ext cx="650875" cy="342900"/>
          </a:xfrm>
          <a:prstGeom prst="rect">
            <a:avLst/>
          </a:prstGeom>
          <a:solidFill>
            <a:srgbClr val="FF0000"/>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- 5,4 !</a:t>
            </a:r>
          </a:p>
        </p:txBody>
      </p:sp>
      <p:grpSp>
        <p:nvGrpSpPr>
          <p:cNvPr id="256064" name="Group 64">
            <a:extLst>
              <a:ext uri="{FF2B5EF4-FFF2-40B4-BE49-F238E27FC236}">
                <a16:creationId xmlns:a16="http://schemas.microsoft.com/office/drawing/2014/main" id="{F28CA410-9B66-41E2-9093-640A46EBFF39}"/>
              </a:ext>
            </a:extLst>
          </p:cNvPr>
          <p:cNvGrpSpPr>
            <a:grpSpLocks/>
          </p:cNvGrpSpPr>
          <p:nvPr/>
        </p:nvGrpSpPr>
        <p:grpSpPr bwMode="auto">
          <a:xfrm>
            <a:off x="47625" y="1516063"/>
            <a:ext cx="9020175" cy="4503737"/>
            <a:chOff x="30" y="955"/>
            <a:chExt cx="5682" cy="2837"/>
          </a:xfrm>
        </p:grpSpPr>
        <p:sp>
          <p:nvSpPr>
            <p:cNvPr id="85017" name="AutoShape 60">
              <a:hlinkClick r:id="rId4" action="ppaction://hlinksldjump" highlightClick="1"/>
              <a:extLst>
                <a:ext uri="{FF2B5EF4-FFF2-40B4-BE49-F238E27FC236}">
                  <a16:creationId xmlns:a16="http://schemas.microsoft.com/office/drawing/2014/main" id="{15AB34E8-B308-47F5-AF9B-E49F835B0123}"/>
                </a:ext>
              </a:extLst>
            </p:cNvPr>
            <p:cNvSpPr>
              <a:spLocks noChangeArrowheads="1"/>
            </p:cNvSpPr>
            <p:nvPr/>
          </p:nvSpPr>
          <p:spPr bwMode="auto">
            <a:xfrm>
              <a:off x="4512" y="2688"/>
              <a:ext cx="1200" cy="1104"/>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u="sng">
                  <a:solidFill>
                    <a:srgbClr val="000000"/>
                  </a:solidFill>
                </a:rPr>
                <a:t>Commentaire</a:t>
              </a:r>
              <a:r>
                <a:rPr lang="fr-FR" altLang="fr-FR" sz="1000" b="1">
                  <a:solidFill>
                    <a:srgbClr val="000000"/>
                  </a:solidFill>
                </a:rPr>
                <a:t> :</a:t>
              </a:r>
              <a:endParaRPr lang="fr-FR" altLang="fr-FR" sz="1000">
                <a:solidFill>
                  <a:srgbClr val="000000"/>
                </a:solidFill>
              </a:endParaRPr>
            </a:p>
            <a:p>
              <a:pPr eaLnBrk="1" hangingPunct="1"/>
              <a:endParaRPr lang="fr-FR" altLang="fr-FR" sz="1000">
                <a:solidFill>
                  <a:srgbClr val="000000"/>
                </a:solidFill>
              </a:endParaRPr>
            </a:p>
            <a:p>
              <a:pPr eaLnBrk="1" hangingPunct="1"/>
              <a:r>
                <a:rPr lang="fr-FR" altLang="fr-FR" sz="1000">
                  <a:solidFill>
                    <a:srgbClr val="000000"/>
                  </a:solidFill>
                </a:rPr>
                <a:t>Amusez-vous à dresser le compte de trésorerie de Jo : vous verrez qu’un accroissement de la trésorerie n’est pas synonyme d’enrichissement de l’entreprise ...</a:t>
              </a:r>
            </a:p>
          </p:txBody>
        </p:sp>
        <p:grpSp>
          <p:nvGrpSpPr>
            <p:cNvPr id="85018" name="Group 61">
              <a:extLst>
                <a:ext uri="{FF2B5EF4-FFF2-40B4-BE49-F238E27FC236}">
                  <a16:creationId xmlns:a16="http://schemas.microsoft.com/office/drawing/2014/main" id="{4BA89441-A3D1-45F1-BA93-33A74B9AD3DF}"/>
                </a:ext>
              </a:extLst>
            </p:cNvPr>
            <p:cNvGrpSpPr>
              <a:grpSpLocks/>
            </p:cNvGrpSpPr>
            <p:nvPr/>
          </p:nvGrpSpPr>
          <p:grpSpPr bwMode="auto">
            <a:xfrm>
              <a:off x="30" y="955"/>
              <a:ext cx="436" cy="636"/>
              <a:chOff x="2787" y="2016"/>
              <a:chExt cx="532" cy="828"/>
            </a:xfrm>
          </p:grpSpPr>
          <p:graphicFrame>
            <p:nvGraphicFramePr>
              <p:cNvPr id="85019" name="Object 62">
                <a:extLst>
                  <a:ext uri="{FF2B5EF4-FFF2-40B4-BE49-F238E27FC236}">
                    <a16:creationId xmlns:a16="http://schemas.microsoft.com/office/drawing/2014/main" id="{34CFAD04-1373-40FC-B66B-A410D79E7BD8}"/>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85042" name="Clip" r:id="rId5" imgW="1396289" imgH="2171700" progId="MS_ClipArt_Gallery.2">
                      <p:embed/>
                    </p:oleObj>
                  </mc:Choice>
                  <mc:Fallback>
                    <p:oleObj name="Clip" r:id="rId5" imgW="1396289" imgH="2171700" progId="MS_ClipArt_Gallery.2">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20" name="Text Box 63">
                <a:extLst>
                  <a:ext uri="{FF2B5EF4-FFF2-40B4-BE49-F238E27FC236}">
                    <a16:creationId xmlns:a16="http://schemas.microsoft.com/office/drawing/2014/main" id="{DD43BF95-7DF2-4C32-924D-AC5B04091676}"/>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0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60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60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560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560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5605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5605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5605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5605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5605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499"/>
                                          </p:stCondLst>
                                        </p:cTn>
                                        <p:tgtEl>
                                          <p:spTgt spid="256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0" grpId="0" animBg="1" autoUpdateAnimBg="0"/>
      <p:bldP spid="256041" grpId="0" autoUpdateAnimBg="0"/>
      <p:bldP spid="256036" grpId="0" autoUpdateAnimBg="0"/>
      <p:bldP spid="256042" grpId="0" autoUpdateAnimBg="0"/>
      <p:bldP spid="256043" grpId="0" autoUpdateAnimBg="0"/>
      <p:bldP spid="256044" grpId="0" autoUpdateAnimBg="0"/>
      <p:bldP spid="256045" grpId="0" autoUpdateAnimBg="0"/>
      <p:bldP spid="256046" grpId="0" autoUpdateAnimBg="0"/>
      <p:bldP spid="256047" grpId="0" autoUpdateAnimBg="0"/>
      <p:bldP spid="256048" grpId="0" autoUpdateAnimBg="0"/>
      <p:bldP spid="256049" grpId="0" autoUpdateAnimBg="0"/>
      <p:bldP spid="256050" grpId="0" autoUpdateAnimBg="0"/>
      <p:bldP spid="256051" grpId="0" autoUpdateAnimBg="0"/>
      <p:bldP spid="256052" grpId="0" autoUpdateAnimBg="0"/>
      <p:bldP spid="256053" grpId="0" autoUpdateAnimBg="0"/>
      <p:bldP spid="256054" grpId="0" autoUpdateAnimBg="0"/>
      <p:bldP spid="25605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B8DD3157-8F67-40A3-BAFE-2E3023F506B3}"/>
              </a:ext>
            </a:extLst>
          </p:cNvPr>
          <p:cNvSpPr>
            <a:spLocks noGrp="1" noChangeArrowheads="1"/>
          </p:cNvSpPr>
          <p:nvPr>
            <p:ph type="title"/>
          </p:nvPr>
        </p:nvSpPr>
        <p:spPr/>
        <p:txBody>
          <a:bodyPr/>
          <a:lstStyle/>
          <a:p>
            <a:pPr eaLnBrk="1" hangingPunct="1"/>
            <a:r>
              <a:rPr lang="fr-FR" altLang="fr-FR"/>
              <a:t>Objectifs de l’analyse comptable (2)</a:t>
            </a:r>
          </a:p>
        </p:txBody>
      </p:sp>
      <p:sp>
        <p:nvSpPr>
          <p:cNvPr id="21507" name="Rectangle 9">
            <a:extLst>
              <a:ext uri="{FF2B5EF4-FFF2-40B4-BE49-F238E27FC236}">
                <a16:creationId xmlns:a16="http://schemas.microsoft.com/office/drawing/2014/main" id="{9392F58D-4EC2-47EF-9F86-BB79E8002281}"/>
              </a:ext>
            </a:extLst>
          </p:cNvPr>
          <p:cNvSpPr>
            <a:spLocks noGrp="1" noChangeArrowheads="1"/>
          </p:cNvSpPr>
          <p:nvPr>
            <p:ph idx="1"/>
          </p:nvPr>
        </p:nvSpPr>
        <p:spPr/>
        <p:txBody>
          <a:bodyPr/>
          <a:lstStyle/>
          <a:p>
            <a:pPr eaLnBrk="1" hangingPunct="1"/>
            <a:r>
              <a:rPr lang="fr-FR" altLang="fr-FR"/>
              <a:t>L‘ENTREPRISE DOIT EGALEMENT ETRE ORGANISEE :</a:t>
            </a:r>
          </a:p>
          <a:p>
            <a:pPr eaLnBrk="1" hangingPunct="1"/>
            <a:endParaRPr lang="fr-FR" altLang="fr-FR"/>
          </a:p>
          <a:p>
            <a:pPr lvl="1" eaLnBrk="1" hangingPunct="1"/>
            <a:r>
              <a:rPr lang="fr-FR" altLang="fr-FR"/>
              <a:t>DANS SA PRODUCTION</a:t>
            </a:r>
          </a:p>
          <a:p>
            <a:pPr lvl="2" eaLnBrk="1" hangingPunct="1"/>
            <a:r>
              <a:rPr lang="fr-FR" altLang="fr-FR"/>
              <a:t>gestion de production</a:t>
            </a:r>
          </a:p>
          <a:p>
            <a:pPr lvl="1" eaLnBrk="1" hangingPunct="1"/>
            <a:r>
              <a:rPr lang="fr-FR" altLang="fr-FR"/>
              <a:t>DANS LE CYCLE DE VIE DU PRODUIT</a:t>
            </a:r>
          </a:p>
          <a:p>
            <a:pPr lvl="2" eaLnBrk="1" hangingPunct="1"/>
            <a:r>
              <a:rPr lang="fr-FR" altLang="fr-FR"/>
              <a:t>soutien logistique</a:t>
            </a:r>
          </a:p>
          <a:p>
            <a:pPr lvl="1" eaLnBrk="1" hangingPunct="1"/>
            <a:r>
              <a:rPr lang="fr-FR" altLang="fr-FR"/>
              <a:t>DANS SES ACTIVITES</a:t>
            </a:r>
          </a:p>
          <a:p>
            <a:pPr lvl="2" eaLnBrk="1" hangingPunct="1"/>
            <a:r>
              <a:rPr lang="fr-FR" altLang="fr-FR"/>
              <a:t>gestion des projets, ou par projets</a:t>
            </a:r>
          </a:p>
          <a:p>
            <a:pPr lvl="2" eaLnBrk="1" hangingPunct="1"/>
            <a:endParaRPr lang="fr-FR" altLang="fr-FR"/>
          </a:p>
          <a:p>
            <a:pPr lvl="1" eaLnBrk="1" hangingPunct="1"/>
            <a:r>
              <a:rPr lang="fr-FR" altLang="fr-FR"/>
              <a:t>ET DANS SON PROCESSUS DECISIONNEL ...</a:t>
            </a:r>
          </a:p>
          <a:p>
            <a:pPr lvl="1" eaLnBrk="1" hangingPunct="1"/>
            <a:endParaRPr lang="fr-FR" altLang="fr-FR"/>
          </a:p>
          <a:p>
            <a:pPr lvl="2" eaLnBrk="1" hangingPunct="1"/>
            <a:r>
              <a:rPr lang="fr-FR" altLang="fr-FR"/>
              <a:t>... </a:t>
            </a:r>
            <a:r>
              <a:rPr lang="fr-FR" altLang="fr-FR" b="1" u="sng"/>
              <a:t>c'est le deuxième rôle de l’analyse comptable</a:t>
            </a:r>
          </a:p>
        </p:txBody>
      </p:sp>
      <p:sp>
        <p:nvSpPr>
          <p:cNvPr id="21508" name="Espace réservé du numéro de diapositive 3">
            <a:extLst>
              <a:ext uri="{FF2B5EF4-FFF2-40B4-BE49-F238E27FC236}">
                <a16:creationId xmlns:a16="http://schemas.microsoft.com/office/drawing/2014/main" id="{2BB6CE35-D3B0-4EB1-8210-5D275275DFAE}"/>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BF2F8EC-8590-462F-B395-B1204FFC3A38}" type="slidenum">
              <a:rPr kumimoji="0" lang="fr-FR" altLang="fr-FR">
                <a:solidFill>
                  <a:schemeClr val="tx2"/>
                </a:solidFill>
              </a:rPr>
              <a:pPr algn="r"/>
              <a:t>7</a:t>
            </a:fld>
            <a:endParaRPr kumimoji="0" lang="fr-FR" altLang="fr-FR">
              <a:solidFill>
                <a:schemeClr val="tx2"/>
              </a:solidFill>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D49667E-4A73-4DEC-9318-AF9E3B2AB7CD}"/>
              </a:ext>
            </a:extLst>
          </p:cNvPr>
          <p:cNvSpPr>
            <a:spLocks noGrp="1" noChangeArrowheads="1"/>
          </p:cNvSpPr>
          <p:nvPr>
            <p:ph type="title"/>
          </p:nvPr>
        </p:nvSpPr>
        <p:spPr/>
        <p:txBody>
          <a:bodyPr/>
          <a:lstStyle/>
          <a:p>
            <a:pPr eaLnBrk="1" hangingPunct="1"/>
            <a:r>
              <a:rPr lang="fr-FR" altLang="fr-FR"/>
              <a:t>Compte de trésorerie de Jo-le-taxi :</a:t>
            </a:r>
          </a:p>
        </p:txBody>
      </p:sp>
      <p:sp>
        <p:nvSpPr>
          <p:cNvPr id="86019" name="Espace réservé du numéro de diapositive 3">
            <a:extLst>
              <a:ext uri="{FF2B5EF4-FFF2-40B4-BE49-F238E27FC236}">
                <a16:creationId xmlns:a16="http://schemas.microsoft.com/office/drawing/2014/main" id="{30D2091D-C935-4F19-848D-0D249237AF5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86331EB7-3D24-4495-B463-776E9415AFAD}" type="slidenum">
              <a:rPr kumimoji="0" lang="fr-FR" altLang="fr-FR">
                <a:solidFill>
                  <a:schemeClr val="tx2"/>
                </a:solidFill>
              </a:rPr>
              <a:pPr algn="r"/>
              <a:t>70</a:t>
            </a:fld>
            <a:endParaRPr kumimoji="0" lang="fr-FR" altLang="fr-FR">
              <a:solidFill>
                <a:schemeClr val="tx2"/>
              </a:solidFill>
            </a:endParaRPr>
          </a:p>
        </p:txBody>
      </p:sp>
      <p:sp>
        <p:nvSpPr>
          <p:cNvPr id="86020" name="AutoShape 5">
            <a:hlinkClick r:id="rId3" action="ppaction://hlinksldjump" highlightClick="1"/>
            <a:extLst>
              <a:ext uri="{FF2B5EF4-FFF2-40B4-BE49-F238E27FC236}">
                <a16:creationId xmlns:a16="http://schemas.microsoft.com/office/drawing/2014/main" id="{49A37938-B9BD-4A19-A6F7-6B768380BC29}"/>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p>
        </p:txBody>
      </p:sp>
      <p:graphicFrame>
        <p:nvGraphicFramePr>
          <p:cNvPr id="86021" name="Object 6">
            <a:extLst>
              <a:ext uri="{FF2B5EF4-FFF2-40B4-BE49-F238E27FC236}">
                <a16:creationId xmlns:a16="http://schemas.microsoft.com/office/drawing/2014/main" id="{8A81A244-B243-4847-8EA9-1AAAC85D1881}"/>
              </a:ext>
            </a:extLst>
          </p:cNvPr>
          <p:cNvGraphicFramePr>
            <a:graphicFrameLocks noChangeAspect="1"/>
          </p:cNvGraphicFramePr>
          <p:nvPr/>
        </p:nvGraphicFramePr>
        <p:xfrm>
          <a:off x="1847850" y="1371600"/>
          <a:ext cx="5162550" cy="3519488"/>
        </p:xfrm>
        <a:graphic>
          <a:graphicData uri="http://schemas.openxmlformats.org/presentationml/2006/ole">
            <mc:AlternateContent xmlns:mc="http://schemas.openxmlformats.org/markup-compatibility/2006">
              <mc:Choice xmlns:v="urn:schemas-microsoft-com:vml" Requires="v">
                <p:oleObj spid="_x0000_s86023" name="Feuille de calcul" r:id="rId4" imgW="2724531" imgH="1857654" progId="Excel.Sheet.8">
                  <p:embed/>
                </p:oleObj>
              </mc:Choice>
              <mc:Fallback>
                <p:oleObj name="Feuille de calcul" r:id="rId4" imgW="2724531" imgH="1857654"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371600"/>
                        <a:ext cx="5162550" cy="351948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86022" name="Text Box 7">
            <a:extLst>
              <a:ext uri="{FF2B5EF4-FFF2-40B4-BE49-F238E27FC236}">
                <a16:creationId xmlns:a16="http://schemas.microsoft.com/office/drawing/2014/main" id="{E4B33B7A-8B1A-42D3-882B-B4B2084BD1A6}"/>
              </a:ext>
            </a:extLst>
          </p:cNvPr>
          <p:cNvSpPr txBox="1">
            <a:spLocks noChangeArrowheads="1"/>
          </p:cNvSpPr>
          <p:nvPr/>
        </p:nvSpPr>
        <p:spPr bwMode="auto">
          <a:xfrm>
            <a:off x="3079750" y="5192713"/>
            <a:ext cx="30019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Accroissement de la trésorerie de 600 €</a:t>
            </a:r>
          </a:p>
          <a:p>
            <a:pPr eaLnBrk="1" hangingPunct="1"/>
            <a:r>
              <a:rPr lang="fr-FR" altLang="fr-FR"/>
              <a:t>... Comme quoi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1026">
            <a:extLst>
              <a:ext uri="{FF2B5EF4-FFF2-40B4-BE49-F238E27FC236}">
                <a16:creationId xmlns:a16="http://schemas.microsoft.com/office/drawing/2014/main" id="{4B4FFF3F-CD10-4214-8359-7F31858B2FCA}"/>
              </a:ext>
            </a:extLst>
          </p:cNvPr>
          <p:cNvSpPr>
            <a:spLocks noGrp="1" noChangeArrowheads="1"/>
          </p:cNvSpPr>
          <p:nvPr>
            <p:ph type="title"/>
          </p:nvPr>
        </p:nvSpPr>
        <p:spPr/>
        <p:txBody>
          <a:bodyPr/>
          <a:lstStyle/>
          <a:p>
            <a:pPr eaLnBrk="1" hangingPunct="1"/>
            <a:r>
              <a:rPr lang="fr-FR" altLang="fr-FR"/>
              <a:t>Jo revient ! </a:t>
            </a:r>
            <a:r>
              <a:rPr lang="fr-FR" altLang="fr-FR" i="1"/>
              <a:t>... et il n’est pas content ...</a:t>
            </a:r>
          </a:p>
        </p:txBody>
      </p:sp>
      <p:sp>
        <p:nvSpPr>
          <p:cNvPr id="87043" name="Espace réservé du numéro de diapositive 3">
            <a:extLst>
              <a:ext uri="{FF2B5EF4-FFF2-40B4-BE49-F238E27FC236}">
                <a16:creationId xmlns:a16="http://schemas.microsoft.com/office/drawing/2014/main" id="{CEF32168-0EBE-45D3-8FB5-498F01F94A2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DF45FDDE-8EA3-492C-8E3F-B10603FEED1B}" type="slidenum">
              <a:rPr kumimoji="0" lang="fr-FR" altLang="fr-FR">
                <a:solidFill>
                  <a:schemeClr val="tx2"/>
                </a:solidFill>
              </a:rPr>
              <a:pPr algn="r"/>
              <a:t>71</a:t>
            </a:fld>
            <a:endParaRPr kumimoji="0" lang="fr-FR" altLang="fr-FR">
              <a:solidFill>
                <a:schemeClr val="tx2"/>
              </a:solidFill>
            </a:endParaRPr>
          </a:p>
        </p:txBody>
      </p:sp>
      <p:sp>
        <p:nvSpPr>
          <p:cNvPr id="87044" name="Text Box 1028">
            <a:extLst>
              <a:ext uri="{FF2B5EF4-FFF2-40B4-BE49-F238E27FC236}">
                <a16:creationId xmlns:a16="http://schemas.microsoft.com/office/drawing/2014/main" id="{30002C49-A837-4590-B084-E9F34580DC72}"/>
              </a:ext>
            </a:extLst>
          </p:cNvPr>
          <p:cNvSpPr txBox="1">
            <a:spLocks noChangeArrowheads="1"/>
          </p:cNvSpPr>
          <p:nvPr/>
        </p:nvSpPr>
        <p:spPr bwMode="auto">
          <a:xfrm>
            <a:off x="884238" y="1295400"/>
            <a:ext cx="8174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Vous avez maintenant l’habitude que Jo – le – Taxi vous demande des conseils pour la tenue de sa comptabilité.</a:t>
            </a:r>
          </a:p>
          <a:p>
            <a:pPr eaLnBrk="1" hangingPunct="1"/>
            <a:r>
              <a:rPr lang="fr-FR" altLang="fr-FR"/>
              <a:t>Cette fois, il a besoin d’établir son bilan de fin d’exercice ...</a:t>
            </a:r>
          </a:p>
        </p:txBody>
      </p:sp>
      <p:graphicFrame>
        <p:nvGraphicFramePr>
          <p:cNvPr id="87045" name="Object 1029">
            <a:extLst>
              <a:ext uri="{FF2B5EF4-FFF2-40B4-BE49-F238E27FC236}">
                <a16:creationId xmlns:a16="http://schemas.microsoft.com/office/drawing/2014/main" id="{30A035F9-7783-48D6-B734-D636DB063AD1}"/>
              </a:ext>
            </a:extLst>
          </p:cNvPr>
          <p:cNvGraphicFramePr>
            <a:graphicFrameLocks noChangeAspect="1"/>
          </p:cNvGraphicFramePr>
          <p:nvPr/>
        </p:nvGraphicFramePr>
        <p:xfrm>
          <a:off x="990600" y="1914525"/>
          <a:ext cx="3790950" cy="1685925"/>
        </p:xfrm>
        <a:graphic>
          <a:graphicData uri="http://schemas.openxmlformats.org/presentationml/2006/ole">
            <mc:AlternateContent xmlns:mc="http://schemas.openxmlformats.org/markup-compatibility/2006">
              <mc:Choice xmlns:v="urn:schemas-microsoft-com:vml" Requires="v">
                <p:oleObj spid="_x0000_s87053" name="Feuille de calcul" r:id="rId3" imgW="3791331" imgH="1686154" progId="Excel.Sheet.8">
                  <p:embed/>
                </p:oleObj>
              </mc:Choice>
              <mc:Fallback>
                <p:oleObj name="Feuille de calcul" r:id="rId3" imgW="3791331" imgH="1686154" progId="Excel.Sheet.8">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14525"/>
                        <a:ext cx="3790950" cy="16859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graphicFrame>
        <p:nvGraphicFramePr>
          <p:cNvPr id="87046" name="Object 1030">
            <a:extLst>
              <a:ext uri="{FF2B5EF4-FFF2-40B4-BE49-F238E27FC236}">
                <a16:creationId xmlns:a16="http://schemas.microsoft.com/office/drawing/2014/main" id="{B41F5E27-5A5F-455E-B45B-C966DB7D20C8}"/>
              </a:ext>
            </a:extLst>
          </p:cNvPr>
          <p:cNvGraphicFramePr>
            <a:graphicFrameLocks noChangeAspect="1"/>
          </p:cNvGraphicFramePr>
          <p:nvPr/>
        </p:nvGraphicFramePr>
        <p:xfrm>
          <a:off x="5943600" y="1828800"/>
          <a:ext cx="2724150" cy="1857375"/>
        </p:xfrm>
        <a:graphic>
          <a:graphicData uri="http://schemas.openxmlformats.org/presentationml/2006/ole">
            <mc:AlternateContent xmlns:mc="http://schemas.openxmlformats.org/markup-compatibility/2006">
              <mc:Choice xmlns:v="urn:schemas-microsoft-com:vml" Requires="v">
                <p:oleObj spid="_x0000_s87054" name="Feuille de calcul" r:id="rId5" imgW="2724531" imgH="1857654" progId="Excel.Sheet.8">
                  <p:embed/>
                </p:oleObj>
              </mc:Choice>
              <mc:Fallback>
                <p:oleObj name="Feuille de calcul" r:id="rId5" imgW="2724531" imgH="1857654" progId="Excel.Sheet.8">
                  <p:embed/>
                  <p:pic>
                    <p:nvPicPr>
                      <p:cNvPr id="0" name="Object 1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828800"/>
                        <a:ext cx="2724150" cy="18573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graphicFrame>
        <p:nvGraphicFramePr>
          <p:cNvPr id="87047" name="Object 1033">
            <a:extLst>
              <a:ext uri="{FF2B5EF4-FFF2-40B4-BE49-F238E27FC236}">
                <a16:creationId xmlns:a16="http://schemas.microsoft.com/office/drawing/2014/main" id="{60DF1D51-BEE3-48B7-87E8-094DDA794F8D}"/>
              </a:ext>
            </a:extLst>
          </p:cNvPr>
          <p:cNvGraphicFramePr>
            <a:graphicFrameLocks noChangeAspect="1"/>
          </p:cNvGraphicFramePr>
          <p:nvPr/>
        </p:nvGraphicFramePr>
        <p:xfrm>
          <a:off x="914400" y="3810000"/>
          <a:ext cx="8096250" cy="1666875"/>
        </p:xfrm>
        <a:graphic>
          <a:graphicData uri="http://schemas.openxmlformats.org/presentationml/2006/ole">
            <mc:AlternateContent xmlns:mc="http://schemas.openxmlformats.org/markup-compatibility/2006">
              <mc:Choice xmlns:v="urn:schemas-microsoft-com:vml" Requires="v">
                <p:oleObj spid="_x0000_s87055" name="Feuille de calcul" r:id="rId7" imgW="8553831" imgH="1667459" progId="Excel.Sheet.8">
                  <p:embed/>
                </p:oleObj>
              </mc:Choice>
              <mc:Fallback>
                <p:oleObj name="Feuille de calcul" r:id="rId7" imgW="8553831" imgH="1667459" progId="Excel.Sheet.8">
                  <p:embed/>
                  <p:pic>
                    <p:nvPicPr>
                      <p:cNvPr id="0" name="Object 1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810000"/>
                        <a:ext cx="8096250" cy="166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87048" name="AutoShape 1034">
            <a:hlinkClick r:id="rId9" action="ppaction://hlinksldjump" highlightClick="1"/>
            <a:extLst>
              <a:ext uri="{FF2B5EF4-FFF2-40B4-BE49-F238E27FC236}">
                <a16:creationId xmlns:a16="http://schemas.microsoft.com/office/drawing/2014/main" id="{F3C34556-4486-4620-9D36-0082E28DDFBD}"/>
              </a:ext>
            </a:extLst>
          </p:cNvPr>
          <p:cNvSpPr>
            <a:spLocks noChangeArrowheads="1"/>
          </p:cNvSpPr>
          <p:nvPr/>
        </p:nvSpPr>
        <p:spPr bwMode="auto">
          <a:xfrm>
            <a:off x="5486400" y="5638800"/>
            <a:ext cx="1905000" cy="3810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Solution</a:t>
            </a:r>
          </a:p>
        </p:txBody>
      </p:sp>
      <p:grpSp>
        <p:nvGrpSpPr>
          <p:cNvPr id="87049" name="Group 1035">
            <a:extLst>
              <a:ext uri="{FF2B5EF4-FFF2-40B4-BE49-F238E27FC236}">
                <a16:creationId xmlns:a16="http://schemas.microsoft.com/office/drawing/2014/main" id="{2AC7EC51-8D0D-4E69-AC8E-A37BB8C76F7A}"/>
              </a:ext>
            </a:extLst>
          </p:cNvPr>
          <p:cNvGrpSpPr>
            <a:grpSpLocks/>
          </p:cNvGrpSpPr>
          <p:nvPr/>
        </p:nvGrpSpPr>
        <p:grpSpPr bwMode="auto">
          <a:xfrm>
            <a:off x="47625" y="1516063"/>
            <a:ext cx="692150" cy="1009650"/>
            <a:chOff x="2787" y="2016"/>
            <a:chExt cx="532" cy="828"/>
          </a:xfrm>
        </p:grpSpPr>
        <p:graphicFrame>
          <p:nvGraphicFramePr>
            <p:cNvPr id="87051" name="Object 1036">
              <a:extLst>
                <a:ext uri="{FF2B5EF4-FFF2-40B4-BE49-F238E27FC236}">
                  <a16:creationId xmlns:a16="http://schemas.microsoft.com/office/drawing/2014/main" id="{E5368DBA-BE7F-41C9-B57D-BFE7571C039A}"/>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87056" name="Clip" r:id="rId10" imgW="1396289" imgH="2171700" progId="MS_ClipArt_Gallery.2">
                    <p:embed/>
                  </p:oleObj>
                </mc:Choice>
                <mc:Fallback>
                  <p:oleObj name="Clip" r:id="rId10" imgW="1396289" imgH="2171700" progId="MS_ClipArt_Gallery.2">
                    <p:embed/>
                    <p:pic>
                      <p:nvPicPr>
                        <p:cNvPr id="0" name="Object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052" name="Text Box 1037">
              <a:extLst>
                <a:ext uri="{FF2B5EF4-FFF2-40B4-BE49-F238E27FC236}">
                  <a16:creationId xmlns:a16="http://schemas.microsoft.com/office/drawing/2014/main" id="{B9F30094-EFEC-4D9B-B025-69D5946C0D61}"/>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
        <p:nvSpPr>
          <p:cNvPr id="87050" name="AutoShape 1038">
            <a:hlinkClick r:id="rId12" action="ppaction://hlinksldjump" highlightClick="1"/>
            <a:extLst>
              <a:ext uri="{FF2B5EF4-FFF2-40B4-BE49-F238E27FC236}">
                <a16:creationId xmlns:a16="http://schemas.microsoft.com/office/drawing/2014/main" id="{5B69E2F4-1AA3-4C49-8319-25145B6CE843}"/>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1026">
            <a:extLst>
              <a:ext uri="{FF2B5EF4-FFF2-40B4-BE49-F238E27FC236}">
                <a16:creationId xmlns:a16="http://schemas.microsoft.com/office/drawing/2014/main" id="{3C595B52-D4FD-41EE-B314-DAF35F782C05}"/>
              </a:ext>
            </a:extLst>
          </p:cNvPr>
          <p:cNvSpPr>
            <a:spLocks noGrp="1" noChangeArrowheads="1"/>
          </p:cNvSpPr>
          <p:nvPr>
            <p:ph type="title"/>
          </p:nvPr>
        </p:nvSpPr>
        <p:spPr/>
        <p:txBody>
          <a:bodyPr/>
          <a:lstStyle/>
          <a:p>
            <a:pPr eaLnBrk="1" hangingPunct="1"/>
            <a:r>
              <a:rPr lang="fr-FR" altLang="fr-FR"/>
              <a:t>Solution</a:t>
            </a:r>
          </a:p>
        </p:txBody>
      </p:sp>
      <p:sp>
        <p:nvSpPr>
          <p:cNvPr id="88067" name="Espace réservé du numéro de diapositive 3">
            <a:extLst>
              <a:ext uri="{FF2B5EF4-FFF2-40B4-BE49-F238E27FC236}">
                <a16:creationId xmlns:a16="http://schemas.microsoft.com/office/drawing/2014/main" id="{6D403DBB-368E-4FBE-AA3B-66D22111BAB1}"/>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3918FC4-EEBB-4A9C-A1A6-175B924A65A2}" type="slidenum">
              <a:rPr kumimoji="0" lang="fr-FR" altLang="fr-FR">
                <a:solidFill>
                  <a:schemeClr val="tx2"/>
                </a:solidFill>
              </a:rPr>
              <a:pPr algn="r"/>
              <a:t>72</a:t>
            </a:fld>
            <a:endParaRPr kumimoji="0" lang="fr-FR" altLang="fr-FR">
              <a:solidFill>
                <a:schemeClr val="tx2"/>
              </a:solidFill>
            </a:endParaRPr>
          </a:p>
        </p:txBody>
      </p:sp>
      <p:graphicFrame>
        <p:nvGraphicFramePr>
          <p:cNvPr id="88068" name="Object 1028">
            <a:extLst>
              <a:ext uri="{FF2B5EF4-FFF2-40B4-BE49-F238E27FC236}">
                <a16:creationId xmlns:a16="http://schemas.microsoft.com/office/drawing/2014/main" id="{352CA41B-1D98-4EB5-A1B5-B3059D6C4224}"/>
              </a:ext>
            </a:extLst>
          </p:cNvPr>
          <p:cNvGraphicFramePr>
            <a:graphicFrameLocks noChangeAspect="1"/>
          </p:cNvGraphicFramePr>
          <p:nvPr/>
        </p:nvGraphicFramePr>
        <p:xfrm>
          <a:off x="990600" y="1914525"/>
          <a:ext cx="3790950" cy="1685925"/>
        </p:xfrm>
        <a:graphic>
          <a:graphicData uri="http://schemas.openxmlformats.org/presentationml/2006/ole">
            <mc:AlternateContent xmlns:mc="http://schemas.openxmlformats.org/markup-compatibility/2006">
              <mc:Choice xmlns:v="urn:schemas-microsoft-com:vml" Requires="v">
                <p:oleObj spid="_x0000_s88098" name="Feuille de calcul" r:id="rId3" imgW="3791331" imgH="1686154" progId="Excel.Sheet.8">
                  <p:embed/>
                </p:oleObj>
              </mc:Choice>
              <mc:Fallback>
                <p:oleObj name="Feuille de calcul" r:id="rId3" imgW="3791331" imgH="1686154" progId="Excel.Shee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14525"/>
                        <a:ext cx="3790950" cy="16859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graphicFrame>
        <p:nvGraphicFramePr>
          <p:cNvPr id="88069" name="Object 1029">
            <a:extLst>
              <a:ext uri="{FF2B5EF4-FFF2-40B4-BE49-F238E27FC236}">
                <a16:creationId xmlns:a16="http://schemas.microsoft.com/office/drawing/2014/main" id="{F2782555-D750-4CCC-A376-0D92251CEFCC}"/>
              </a:ext>
            </a:extLst>
          </p:cNvPr>
          <p:cNvGraphicFramePr>
            <a:graphicFrameLocks noChangeAspect="1"/>
          </p:cNvGraphicFramePr>
          <p:nvPr/>
        </p:nvGraphicFramePr>
        <p:xfrm>
          <a:off x="5943600" y="1828800"/>
          <a:ext cx="2724150" cy="1857375"/>
        </p:xfrm>
        <a:graphic>
          <a:graphicData uri="http://schemas.openxmlformats.org/presentationml/2006/ole">
            <mc:AlternateContent xmlns:mc="http://schemas.openxmlformats.org/markup-compatibility/2006">
              <mc:Choice xmlns:v="urn:schemas-microsoft-com:vml" Requires="v">
                <p:oleObj spid="_x0000_s88099" name="Feuille de calcul" r:id="rId5" imgW="2724531" imgH="1857654" progId="Excel.Sheet.8">
                  <p:embed/>
                </p:oleObj>
              </mc:Choice>
              <mc:Fallback>
                <p:oleObj name="Feuille de calcul" r:id="rId5" imgW="2724531" imgH="1857654" progId="Excel.Sheet.8">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828800"/>
                        <a:ext cx="2724150" cy="18573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88070" name="AutoShape 1031">
            <a:hlinkClick r:id="rId7" action="ppaction://hlinksldjump" highlightClick="1"/>
            <a:extLst>
              <a:ext uri="{FF2B5EF4-FFF2-40B4-BE49-F238E27FC236}">
                <a16:creationId xmlns:a16="http://schemas.microsoft.com/office/drawing/2014/main" id="{114EA09E-D8A2-4BB1-80A5-FA8BFEEA262C}"/>
              </a:ext>
            </a:extLst>
          </p:cNvPr>
          <p:cNvSpPr>
            <a:spLocks noChangeArrowheads="1"/>
          </p:cNvSpPr>
          <p:nvPr/>
        </p:nvSpPr>
        <p:spPr bwMode="auto">
          <a:xfrm>
            <a:off x="76200" y="304800"/>
            <a:ext cx="838200" cy="914400"/>
          </a:xfrm>
          <a:prstGeom prst="actionButtonReturn">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RETOUR</a:t>
            </a:r>
          </a:p>
        </p:txBody>
      </p:sp>
      <p:graphicFrame>
        <p:nvGraphicFramePr>
          <p:cNvPr id="88071" name="Object 1032">
            <a:extLst>
              <a:ext uri="{FF2B5EF4-FFF2-40B4-BE49-F238E27FC236}">
                <a16:creationId xmlns:a16="http://schemas.microsoft.com/office/drawing/2014/main" id="{ADE285DC-FED9-4592-A7A0-9D95DD6C7411}"/>
              </a:ext>
            </a:extLst>
          </p:cNvPr>
          <p:cNvGraphicFramePr>
            <a:graphicFrameLocks noChangeAspect="1"/>
          </p:cNvGraphicFramePr>
          <p:nvPr/>
        </p:nvGraphicFramePr>
        <p:xfrm>
          <a:off x="914400" y="3810000"/>
          <a:ext cx="8096250" cy="1666875"/>
        </p:xfrm>
        <a:graphic>
          <a:graphicData uri="http://schemas.openxmlformats.org/presentationml/2006/ole">
            <mc:AlternateContent xmlns:mc="http://schemas.openxmlformats.org/markup-compatibility/2006">
              <mc:Choice xmlns:v="urn:schemas-microsoft-com:vml" Requires="v">
                <p:oleObj spid="_x0000_s88100" name="Feuille de calcul" r:id="rId8" imgW="8553831" imgH="1667459" progId="Excel.Sheet.8">
                  <p:embed/>
                </p:oleObj>
              </mc:Choice>
              <mc:Fallback>
                <p:oleObj name="Feuille de calcul" r:id="rId8" imgW="8553831" imgH="1667459" progId="Excel.Sheet.8">
                  <p:embed/>
                  <p:pic>
                    <p:nvPicPr>
                      <p:cNvPr id="0" name="Object 10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810000"/>
                        <a:ext cx="8096250" cy="16668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262153" name="Text Box 1033">
            <a:extLst>
              <a:ext uri="{FF2B5EF4-FFF2-40B4-BE49-F238E27FC236}">
                <a16:creationId xmlns:a16="http://schemas.microsoft.com/office/drawing/2014/main" id="{C123E2AE-2370-4101-AA3A-85768856FEEA}"/>
              </a:ext>
            </a:extLst>
          </p:cNvPr>
          <p:cNvSpPr txBox="1">
            <a:spLocks noChangeArrowheads="1"/>
          </p:cNvSpPr>
          <p:nvPr/>
        </p:nvSpPr>
        <p:spPr bwMode="auto">
          <a:xfrm>
            <a:off x="2528888" y="1306513"/>
            <a:ext cx="410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t>... Toujours pareil, du plus simple au plus compliqué ...</a:t>
            </a:r>
          </a:p>
        </p:txBody>
      </p:sp>
      <p:grpSp>
        <p:nvGrpSpPr>
          <p:cNvPr id="262156" name="Group 1036">
            <a:extLst>
              <a:ext uri="{FF2B5EF4-FFF2-40B4-BE49-F238E27FC236}">
                <a16:creationId xmlns:a16="http://schemas.microsoft.com/office/drawing/2014/main" id="{E0DB2669-FEF8-41FE-8F74-3E0DE44AF587}"/>
              </a:ext>
            </a:extLst>
          </p:cNvPr>
          <p:cNvGrpSpPr>
            <a:grpSpLocks/>
          </p:cNvGrpSpPr>
          <p:nvPr/>
        </p:nvGrpSpPr>
        <p:grpSpPr bwMode="auto">
          <a:xfrm>
            <a:off x="7493000" y="4545013"/>
            <a:ext cx="1041400" cy="244475"/>
            <a:chOff x="4720" y="2863"/>
            <a:chExt cx="656" cy="154"/>
          </a:xfrm>
        </p:grpSpPr>
        <p:sp>
          <p:nvSpPr>
            <p:cNvPr id="88096" name="Line 1034">
              <a:extLst>
                <a:ext uri="{FF2B5EF4-FFF2-40B4-BE49-F238E27FC236}">
                  <a16:creationId xmlns:a16="http://schemas.microsoft.com/office/drawing/2014/main" id="{AA197AC5-D3B3-4B36-A3CE-9F75D0A5E490}"/>
                </a:ext>
              </a:extLst>
            </p:cNvPr>
            <p:cNvSpPr>
              <a:spLocks noChangeShapeType="1"/>
            </p:cNvSpPr>
            <p:nvPr/>
          </p:nvSpPr>
          <p:spPr bwMode="auto">
            <a:xfrm flipH="1">
              <a:off x="4992" y="2940"/>
              <a:ext cx="384"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97" name="Text Box 1035">
              <a:extLst>
                <a:ext uri="{FF2B5EF4-FFF2-40B4-BE49-F238E27FC236}">
                  <a16:creationId xmlns:a16="http://schemas.microsoft.com/office/drawing/2014/main" id="{B6C1F2BC-D7B8-4F05-A925-B8BC40675AF5}"/>
                </a:ext>
              </a:extLst>
            </p:cNvPr>
            <p:cNvSpPr txBox="1">
              <a:spLocks noChangeArrowheads="1"/>
            </p:cNvSpPr>
            <p:nvPr/>
          </p:nvSpPr>
          <p:spPr bwMode="auto">
            <a:xfrm>
              <a:off x="4720" y="2863"/>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40</a:t>
              </a:r>
            </a:p>
          </p:txBody>
        </p:sp>
      </p:grpSp>
      <p:grpSp>
        <p:nvGrpSpPr>
          <p:cNvPr id="262160" name="Group 1040">
            <a:extLst>
              <a:ext uri="{FF2B5EF4-FFF2-40B4-BE49-F238E27FC236}">
                <a16:creationId xmlns:a16="http://schemas.microsoft.com/office/drawing/2014/main" id="{82E60A66-5C55-4B20-B7A3-D637E4564F5C}"/>
              </a:ext>
            </a:extLst>
          </p:cNvPr>
          <p:cNvGrpSpPr>
            <a:grpSpLocks/>
          </p:cNvGrpSpPr>
          <p:nvPr/>
        </p:nvGrpSpPr>
        <p:grpSpPr bwMode="auto">
          <a:xfrm>
            <a:off x="4876800" y="3581400"/>
            <a:ext cx="3016250" cy="1387475"/>
            <a:chOff x="3072" y="2256"/>
            <a:chExt cx="1900" cy="874"/>
          </a:xfrm>
        </p:grpSpPr>
        <p:sp>
          <p:nvSpPr>
            <p:cNvPr id="88094" name="Line 1038">
              <a:extLst>
                <a:ext uri="{FF2B5EF4-FFF2-40B4-BE49-F238E27FC236}">
                  <a16:creationId xmlns:a16="http://schemas.microsoft.com/office/drawing/2014/main" id="{94EC022E-BDB6-4418-A35B-449A47A40B5C}"/>
                </a:ext>
              </a:extLst>
            </p:cNvPr>
            <p:cNvSpPr>
              <a:spLocks noChangeShapeType="1"/>
            </p:cNvSpPr>
            <p:nvPr/>
          </p:nvSpPr>
          <p:spPr bwMode="auto">
            <a:xfrm>
              <a:off x="3072" y="2256"/>
              <a:ext cx="1680" cy="76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95" name="Text Box 1039">
              <a:extLst>
                <a:ext uri="{FF2B5EF4-FFF2-40B4-BE49-F238E27FC236}">
                  <a16:creationId xmlns:a16="http://schemas.microsoft.com/office/drawing/2014/main" id="{FC493D11-BA66-4F77-94F4-57CB5C81AF7F}"/>
                </a:ext>
              </a:extLst>
            </p:cNvPr>
            <p:cNvSpPr txBox="1">
              <a:spLocks noChangeArrowheads="1"/>
            </p:cNvSpPr>
            <p:nvPr/>
          </p:nvSpPr>
          <p:spPr bwMode="auto">
            <a:xfrm>
              <a:off x="4729" y="2976"/>
              <a:ext cx="2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-5,4</a:t>
              </a:r>
            </a:p>
          </p:txBody>
        </p:sp>
      </p:grpSp>
      <p:grpSp>
        <p:nvGrpSpPr>
          <p:cNvPr id="262165" name="Group 1045">
            <a:extLst>
              <a:ext uri="{FF2B5EF4-FFF2-40B4-BE49-F238E27FC236}">
                <a16:creationId xmlns:a16="http://schemas.microsoft.com/office/drawing/2014/main" id="{029BF5D9-52E7-4E34-BEBE-B8C4E63EADE4}"/>
              </a:ext>
            </a:extLst>
          </p:cNvPr>
          <p:cNvGrpSpPr>
            <a:grpSpLocks/>
          </p:cNvGrpSpPr>
          <p:nvPr/>
        </p:nvGrpSpPr>
        <p:grpSpPr bwMode="auto">
          <a:xfrm>
            <a:off x="7543800" y="3328988"/>
            <a:ext cx="1219200" cy="2020887"/>
            <a:chOff x="4752" y="2097"/>
            <a:chExt cx="768" cy="1273"/>
          </a:xfrm>
        </p:grpSpPr>
        <p:sp>
          <p:nvSpPr>
            <p:cNvPr id="88091" name="Line 1042">
              <a:extLst>
                <a:ext uri="{FF2B5EF4-FFF2-40B4-BE49-F238E27FC236}">
                  <a16:creationId xmlns:a16="http://schemas.microsoft.com/office/drawing/2014/main" id="{D802C82B-90DC-40BC-BADC-733D5741C9B0}"/>
                </a:ext>
              </a:extLst>
            </p:cNvPr>
            <p:cNvSpPr>
              <a:spLocks noChangeShapeType="1"/>
            </p:cNvSpPr>
            <p:nvPr/>
          </p:nvSpPr>
          <p:spPr bwMode="auto">
            <a:xfrm flipH="1" flipV="1">
              <a:off x="5398" y="2097"/>
              <a:ext cx="122" cy="1119"/>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92" name="Text Box 1043">
              <a:extLst>
                <a:ext uri="{FF2B5EF4-FFF2-40B4-BE49-F238E27FC236}">
                  <a16:creationId xmlns:a16="http://schemas.microsoft.com/office/drawing/2014/main" id="{781A0215-CC60-4DC9-998F-9DC7C29DFF67}"/>
                </a:ext>
              </a:extLst>
            </p:cNvPr>
            <p:cNvSpPr txBox="1">
              <a:spLocks noChangeArrowheads="1"/>
            </p:cNvSpPr>
            <p:nvPr/>
          </p:nvSpPr>
          <p:spPr bwMode="auto">
            <a:xfrm>
              <a:off x="4752" y="3216"/>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16</a:t>
              </a:r>
            </a:p>
          </p:txBody>
        </p:sp>
        <p:sp>
          <p:nvSpPr>
            <p:cNvPr id="88093" name="Line 1044">
              <a:extLst>
                <a:ext uri="{FF2B5EF4-FFF2-40B4-BE49-F238E27FC236}">
                  <a16:creationId xmlns:a16="http://schemas.microsoft.com/office/drawing/2014/main" id="{54882C4C-319E-44BD-A7B8-4D4668786696}"/>
                </a:ext>
              </a:extLst>
            </p:cNvPr>
            <p:cNvSpPr>
              <a:spLocks noChangeShapeType="1"/>
            </p:cNvSpPr>
            <p:nvPr/>
          </p:nvSpPr>
          <p:spPr bwMode="auto">
            <a:xfrm flipH="1">
              <a:off x="4896" y="2098"/>
              <a:ext cx="390" cy="111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262169" name="Text Box 1049">
            <a:extLst>
              <a:ext uri="{FF2B5EF4-FFF2-40B4-BE49-F238E27FC236}">
                <a16:creationId xmlns:a16="http://schemas.microsoft.com/office/drawing/2014/main" id="{11688541-D4D9-4D17-A16D-F10FFCDC6D59}"/>
              </a:ext>
            </a:extLst>
          </p:cNvPr>
          <p:cNvSpPr txBox="1">
            <a:spLocks noChangeArrowheads="1"/>
          </p:cNvSpPr>
          <p:nvPr/>
        </p:nvSpPr>
        <p:spPr bwMode="auto">
          <a:xfrm>
            <a:off x="7496175" y="411480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50,6</a:t>
            </a:r>
          </a:p>
        </p:txBody>
      </p:sp>
      <p:grpSp>
        <p:nvGrpSpPr>
          <p:cNvPr id="262171" name="Group 1051">
            <a:extLst>
              <a:ext uri="{FF2B5EF4-FFF2-40B4-BE49-F238E27FC236}">
                <a16:creationId xmlns:a16="http://schemas.microsoft.com/office/drawing/2014/main" id="{FD34EB70-3535-43DC-9029-83041C0773B7}"/>
              </a:ext>
            </a:extLst>
          </p:cNvPr>
          <p:cNvGrpSpPr>
            <a:grpSpLocks/>
          </p:cNvGrpSpPr>
          <p:nvPr/>
        </p:nvGrpSpPr>
        <p:grpSpPr bwMode="auto">
          <a:xfrm>
            <a:off x="2514600" y="4025900"/>
            <a:ext cx="2895600" cy="790575"/>
            <a:chOff x="1584" y="2536"/>
            <a:chExt cx="1824" cy="498"/>
          </a:xfrm>
        </p:grpSpPr>
        <p:sp>
          <p:nvSpPr>
            <p:cNvPr id="88089" name="Text Box 1048">
              <a:extLst>
                <a:ext uri="{FF2B5EF4-FFF2-40B4-BE49-F238E27FC236}">
                  <a16:creationId xmlns:a16="http://schemas.microsoft.com/office/drawing/2014/main" id="{31FB74B1-5542-4D6A-8C32-7F82536EA639}"/>
                </a:ext>
              </a:extLst>
            </p:cNvPr>
            <p:cNvSpPr txBox="1">
              <a:spLocks noChangeArrowheads="1"/>
            </p:cNvSpPr>
            <p:nvPr/>
          </p:nvSpPr>
          <p:spPr bwMode="auto">
            <a:xfrm>
              <a:off x="1584" y="288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50</a:t>
              </a:r>
            </a:p>
          </p:txBody>
        </p:sp>
        <p:sp>
          <p:nvSpPr>
            <p:cNvPr id="88090" name="Freeform 1050">
              <a:extLst>
                <a:ext uri="{FF2B5EF4-FFF2-40B4-BE49-F238E27FC236}">
                  <a16:creationId xmlns:a16="http://schemas.microsoft.com/office/drawing/2014/main" id="{4B9D4EF9-579C-494B-8C97-25D51C0EA22A}"/>
                </a:ext>
              </a:extLst>
            </p:cNvPr>
            <p:cNvSpPr>
              <a:spLocks/>
            </p:cNvSpPr>
            <p:nvPr/>
          </p:nvSpPr>
          <p:spPr bwMode="auto">
            <a:xfrm>
              <a:off x="1824" y="2536"/>
              <a:ext cx="1584" cy="344"/>
            </a:xfrm>
            <a:custGeom>
              <a:avLst/>
              <a:gdLst>
                <a:gd name="T0" fmla="*/ 1584 w 1584"/>
                <a:gd name="T1" fmla="*/ 296 h 344"/>
                <a:gd name="T2" fmla="*/ 864 w 1584"/>
                <a:gd name="T3" fmla="*/ 8 h 344"/>
                <a:gd name="T4" fmla="*/ 0 w 1584"/>
                <a:gd name="T5" fmla="*/ 344 h 344"/>
                <a:gd name="T6" fmla="*/ 0 60000 65536"/>
                <a:gd name="T7" fmla="*/ 0 60000 65536"/>
                <a:gd name="T8" fmla="*/ 0 60000 65536"/>
              </a:gdLst>
              <a:ahLst/>
              <a:cxnLst>
                <a:cxn ang="T6">
                  <a:pos x="T0" y="T1"/>
                </a:cxn>
                <a:cxn ang="T7">
                  <a:pos x="T2" y="T3"/>
                </a:cxn>
                <a:cxn ang="T8">
                  <a:pos x="T4" y="T5"/>
                </a:cxn>
              </a:cxnLst>
              <a:rect l="0" t="0" r="r" b="b"/>
              <a:pathLst>
                <a:path w="1584" h="344">
                  <a:moveTo>
                    <a:pt x="1584" y="296"/>
                  </a:moveTo>
                  <a:cubicBezTo>
                    <a:pt x="1356" y="148"/>
                    <a:pt x="1128" y="0"/>
                    <a:pt x="864" y="8"/>
                  </a:cubicBezTo>
                  <a:cubicBezTo>
                    <a:pt x="600" y="16"/>
                    <a:pt x="300" y="180"/>
                    <a:pt x="0" y="344"/>
                  </a:cubicBezTo>
                </a:path>
              </a:pathLst>
            </a:custGeom>
            <a:noFill/>
            <a:ln w="190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262175" name="Group 1055">
            <a:extLst>
              <a:ext uri="{FF2B5EF4-FFF2-40B4-BE49-F238E27FC236}">
                <a16:creationId xmlns:a16="http://schemas.microsoft.com/office/drawing/2014/main" id="{75A02605-9C7B-4C62-B024-5B2FBEBABDF6}"/>
              </a:ext>
            </a:extLst>
          </p:cNvPr>
          <p:cNvGrpSpPr>
            <a:grpSpLocks/>
          </p:cNvGrpSpPr>
          <p:nvPr/>
        </p:nvGrpSpPr>
        <p:grpSpPr bwMode="auto">
          <a:xfrm>
            <a:off x="2667000" y="2895600"/>
            <a:ext cx="1036638" cy="1917700"/>
            <a:chOff x="1680" y="1824"/>
            <a:chExt cx="653" cy="1208"/>
          </a:xfrm>
        </p:grpSpPr>
        <p:sp>
          <p:nvSpPr>
            <p:cNvPr id="88087" name="Line 1053">
              <a:extLst>
                <a:ext uri="{FF2B5EF4-FFF2-40B4-BE49-F238E27FC236}">
                  <a16:creationId xmlns:a16="http://schemas.microsoft.com/office/drawing/2014/main" id="{66AF733A-9542-4CDE-A945-1B422AE268D3}"/>
                </a:ext>
              </a:extLst>
            </p:cNvPr>
            <p:cNvSpPr>
              <a:spLocks noChangeShapeType="1"/>
            </p:cNvSpPr>
            <p:nvPr/>
          </p:nvSpPr>
          <p:spPr bwMode="auto">
            <a:xfrm>
              <a:off x="1680" y="1824"/>
              <a:ext cx="528" cy="105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88" name="Text Box 1054">
              <a:extLst>
                <a:ext uri="{FF2B5EF4-FFF2-40B4-BE49-F238E27FC236}">
                  <a16:creationId xmlns:a16="http://schemas.microsoft.com/office/drawing/2014/main" id="{8442851B-1198-401C-9975-26877B96E2A3}"/>
                </a:ext>
              </a:extLst>
            </p:cNvPr>
            <p:cNvSpPr txBox="1">
              <a:spLocks noChangeArrowheads="1"/>
            </p:cNvSpPr>
            <p:nvPr/>
          </p:nvSpPr>
          <p:spPr bwMode="auto">
            <a:xfrm>
              <a:off x="2137" y="2878"/>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10</a:t>
              </a:r>
            </a:p>
          </p:txBody>
        </p:sp>
      </p:grpSp>
      <p:grpSp>
        <p:nvGrpSpPr>
          <p:cNvPr id="262178" name="Group 1058">
            <a:extLst>
              <a:ext uri="{FF2B5EF4-FFF2-40B4-BE49-F238E27FC236}">
                <a16:creationId xmlns:a16="http://schemas.microsoft.com/office/drawing/2014/main" id="{6DA2DAFF-6214-4713-BE78-BA73463B10CB}"/>
              </a:ext>
            </a:extLst>
          </p:cNvPr>
          <p:cNvGrpSpPr>
            <a:grpSpLocks/>
          </p:cNvGrpSpPr>
          <p:nvPr/>
        </p:nvGrpSpPr>
        <p:grpSpPr bwMode="auto">
          <a:xfrm>
            <a:off x="2979738" y="4572000"/>
            <a:ext cx="1598612" cy="244475"/>
            <a:chOff x="1877" y="2880"/>
            <a:chExt cx="1007" cy="154"/>
          </a:xfrm>
        </p:grpSpPr>
        <p:sp>
          <p:nvSpPr>
            <p:cNvPr id="88084" name="Line 1047">
              <a:extLst>
                <a:ext uri="{FF2B5EF4-FFF2-40B4-BE49-F238E27FC236}">
                  <a16:creationId xmlns:a16="http://schemas.microsoft.com/office/drawing/2014/main" id="{BE3C58B4-0B39-4FD2-BC57-86B51475CC88}"/>
                </a:ext>
              </a:extLst>
            </p:cNvPr>
            <p:cNvSpPr>
              <a:spLocks noChangeShapeType="1"/>
            </p:cNvSpPr>
            <p:nvPr/>
          </p:nvSpPr>
          <p:spPr bwMode="auto">
            <a:xfrm>
              <a:off x="1877" y="2957"/>
              <a:ext cx="192"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85" name="Line 1056">
              <a:extLst>
                <a:ext uri="{FF2B5EF4-FFF2-40B4-BE49-F238E27FC236}">
                  <a16:creationId xmlns:a16="http://schemas.microsoft.com/office/drawing/2014/main" id="{86FB489B-09FA-460B-A378-1A08906B2222}"/>
                </a:ext>
              </a:extLst>
            </p:cNvPr>
            <p:cNvSpPr>
              <a:spLocks noChangeShapeType="1"/>
            </p:cNvSpPr>
            <p:nvPr/>
          </p:nvSpPr>
          <p:spPr bwMode="auto">
            <a:xfrm>
              <a:off x="2367" y="2957"/>
              <a:ext cx="192"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86" name="Text Box 1057">
              <a:extLst>
                <a:ext uri="{FF2B5EF4-FFF2-40B4-BE49-F238E27FC236}">
                  <a16:creationId xmlns:a16="http://schemas.microsoft.com/office/drawing/2014/main" id="{860CE30E-1931-414A-BA5B-A3130DBFCD58}"/>
                </a:ext>
              </a:extLst>
            </p:cNvPr>
            <p:cNvSpPr txBox="1">
              <a:spLocks noChangeArrowheads="1"/>
            </p:cNvSpPr>
            <p:nvPr/>
          </p:nvSpPr>
          <p:spPr bwMode="auto">
            <a:xfrm>
              <a:off x="2688" y="288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40</a:t>
              </a:r>
            </a:p>
          </p:txBody>
        </p:sp>
      </p:grpSp>
      <p:grpSp>
        <p:nvGrpSpPr>
          <p:cNvPr id="262182" name="Group 1062">
            <a:extLst>
              <a:ext uri="{FF2B5EF4-FFF2-40B4-BE49-F238E27FC236}">
                <a16:creationId xmlns:a16="http://schemas.microsoft.com/office/drawing/2014/main" id="{E8A6A251-B823-4535-A9D5-229D25E4EC45}"/>
              </a:ext>
            </a:extLst>
          </p:cNvPr>
          <p:cNvGrpSpPr>
            <a:grpSpLocks/>
          </p:cNvGrpSpPr>
          <p:nvPr/>
        </p:nvGrpSpPr>
        <p:grpSpPr bwMode="auto">
          <a:xfrm>
            <a:off x="4219575" y="3590925"/>
            <a:ext cx="3767138" cy="1682750"/>
            <a:chOff x="2658" y="2262"/>
            <a:chExt cx="2373" cy="1060"/>
          </a:xfrm>
        </p:grpSpPr>
        <p:sp>
          <p:nvSpPr>
            <p:cNvPr id="88082" name="Line 1060">
              <a:extLst>
                <a:ext uri="{FF2B5EF4-FFF2-40B4-BE49-F238E27FC236}">
                  <a16:creationId xmlns:a16="http://schemas.microsoft.com/office/drawing/2014/main" id="{4DF24489-A942-4315-95B2-509797E44CCE}"/>
                </a:ext>
              </a:extLst>
            </p:cNvPr>
            <p:cNvSpPr>
              <a:spLocks noChangeShapeType="1"/>
            </p:cNvSpPr>
            <p:nvPr/>
          </p:nvSpPr>
          <p:spPr bwMode="auto">
            <a:xfrm flipH="1">
              <a:off x="2891" y="2262"/>
              <a:ext cx="2140" cy="94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88083" name="Text Box 1061">
              <a:extLst>
                <a:ext uri="{FF2B5EF4-FFF2-40B4-BE49-F238E27FC236}">
                  <a16:creationId xmlns:a16="http://schemas.microsoft.com/office/drawing/2014/main" id="{B58F23BF-5D8F-4762-AEC5-B59045C9B051}"/>
                </a:ext>
              </a:extLst>
            </p:cNvPr>
            <p:cNvSpPr txBox="1">
              <a:spLocks noChangeArrowheads="1"/>
            </p:cNvSpPr>
            <p:nvPr/>
          </p:nvSpPr>
          <p:spPr bwMode="auto">
            <a:xfrm>
              <a:off x="2658" y="3168"/>
              <a:ext cx="25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10,6</a:t>
              </a:r>
            </a:p>
          </p:txBody>
        </p:sp>
      </p:grpSp>
      <p:sp>
        <p:nvSpPr>
          <p:cNvPr id="262183" name="Text Box 1063">
            <a:extLst>
              <a:ext uri="{FF2B5EF4-FFF2-40B4-BE49-F238E27FC236}">
                <a16:creationId xmlns:a16="http://schemas.microsoft.com/office/drawing/2014/main" id="{B1633FF0-F95F-4D01-9045-42CB79D6E92D}"/>
              </a:ext>
            </a:extLst>
          </p:cNvPr>
          <p:cNvSpPr txBox="1">
            <a:spLocks noChangeArrowheads="1"/>
          </p:cNvSpPr>
          <p:nvPr/>
        </p:nvSpPr>
        <p:spPr bwMode="auto">
          <a:xfrm>
            <a:off x="3962400" y="411480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000" b="1">
                <a:solidFill>
                  <a:srgbClr val="FF0000"/>
                </a:solidFill>
              </a:rPr>
              <a:t>50,6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1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262156"/>
                                        </p:tgtEl>
                                        <p:attrNameLst>
                                          <p:attrName>style.visibility</p:attrName>
                                        </p:attrNameLst>
                                      </p:cBhvr>
                                      <p:to>
                                        <p:strVal val="visible"/>
                                      </p:to>
                                    </p:set>
                                    <p:animEffect transition="in" filter="wipe(right)">
                                      <p:cBhvr>
                                        <p:cTn id="11" dur="500"/>
                                        <p:tgtEl>
                                          <p:spTgt spid="2621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62160"/>
                                        </p:tgtEl>
                                        <p:attrNameLst>
                                          <p:attrName>style.visibility</p:attrName>
                                        </p:attrNameLst>
                                      </p:cBhvr>
                                      <p:to>
                                        <p:strVal val="visible"/>
                                      </p:to>
                                    </p:set>
                                    <p:animEffect transition="in" filter="wipe(left)">
                                      <p:cBhvr>
                                        <p:cTn id="16" dur="500"/>
                                        <p:tgtEl>
                                          <p:spTgt spid="2621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62165"/>
                                        </p:tgtEl>
                                        <p:attrNameLst>
                                          <p:attrName>style.visibility</p:attrName>
                                        </p:attrNameLst>
                                      </p:cBhvr>
                                      <p:to>
                                        <p:strVal val="visible"/>
                                      </p:to>
                                    </p:set>
                                    <p:animEffect transition="in" filter="wipe(right)">
                                      <p:cBhvr>
                                        <p:cTn id="21" dur="500"/>
                                        <p:tgtEl>
                                          <p:spTgt spid="2621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621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262171"/>
                                        </p:tgtEl>
                                        <p:attrNameLst>
                                          <p:attrName>style.visibility</p:attrName>
                                        </p:attrNameLst>
                                      </p:cBhvr>
                                      <p:to>
                                        <p:strVal val="visible"/>
                                      </p:to>
                                    </p:set>
                                    <p:animEffect transition="in" filter="wipe(right)">
                                      <p:cBhvr>
                                        <p:cTn id="30" dur="500"/>
                                        <p:tgtEl>
                                          <p:spTgt spid="2621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262175"/>
                                        </p:tgtEl>
                                        <p:attrNameLst>
                                          <p:attrName>style.visibility</p:attrName>
                                        </p:attrNameLst>
                                      </p:cBhvr>
                                      <p:to>
                                        <p:strVal val="visible"/>
                                      </p:to>
                                    </p:set>
                                    <p:animEffect transition="in" filter="wipe(up)">
                                      <p:cBhvr>
                                        <p:cTn id="35" dur="500"/>
                                        <p:tgtEl>
                                          <p:spTgt spid="26217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62178"/>
                                        </p:tgtEl>
                                        <p:attrNameLst>
                                          <p:attrName>style.visibility</p:attrName>
                                        </p:attrNameLst>
                                      </p:cBhvr>
                                      <p:to>
                                        <p:strVal val="visible"/>
                                      </p:to>
                                    </p:set>
                                    <p:animEffect transition="in" filter="wipe(left)">
                                      <p:cBhvr>
                                        <p:cTn id="40" dur="500"/>
                                        <p:tgtEl>
                                          <p:spTgt spid="2621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nodeType="clickEffect">
                                  <p:stCondLst>
                                    <p:cond delay="0"/>
                                  </p:stCondLst>
                                  <p:childTnLst>
                                    <p:set>
                                      <p:cBhvr>
                                        <p:cTn id="44" dur="1" fill="hold">
                                          <p:stCondLst>
                                            <p:cond delay="0"/>
                                          </p:stCondLst>
                                        </p:cTn>
                                        <p:tgtEl>
                                          <p:spTgt spid="262182"/>
                                        </p:tgtEl>
                                        <p:attrNameLst>
                                          <p:attrName>style.visibility</p:attrName>
                                        </p:attrNameLst>
                                      </p:cBhvr>
                                      <p:to>
                                        <p:strVal val="visible"/>
                                      </p:to>
                                    </p:set>
                                    <p:animEffect transition="in" filter="wipe(right)">
                                      <p:cBhvr>
                                        <p:cTn id="45" dur="500"/>
                                        <p:tgtEl>
                                          <p:spTgt spid="262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262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3" grpId="0" autoUpdateAnimBg="0"/>
      <p:bldP spid="262169" grpId="0" autoUpdateAnimBg="0"/>
      <p:bldP spid="26218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5E937F2-337E-413C-8916-1BECB04501BB}"/>
              </a:ext>
            </a:extLst>
          </p:cNvPr>
          <p:cNvSpPr>
            <a:spLocks noGrp="1" noChangeArrowheads="1"/>
          </p:cNvSpPr>
          <p:nvPr>
            <p:ph type="title"/>
          </p:nvPr>
        </p:nvSpPr>
        <p:spPr/>
        <p:txBody>
          <a:bodyPr/>
          <a:lstStyle/>
          <a:p>
            <a:pPr eaLnBrk="1" hangingPunct="1"/>
            <a:r>
              <a:rPr lang="fr-FR" altLang="fr-FR"/>
              <a:t>Annexe : Plan comptable général (PCG)</a:t>
            </a:r>
          </a:p>
        </p:txBody>
      </p:sp>
      <p:sp>
        <p:nvSpPr>
          <p:cNvPr id="89091" name="Rectangle 3">
            <a:extLst>
              <a:ext uri="{FF2B5EF4-FFF2-40B4-BE49-F238E27FC236}">
                <a16:creationId xmlns:a16="http://schemas.microsoft.com/office/drawing/2014/main" id="{26FB70AA-E6B6-4095-A09C-7A61E921FB5D}"/>
              </a:ext>
            </a:extLst>
          </p:cNvPr>
          <p:cNvSpPr>
            <a:spLocks noGrp="1" noChangeArrowheads="1"/>
          </p:cNvSpPr>
          <p:nvPr>
            <p:ph idx="1"/>
          </p:nvPr>
        </p:nvSpPr>
        <p:spPr/>
        <p:txBody>
          <a:bodyPr/>
          <a:lstStyle/>
          <a:p>
            <a:pPr lvl="1" eaLnBrk="1" hangingPunct="1"/>
            <a:r>
              <a:rPr lang="fr-FR" altLang="fr-FR"/>
              <a:t>Répertorie les comptes que doit tenir la comptabilité de l’entreprise</a:t>
            </a:r>
          </a:p>
          <a:p>
            <a:pPr lvl="1" eaLnBrk="1" hangingPunct="1"/>
            <a:r>
              <a:rPr lang="fr-FR" altLang="fr-FR"/>
              <a:t>Répartition de ces comptes en 7 classes (simplifié) :</a:t>
            </a: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a:p>
            <a:pPr lvl="1" eaLnBrk="1" hangingPunct="1"/>
            <a:endParaRPr lang="fr-FR" altLang="fr-FR"/>
          </a:p>
        </p:txBody>
      </p:sp>
      <p:sp>
        <p:nvSpPr>
          <p:cNvPr id="89092" name="Espace réservé du numéro de diapositive 3">
            <a:extLst>
              <a:ext uri="{FF2B5EF4-FFF2-40B4-BE49-F238E27FC236}">
                <a16:creationId xmlns:a16="http://schemas.microsoft.com/office/drawing/2014/main" id="{B048A7E5-6414-4968-AFAA-C6F58D49F9E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2758FCD6-D106-4FB5-9887-77BBB66AE764}" type="slidenum">
              <a:rPr kumimoji="0" lang="fr-FR" altLang="fr-FR">
                <a:solidFill>
                  <a:schemeClr val="tx2"/>
                </a:solidFill>
              </a:rPr>
              <a:pPr algn="r"/>
              <a:t>73</a:t>
            </a:fld>
            <a:endParaRPr kumimoji="0" lang="fr-FR" altLang="fr-FR">
              <a:solidFill>
                <a:schemeClr val="tx2"/>
              </a:solidFill>
            </a:endParaRPr>
          </a:p>
        </p:txBody>
      </p:sp>
      <p:sp>
        <p:nvSpPr>
          <p:cNvPr id="89093" name="AutoShape 4">
            <a:hlinkClick r:id="rId3" action="ppaction://hlinksldjump" highlightClick="1"/>
            <a:extLst>
              <a:ext uri="{FF2B5EF4-FFF2-40B4-BE49-F238E27FC236}">
                <a16:creationId xmlns:a16="http://schemas.microsoft.com/office/drawing/2014/main" id="{84509D23-4905-4D4A-BC07-1623EC09F28C}"/>
              </a:ext>
            </a:extLst>
          </p:cNvPr>
          <p:cNvSpPr>
            <a:spLocks noChangeArrowheads="1"/>
          </p:cNvSpPr>
          <p:nvPr/>
        </p:nvSpPr>
        <p:spPr bwMode="auto">
          <a:xfrm>
            <a:off x="76200" y="304800"/>
            <a:ext cx="914400" cy="9144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Retour</a:t>
            </a:r>
            <a:endParaRPr lang="fr-FR" altLang="fr-FR">
              <a:solidFill>
                <a:srgbClr val="000000"/>
              </a:solidFill>
            </a:endParaRPr>
          </a:p>
        </p:txBody>
      </p:sp>
      <p:sp>
        <p:nvSpPr>
          <p:cNvPr id="89094" name="AutoShape 5">
            <a:hlinkClick r:id="rId4" action="ppaction://hlinksldjump" highlightClick="1"/>
            <a:extLst>
              <a:ext uri="{FF2B5EF4-FFF2-40B4-BE49-F238E27FC236}">
                <a16:creationId xmlns:a16="http://schemas.microsoft.com/office/drawing/2014/main" id="{7A9665EA-9162-4E2A-B7FF-98D0B282905D}"/>
              </a:ext>
            </a:extLst>
          </p:cNvPr>
          <p:cNvSpPr>
            <a:spLocks noChangeArrowheads="1"/>
          </p:cNvSpPr>
          <p:nvPr/>
        </p:nvSpPr>
        <p:spPr bwMode="auto">
          <a:xfrm>
            <a:off x="1371600" y="27432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1</a:t>
            </a:r>
          </a:p>
        </p:txBody>
      </p:sp>
      <p:sp>
        <p:nvSpPr>
          <p:cNvPr id="89095" name="AutoShape 6">
            <a:hlinkClick r:id="rId5" action="ppaction://hlinksldjump" highlightClick="1"/>
            <a:extLst>
              <a:ext uri="{FF2B5EF4-FFF2-40B4-BE49-F238E27FC236}">
                <a16:creationId xmlns:a16="http://schemas.microsoft.com/office/drawing/2014/main" id="{55706304-10AC-4DFE-9735-14EBC3FC6260}"/>
              </a:ext>
            </a:extLst>
          </p:cNvPr>
          <p:cNvSpPr>
            <a:spLocks noChangeArrowheads="1"/>
          </p:cNvSpPr>
          <p:nvPr/>
        </p:nvSpPr>
        <p:spPr bwMode="auto">
          <a:xfrm>
            <a:off x="1371600" y="34290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2</a:t>
            </a:r>
          </a:p>
        </p:txBody>
      </p:sp>
      <p:sp>
        <p:nvSpPr>
          <p:cNvPr id="89096" name="AutoShape 7">
            <a:hlinkClick r:id="rId6" action="ppaction://hlinksldjump" highlightClick="1"/>
            <a:extLst>
              <a:ext uri="{FF2B5EF4-FFF2-40B4-BE49-F238E27FC236}">
                <a16:creationId xmlns:a16="http://schemas.microsoft.com/office/drawing/2014/main" id="{43E569AD-81BA-430F-BB77-61BCE093CDE5}"/>
              </a:ext>
            </a:extLst>
          </p:cNvPr>
          <p:cNvSpPr>
            <a:spLocks noChangeArrowheads="1"/>
          </p:cNvSpPr>
          <p:nvPr/>
        </p:nvSpPr>
        <p:spPr bwMode="auto">
          <a:xfrm>
            <a:off x="1371600" y="41148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3</a:t>
            </a:r>
          </a:p>
        </p:txBody>
      </p:sp>
      <p:sp>
        <p:nvSpPr>
          <p:cNvPr id="89097" name="AutoShape 8">
            <a:hlinkClick r:id="rId7" action="ppaction://hlinksldjump" highlightClick="1"/>
            <a:extLst>
              <a:ext uri="{FF2B5EF4-FFF2-40B4-BE49-F238E27FC236}">
                <a16:creationId xmlns:a16="http://schemas.microsoft.com/office/drawing/2014/main" id="{1B8B5EDB-82E2-48EE-A168-AE5B10AB1AE2}"/>
              </a:ext>
            </a:extLst>
          </p:cNvPr>
          <p:cNvSpPr>
            <a:spLocks noChangeArrowheads="1"/>
          </p:cNvSpPr>
          <p:nvPr/>
        </p:nvSpPr>
        <p:spPr bwMode="auto">
          <a:xfrm>
            <a:off x="4953000" y="27432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4</a:t>
            </a:r>
          </a:p>
        </p:txBody>
      </p:sp>
      <p:sp>
        <p:nvSpPr>
          <p:cNvPr id="89098" name="AutoShape 9">
            <a:hlinkClick r:id="rId8" action="ppaction://hlinksldjump" highlightClick="1"/>
            <a:extLst>
              <a:ext uri="{FF2B5EF4-FFF2-40B4-BE49-F238E27FC236}">
                <a16:creationId xmlns:a16="http://schemas.microsoft.com/office/drawing/2014/main" id="{BC513421-A332-4486-BBD9-B69D455587A7}"/>
              </a:ext>
            </a:extLst>
          </p:cNvPr>
          <p:cNvSpPr>
            <a:spLocks noChangeArrowheads="1"/>
          </p:cNvSpPr>
          <p:nvPr/>
        </p:nvSpPr>
        <p:spPr bwMode="auto">
          <a:xfrm>
            <a:off x="4953000" y="34290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5</a:t>
            </a:r>
          </a:p>
        </p:txBody>
      </p:sp>
      <p:sp>
        <p:nvSpPr>
          <p:cNvPr id="89099" name="AutoShape 10">
            <a:hlinkClick r:id="rId9" action="ppaction://hlinksldjump" highlightClick="1"/>
            <a:extLst>
              <a:ext uri="{FF2B5EF4-FFF2-40B4-BE49-F238E27FC236}">
                <a16:creationId xmlns:a16="http://schemas.microsoft.com/office/drawing/2014/main" id="{5C829B45-9EC1-4865-8710-6C4769C6993E}"/>
              </a:ext>
            </a:extLst>
          </p:cNvPr>
          <p:cNvSpPr>
            <a:spLocks noChangeArrowheads="1"/>
          </p:cNvSpPr>
          <p:nvPr/>
        </p:nvSpPr>
        <p:spPr bwMode="auto">
          <a:xfrm>
            <a:off x="4953000" y="41148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6</a:t>
            </a:r>
          </a:p>
        </p:txBody>
      </p:sp>
      <p:sp>
        <p:nvSpPr>
          <p:cNvPr id="89100" name="AutoShape 11">
            <a:hlinkClick r:id="rId10" action="ppaction://hlinksldjump" highlightClick="1"/>
            <a:extLst>
              <a:ext uri="{FF2B5EF4-FFF2-40B4-BE49-F238E27FC236}">
                <a16:creationId xmlns:a16="http://schemas.microsoft.com/office/drawing/2014/main" id="{35B0A485-DC44-4B21-BB5D-140D958B57EB}"/>
              </a:ext>
            </a:extLst>
          </p:cNvPr>
          <p:cNvSpPr>
            <a:spLocks noChangeArrowheads="1"/>
          </p:cNvSpPr>
          <p:nvPr/>
        </p:nvSpPr>
        <p:spPr bwMode="auto">
          <a:xfrm>
            <a:off x="3238500" y="4876800"/>
            <a:ext cx="2667000" cy="457200"/>
          </a:xfrm>
          <a:prstGeom prst="actionButtonBlank">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a:solidFill>
                  <a:srgbClr val="000000"/>
                </a:solidFill>
              </a:rPr>
              <a:t>Comptes de classe 7</a:t>
            </a:r>
          </a:p>
        </p:txBody>
      </p:sp>
      <p:grpSp>
        <p:nvGrpSpPr>
          <p:cNvPr id="89101" name="Group 12">
            <a:extLst>
              <a:ext uri="{FF2B5EF4-FFF2-40B4-BE49-F238E27FC236}">
                <a16:creationId xmlns:a16="http://schemas.microsoft.com/office/drawing/2014/main" id="{44FB2CC2-E376-4C96-93E6-94F5F87C4018}"/>
              </a:ext>
            </a:extLst>
          </p:cNvPr>
          <p:cNvGrpSpPr>
            <a:grpSpLocks/>
          </p:cNvGrpSpPr>
          <p:nvPr/>
        </p:nvGrpSpPr>
        <p:grpSpPr bwMode="auto">
          <a:xfrm>
            <a:off x="47625" y="1516063"/>
            <a:ext cx="692150" cy="1009650"/>
            <a:chOff x="2787" y="2016"/>
            <a:chExt cx="532" cy="828"/>
          </a:xfrm>
        </p:grpSpPr>
        <p:graphicFrame>
          <p:nvGraphicFramePr>
            <p:cNvPr id="89102" name="Object 13">
              <a:extLst>
                <a:ext uri="{FF2B5EF4-FFF2-40B4-BE49-F238E27FC236}">
                  <a16:creationId xmlns:a16="http://schemas.microsoft.com/office/drawing/2014/main" id="{9193568A-834A-4FB1-B3F7-6D5B5A43AE34}"/>
                </a:ext>
              </a:extLst>
            </p:cNvPr>
            <p:cNvGraphicFramePr>
              <a:graphicFrameLocks noChangeAspect="1"/>
            </p:cNvGraphicFramePr>
            <p:nvPr/>
          </p:nvGraphicFramePr>
          <p:xfrm>
            <a:off x="2787" y="2016"/>
            <a:ext cx="532" cy="828"/>
          </p:xfrm>
          <a:graphic>
            <a:graphicData uri="http://schemas.openxmlformats.org/presentationml/2006/ole">
              <mc:AlternateContent xmlns:mc="http://schemas.openxmlformats.org/markup-compatibility/2006">
                <mc:Choice xmlns:v="urn:schemas-microsoft-com:vml" Requires="v">
                  <p:oleObj spid="_x0000_s89104" name="Clip" r:id="rId11" imgW="1396289" imgH="2171700" progId="MS_ClipArt_Gallery.2">
                    <p:embed/>
                  </p:oleObj>
                </mc:Choice>
                <mc:Fallback>
                  <p:oleObj name="Clip" r:id="rId11" imgW="1396289" imgH="2171700" progId="MS_ClipArt_Gallery.2">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7" y="2016"/>
                          <a:ext cx="532"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03" name="Text Box 14">
              <a:extLst>
                <a:ext uri="{FF2B5EF4-FFF2-40B4-BE49-F238E27FC236}">
                  <a16:creationId xmlns:a16="http://schemas.microsoft.com/office/drawing/2014/main" id="{0AF672D6-1A61-4AE2-98AC-6E160BE733C8}"/>
                </a:ext>
              </a:extLst>
            </p:cNvPr>
            <p:cNvSpPr txBox="1">
              <a:spLocks noChangeArrowheads="1"/>
            </p:cNvSpPr>
            <p:nvPr/>
          </p:nvSpPr>
          <p:spPr bwMode="auto">
            <a:xfrm>
              <a:off x="2946" y="2255"/>
              <a:ext cx="33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b="1">
                  <a:solidFill>
                    <a:srgbClr val="000000"/>
                  </a:solidFill>
                </a:rPr>
                <a:t>clic</a:t>
              </a:r>
            </a:p>
            <a:p>
              <a:pPr eaLnBrk="1" hangingPunct="1"/>
              <a:r>
                <a:rPr lang="fr-FR" altLang="fr-FR" b="1">
                  <a:solidFill>
                    <a:srgbClr val="000000"/>
                  </a:solidFill>
                </a:rPr>
                <a:t>clic</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D0049E0-89CA-4158-B663-942BEA1C333D}"/>
              </a:ext>
            </a:extLst>
          </p:cNvPr>
          <p:cNvSpPr>
            <a:spLocks noGrp="1" noChangeArrowheads="1"/>
          </p:cNvSpPr>
          <p:nvPr>
            <p:ph type="title"/>
          </p:nvPr>
        </p:nvSpPr>
        <p:spPr/>
        <p:txBody>
          <a:bodyPr/>
          <a:lstStyle/>
          <a:p>
            <a:pPr eaLnBrk="1" hangingPunct="1"/>
            <a:r>
              <a:rPr lang="fr-FR" altLang="fr-FR"/>
              <a:t>Annexe : PCG Classe 1</a:t>
            </a:r>
          </a:p>
        </p:txBody>
      </p:sp>
      <p:sp>
        <p:nvSpPr>
          <p:cNvPr id="90115" name="Espace réservé du numéro de diapositive 3">
            <a:extLst>
              <a:ext uri="{FF2B5EF4-FFF2-40B4-BE49-F238E27FC236}">
                <a16:creationId xmlns:a16="http://schemas.microsoft.com/office/drawing/2014/main" id="{184C3297-391D-4A3D-882C-3077C1D29F1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916AA25-A20B-42E3-8324-7E6E412A9CB6}" type="slidenum">
              <a:rPr kumimoji="0" lang="fr-FR" altLang="fr-FR">
                <a:solidFill>
                  <a:schemeClr val="tx2"/>
                </a:solidFill>
              </a:rPr>
              <a:pPr algn="r"/>
              <a:t>74</a:t>
            </a:fld>
            <a:endParaRPr kumimoji="0" lang="fr-FR" altLang="fr-FR">
              <a:solidFill>
                <a:schemeClr val="tx2"/>
              </a:solidFill>
            </a:endParaRPr>
          </a:p>
        </p:txBody>
      </p:sp>
      <p:graphicFrame>
        <p:nvGraphicFramePr>
          <p:cNvPr id="90116" name="Object 6">
            <a:hlinkClick r:id="rId3" action="ppaction://hlinksldjump"/>
            <a:extLst>
              <a:ext uri="{FF2B5EF4-FFF2-40B4-BE49-F238E27FC236}">
                <a16:creationId xmlns:a16="http://schemas.microsoft.com/office/drawing/2014/main" id="{5580AE0F-C618-4C64-B9DF-C96847DF1838}"/>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0117" name="Feuille de calcul" r:id="rId4" imgW="5258340" imgH="6753435" progId="Excel.Sheet.8">
                  <p:embed/>
                </p:oleObj>
              </mc:Choice>
              <mc:Fallback>
                <p:oleObj name="Feuille de calcul" r:id="rId4" imgW="5258340" imgH="6753435"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AB4F599-2BB3-496E-B083-6022F04B2D78}"/>
              </a:ext>
            </a:extLst>
          </p:cNvPr>
          <p:cNvSpPr>
            <a:spLocks noGrp="1" noChangeArrowheads="1"/>
          </p:cNvSpPr>
          <p:nvPr>
            <p:ph type="title"/>
          </p:nvPr>
        </p:nvSpPr>
        <p:spPr/>
        <p:txBody>
          <a:bodyPr/>
          <a:lstStyle/>
          <a:p>
            <a:pPr eaLnBrk="1" hangingPunct="1"/>
            <a:r>
              <a:rPr lang="fr-FR" altLang="fr-FR"/>
              <a:t>Annexe : PCG Classe 2</a:t>
            </a:r>
          </a:p>
        </p:txBody>
      </p:sp>
      <p:sp>
        <p:nvSpPr>
          <p:cNvPr id="91139" name="Espace réservé du numéro de diapositive 3">
            <a:extLst>
              <a:ext uri="{FF2B5EF4-FFF2-40B4-BE49-F238E27FC236}">
                <a16:creationId xmlns:a16="http://schemas.microsoft.com/office/drawing/2014/main" id="{F704D8DC-FAF1-4848-B1D0-508247FDAD38}"/>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01B5105B-842D-4D3C-A229-2BD26F7B1EAC}" type="slidenum">
              <a:rPr kumimoji="0" lang="fr-FR" altLang="fr-FR">
                <a:solidFill>
                  <a:schemeClr val="tx2"/>
                </a:solidFill>
              </a:rPr>
              <a:pPr algn="r"/>
              <a:t>75</a:t>
            </a:fld>
            <a:endParaRPr kumimoji="0" lang="fr-FR" altLang="fr-FR">
              <a:solidFill>
                <a:schemeClr val="tx2"/>
              </a:solidFill>
            </a:endParaRPr>
          </a:p>
        </p:txBody>
      </p:sp>
      <p:graphicFrame>
        <p:nvGraphicFramePr>
          <p:cNvPr id="91140" name="Object 5">
            <a:hlinkClick r:id="rId3" action="ppaction://hlinksldjump"/>
            <a:extLst>
              <a:ext uri="{FF2B5EF4-FFF2-40B4-BE49-F238E27FC236}">
                <a16:creationId xmlns:a16="http://schemas.microsoft.com/office/drawing/2014/main" id="{CFF3BF89-CFF2-4739-9E1E-3A0588433187}"/>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1141" name="Feuille de calcul" r:id="rId4" imgW="3781898" imgH="6429645" progId="Excel.Sheet.8">
                  <p:embed/>
                </p:oleObj>
              </mc:Choice>
              <mc:Fallback>
                <p:oleObj name="Feuille de calcul" r:id="rId4" imgW="3781898" imgH="6429645"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9E58502-5729-4415-B632-6F17561C41D4}"/>
              </a:ext>
            </a:extLst>
          </p:cNvPr>
          <p:cNvSpPr>
            <a:spLocks noGrp="1" noChangeArrowheads="1"/>
          </p:cNvSpPr>
          <p:nvPr>
            <p:ph type="title"/>
          </p:nvPr>
        </p:nvSpPr>
        <p:spPr/>
        <p:txBody>
          <a:bodyPr/>
          <a:lstStyle/>
          <a:p>
            <a:pPr eaLnBrk="1" hangingPunct="1"/>
            <a:r>
              <a:rPr lang="fr-FR" altLang="fr-FR"/>
              <a:t>Annexe : PCG Classe 3</a:t>
            </a:r>
          </a:p>
        </p:txBody>
      </p:sp>
      <p:sp>
        <p:nvSpPr>
          <p:cNvPr id="92163" name="Espace réservé du numéro de diapositive 3">
            <a:extLst>
              <a:ext uri="{FF2B5EF4-FFF2-40B4-BE49-F238E27FC236}">
                <a16:creationId xmlns:a16="http://schemas.microsoft.com/office/drawing/2014/main" id="{D915ACF7-6140-4E8F-8A88-2836B3474945}"/>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CCF8846C-1167-4E55-83A1-0DDD93B1F07F}" type="slidenum">
              <a:rPr kumimoji="0" lang="fr-FR" altLang="fr-FR">
                <a:solidFill>
                  <a:schemeClr val="tx2"/>
                </a:solidFill>
              </a:rPr>
              <a:pPr algn="r"/>
              <a:t>76</a:t>
            </a:fld>
            <a:endParaRPr kumimoji="0" lang="fr-FR" altLang="fr-FR">
              <a:solidFill>
                <a:schemeClr val="tx2"/>
              </a:solidFill>
            </a:endParaRPr>
          </a:p>
        </p:txBody>
      </p:sp>
      <p:graphicFrame>
        <p:nvGraphicFramePr>
          <p:cNvPr id="92164" name="Object 5">
            <a:hlinkClick r:id="rId3" action="ppaction://hlinksldjump"/>
            <a:extLst>
              <a:ext uri="{FF2B5EF4-FFF2-40B4-BE49-F238E27FC236}">
                <a16:creationId xmlns:a16="http://schemas.microsoft.com/office/drawing/2014/main" id="{D3AC1ABE-23EC-4BCA-A958-C74245CA0BE3}"/>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2165" name="Feuille de calcul" r:id="rId4" imgW="3372255" imgH="3677071" progId="Excel.Sheet.8">
                  <p:embed/>
                </p:oleObj>
              </mc:Choice>
              <mc:Fallback>
                <p:oleObj name="Feuille de calcul" r:id="rId4" imgW="3372255" imgH="3677071"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17C49E1-18B0-40C0-A3CF-D46610643182}"/>
              </a:ext>
            </a:extLst>
          </p:cNvPr>
          <p:cNvSpPr>
            <a:spLocks noGrp="1" noChangeArrowheads="1"/>
          </p:cNvSpPr>
          <p:nvPr>
            <p:ph type="title"/>
          </p:nvPr>
        </p:nvSpPr>
        <p:spPr/>
        <p:txBody>
          <a:bodyPr/>
          <a:lstStyle/>
          <a:p>
            <a:pPr eaLnBrk="1" hangingPunct="1"/>
            <a:r>
              <a:rPr lang="fr-FR" altLang="fr-FR"/>
              <a:t>Annexe : PCG Classe 4</a:t>
            </a:r>
          </a:p>
        </p:txBody>
      </p:sp>
      <p:sp>
        <p:nvSpPr>
          <p:cNvPr id="93187" name="Espace réservé du numéro de diapositive 3">
            <a:extLst>
              <a:ext uri="{FF2B5EF4-FFF2-40B4-BE49-F238E27FC236}">
                <a16:creationId xmlns:a16="http://schemas.microsoft.com/office/drawing/2014/main" id="{F8F0E16B-4B7B-47FB-856B-8457F782271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EB98DF7F-2EF3-4FA8-9840-C2EE59AAC435}" type="slidenum">
              <a:rPr kumimoji="0" lang="fr-FR" altLang="fr-FR">
                <a:solidFill>
                  <a:schemeClr val="tx2"/>
                </a:solidFill>
              </a:rPr>
              <a:pPr algn="r"/>
              <a:t>77</a:t>
            </a:fld>
            <a:endParaRPr kumimoji="0" lang="fr-FR" altLang="fr-FR">
              <a:solidFill>
                <a:schemeClr val="tx2"/>
              </a:solidFill>
            </a:endParaRPr>
          </a:p>
        </p:txBody>
      </p:sp>
      <p:graphicFrame>
        <p:nvGraphicFramePr>
          <p:cNvPr id="93188" name="Object 5">
            <a:hlinkClick r:id="rId3" action="ppaction://hlinksldjump"/>
            <a:extLst>
              <a:ext uri="{FF2B5EF4-FFF2-40B4-BE49-F238E27FC236}">
                <a16:creationId xmlns:a16="http://schemas.microsoft.com/office/drawing/2014/main" id="{0879AD3E-14D7-4498-B6EA-0E588582C0E0}"/>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3189" name="Feuille de calcul" r:id="rId4" imgW="6448718" imgH="4658176" progId="Excel.Sheet.8">
                  <p:embed/>
                </p:oleObj>
              </mc:Choice>
              <mc:Fallback>
                <p:oleObj name="Feuille de calcul" r:id="rId4" imgW="6448718" imgH="4658176"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E35171F-9CAC-476A-9C68-CA08A4E6D70B}"/>
              </a:ext>
            </a:extLst>
          </p:cNvPr>
          <p:cNvSpPr>
            <a:spLocks noGrp="1" noChangeArrowheads="1"/>
          </p:cNvSpPr>
          <p:nvPr>
            <p:ph type="title"/>
          </p:nvPr>
        </p:nvSpPr>
        <p:spPr/>
        <p:txBody>
          <a:bodyPr/>
          <a:lstStyle/>
          <a:p>
            <a:pPr eaLnBrk="1" hangingPunct="1"/>
            <a:r>
              <a:rPr lang="fr-FR" altLang="fr-FR"/>
              <a:t>Annexe : PCG Classe 5</a:t>
            </a:r>
          </a:p>
        </p:txBody>
      </p:sp>
      <p:sp>
        <p:nvSpPr>
          <p:cNvPr id="94211" name="Espace réservé du numéro de diapositive 3">
            <a:extLst>
              <a:ext uri="{FF2B5EF4-FFF2-40B4-BE49-F238E27FC236}">
                <a16:creationId xmlns:a16="http://schemas.microsoft.com/office/drawing/2014/main" id="{134CFC46-CD41-4582-84FE-1AF42AE42259}"/>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BC9339CB-388D-4CB0-9FF7-BA82F397C469}" type="slidenum">
              <a:rPr kumimoji="0" lang="fr-FR" altLang="fr-FR">
                <a:solidFill>
                  <a:schemeClr val="tx2"/>
                </a:solidFill>
              </a:rPr>
              <a:pPr algn="r"/>
              <a:t>78</a:t>
            </a:fld>
            <a:endParaRPr kumimoji="0" lang="fr-FR" altLang="fr-FR">
              <a:solidFill>
                <a:schemeClr val="tx2"/>
              </a:solidFill>
            </a:endParaRPr>
          </a:p>
        </p:txBody>
      </p:sp>
      <p:graphicFrame>
        <p:nvGraphicFramePr>
          <p:cNvPr id="94212" name="Object 5">
            <a:hlinkClick r:id="rId3" action="ppaction://hlinksldjump"/>
            <a:extLst>
              <a:ext uri="{FF2B5EF4-FFF2-40B4-BE49-F238E27FC236}">
                <a16:creationId xmlns:a16="http://schemas.microsoft.com/office/drawing/2014/main" id="{3D3B14B1-9E67-41B5-8554-4C9D2E48524F}"/>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4213" name="Feuille de calcul" r:id="rId4" imgW="3029265" imgH="3515176" progId="Excel.Sheet.8">
                  <p:embed/>
                </p:oleObj>
              </mc:Choice>
              <mc:Fallback>
                <p:oleObj name="Feuille de calcul" r:id="rId4" imgW="3029265" imgH="3515176"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74FA2C8-9E7F-4862-B31A-7FB9C84D1BA6}"/>
              </a:ext>
            </a:extLst>
          </p:cNvPr>
          <p:cNvSpPr>
            <a:spLocks noGrp="1" noChangeArrowheads="1"/>
          </p:cNvSpPr>
          <p:nvPr>
            <p:ph type="title"/>
          </p:nvPr>
        </p:nvSpPr>
        <p:spPr/>
        <p:txBody>
          <a:bodyPr/>
          <a:lstStyle/>
          <a:p>
            <a:pPr eaLnBrk="1" hangingPunct="1"/>
            <a:r>
              <a:rPr lang="fr-FR" altLang="fr-FR"/>
              <a:t>Annexe : PCG Classe 6</a:t>
            </a:r>
          </a:p>
        </p:txBody>
      </p:sp>
      <p:sp>
        <p:nvSpPr>
          <p:cNvPr id="95235" name="Espace réservé du numéro de diapositive 3">
            <a:extLst>
              <a:ext uri="{FF2B5EF4-FFF2-40B4-BE49-F238E27FC236}">
                <a16:creationId xmlns:a16="http://schemas.microsoft.com/office/drawing/2014/main" id="{3B40A08B-CB3F-4F02-B22C-673D2EF7417B}"/>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B88A242-056C-4582-9BA4-F6EBDB7DD7AD}" type="slidenum">
              <a:rPr kumimoji="0" lang="fr-FR" altLang="fr-FR">
                <a:solidFill>
                  <a:schemeClr val="tx2"/>
                </a:solidFill>
              </a:rPr>
              <a:pPr algn="r"/>
              <a:t>79</a:t>
            </a:fld>
            <a:endParaRPr kumimoji="0" lang="fr-FR" altLang="fr-FR">
              <a:solidFill>
                <a:schemeClr val="tx2"/>
              </a:solidFill>
            </a:endParaRPr>
          </a:p>
        </p:txBody>
      </p:sp>
      <p:graphicFrame>
        <p:nvGraphicFramePr>
          <p:cNvPr id="95236" name="Object 5">
            <a:hlinkClick r:id="rId3" action="ppaction://hlinksldjump"/>
            <a:extLst>
              <a:ext uri="{FF2B5EF4-FFF2-40B4-BE49-F238E27FC236}">
                <a16:creationId xmlns:a16="http://schemas.microsoft.com/office/drawing/2014/main" id="{15C6E8C3-9D67-431B-9395-66E9A4AD16B8}"/>
              </a:ext>
            </a:extLst>
          </p:cNvPr>
          <p:cNvGraphicFramePr>
            <a:graphicFrameLocks noChangeAspect="1"/>
          </p:cNvGraphicFramePr>
          <p:nvPr/>
        </p:nvGraphicFramePr>
        <p:xfrm>
          <a:off x="0" y="0"/>
          <a:ext cx="9144000" cy="6884988"/>
        </p:xfrm>
        <a:graphic>
          <a:graphicData uri="http://schemas.openxmlformats.org/presentationml/2006/ole">
            <mc:AlternateContent xmlns:mc="http://schemas.openxmlformats.org/markup-compatibility/2006">
              <mc:Choice xmlns:v="urn:schemas-microsoft-com:vml" Requires="v">
                <p:oleObj spid="_x0000_s95237" name="Feuille de calcul" r:id="rId4" imgW="6325140" imgH="5458276" progId="Excel.Sheet.8">
                  <p:embed/>
                </p:oleObj>
              </mc:Choice>
              <mc:Fallback>
                <p:oleObj name="Feuille de calcul" r:id="rId4" imgW="6325140" imgH="5458276"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7">
            <a:extLst>
              <a:ext uri="{FF2B5EF4-FFF2-40B4-BE49-F238E27FC236}">
                <a16:creationId xmlns:a16="http://schemas.microsoft.com/office/drawing/2014/main" id="{8C464C5B-C1AD-440B-A896-68882F76ED59}"/>
              </a:ext>
            </a:extLst>
          </p:cNvPr>
          <p:cNvSpPr>
            <a:spLocks noGrp="1" noChangeArrowheads="1"/>
          </p:cNvSpPr>
          <p:nvPr>
            <p:ph type="title"/>
          </p:nvPr>
        </p:nvSpPr>
        <p:spPr/>
        <p:txBody>
          <a:bodyPr/>
          <a:lstStyle/>
          <a:p>
            <a:pPr eaLnBrk="1" hangingPunct="1"/>
            <a:r>
              <a:rPr lang="fr-FR" altLang="fr-FR"/>
              <a:t>Objectifs de l’analyse comptable (3)</a:t>
            </a:r>
          </a:p>
        </p:txBody>
      </p:sp>
      <p:sp>
        <p:nvSpPr>
          <p:cNvPr id="22531" name="Rectangle 18">
            <a:extLst>
              <a:ext uri="{FF2B5EF4-FFF2-40B4-BE49-F238E27FC236}">
                <a16:creationId xmlns:a16="http://schemas.microsoft.com/office/drawing/2014/main" id="{842CA89E-90B0-4F29-9DE7-240704322CE4}"/>
              </a:ext>
            </a:extLst>
          </p:cNvPr>
          <p:cNvSpPr>
            <a:spLocks noGrp="1" noChangeArrowheads="1"/>
          </p:cNvSpPr>
          <p:nvPr>
            <p:ph idx="1"/>
          </p:nvPr>
        </p:nvSpPr>
        <p:spPr/>
        <p:txBody>
          <a:bodyPr/>
          <a:lstStyle/>
          <a:p>
            <a:pPr eaLnBrk="1" hangingPunct="1"/>
            <a:r>
              <a:rPr lang="fr-FR" altLang="fr-FR"/>
              <a:t>Publication périodique d’états de santé de l’entreprise :</a:t>
            </a:r>
          </a:p>
          <a:p>
            <a:pPr lvl="2" eaLnBrk="1" hangingPunct="1"/>
            <a:r>
              <a:rPr lang="fr-FR" altLang="fr-FR"/>
              <a:t>relations avec les banquiers</a:t>
            </a:r>
          </a:p>
          <a:p>
            <a:pPr lvl="2" eaLnBrk="1" hangingPunct="1"/>
            <a:r>
              <a:rPr lang="fr-FR" altLang="fr-FR"/>
              <a:t>relations avec les investisseurs</a:t>
            </a:r>
          </a:p>
          <a:p>
            <a:pPr lvl="2" eaLnBrk="1" hangingPunct="1"/>
            <a:r>
              <a:rPr lang="fr-FR" altLang="fr-FR"/>
              <a:t>relations avec les actionnaires</a:t>
            </a:r>
          </a:p>
          <a:p>
            <a:pPr lvl="2" eaLnBrk="1" hangingPunct="1"/>
            <a:r>
              <a:rPr lang="fr-FR" altLang="fr-FR"/>
              <a:t>relations avec les partenaires</a:t>
            </a:r>
          </a:p>
          <a:p>
            <a:pPr eaLnBrk="1" hangingPunct="1"/>
            <a:r>
              <a:rPr lang="fr-FR" altLang="fr-FR" u="sng"/>
              <a:t>C'est le troisième rôle de la gestion d'entreprise</a:t>
            </a:r>
            <a:r>
              <a:rPr lang="fr-FR" altLang="fr-FR"/>
              <a:t> ...</a:t>
            </a:r>
          </a:p>
          <a:p>
            <a:pPr eaLnBrk="1" hangingPunct="1"/>
            <a:endParaRPr lang="fr-FR" altLang="fr-FR"/>
          </a:p>
          <a:p>
            <a:pPr eaLnBrk="1" hangingPunct="1"/>
            <a:r>
              <a:rPr lang="fr-FR" altLang="fr-FR"/>
              <a:t>Nouvelle ambiance industrielle, nouvelles méthodes de travail :</a:t>
            </a:r>
          </a:p>
          <a:p>
            <a:pPr lvl="2" eaLnBrk="1" hangingPunct="1"/>
            <a:r>
              <a:rPr lang="fr-FR" altLang="fr-FR"/>
              <a:t>gestion de projets</a:t>
            </a:r>
          </a:p>
          <a:p>
            <a:pPr lvl="2" eaLnBrk="1" hangingPunct="1"/>
            <a:r>
              <a:rPr lang="fr-FR" altLang="fr-FR"/>
              <a:t>état d'esprit "qualité"</a:t>
            </a:r>
          </a:p>
          <a:p>
            <a:pPr lvl="2" eaLnBrk="1" hangingPunct="1"/>
            <a:r>
              <a:rPr lang="fr-FR" altLang="fr-FR"/>
              <a:t>implication croissante des partenaires dans les affaires traitées</a:t>
            </a:r>
          </a:p>
          <a:p>
            <a:pPr lvl="2" eaLnBrk="1" hangingPunct="1"/>
            <a:r>
              <a:rPr lang="fr-FR" altLang="fr-FR"/>
              <a:t>rapports avec les donneurs d'ordres, avec les sous-traitants</a:t>
            </a:r>
          </a:p>
          <a:p>
            <a:pPr eaLnBrk="1" hangingPunct="1"/>
            <a:r>
              <a:rPr lang="fr-FR" altLang="fr-FR"/>
              <a:t>... et il est de plus en plus important.</a:t>
            </a:r>
          </a:p>
        </p:txBody>
      </p:sp>
      <p:sp>
        <p:nvSpPr>
          <p:cNvPr id="22532" name="Espace réservé du numéro de diapositive 3">
            <a:extLst>
              <a:ext uri="{FF2B5EF4-FFF2-40B4-BE49-F238E27FC236}">
                <a16:creationId xmlns:a16="http://schemas.microsoft.com/office/drawing/2014/main" id="{E4682298-8907-4D6C-8163-F32248D2F6C2}"/>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E3E73334-D555-4667-955E-77306296CE0B}" type="slidenum">
              <a:rPr kumimoji="0" lang="fr-FR" altLang="fr-FR">
                <a:solidFill>
                  <a:schemeClr val="tx2"/>
                </a:solidFill>
              </a:rPr>
              <a:pPr algn="r"/>
              <a:t>8</a:t>
            </a:fld>
            <a:endParaRPr kumimoji="0" lang="fr-FR" altLang="fr-FR">
              <a:solidFill>
                <a:schemeClr val="tx2"/>
              </a:solidFill>
            </a:endParaRPr>
          </a:p>
        </p:txBody>
      </p:sp>
      <p:pic>
        <p:nvPicPr>
          <p:cNvPr id="22533" name="Picture 14">
            <a:extLst>
              <a:ext uri="{FF2B5EF4-FFF2-40B4-BE49-F238E27FC236}">
                <a16:creationId xmlns:a16="http://schemas.microsoft.com/office/drawing/2014/main" id="{21C5CAA8-0565-4AC2-8C4F-ADA1990CE51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1114425"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78E57A0-FEDD-4A89-A95C-7DE69A021284}"/>
              </a:ext>
            </a:extLst>
          </p:cNvPr>
          <p:cNvSpPr>
            <a:spLocks noGrp="1" noChangeArrowheads="1"/>
          </p:cNvSpPr>
          <p:nvPr>
            <p:ph type="title"/>
          </p:nvPr>
        </p:nvSpPr>
        <p:spPr/>
        <p:txBody>
          <a:bodyPr/>
          <a:lstStyle/>
          <a:p>
            <a:pPr eaLnBrk="1" hangingPunct="1"/>
            <a:r>
              <a:rPr lang="fr-FR" altLang="fr-FR"/>
              <a:t>Annexe : PCG Classe 7</a:t>
            </a:r>
          </a:p>
        </p:txBody>
      </p:sp>
      <p:sp>
        <p:nvSpPr>
          <p:cNvPr id="96259" name="Espace réservé du numéro de diapositive 3">
            <a:extLst>
              <a:ext uri="{FF2B5EF4-FFF2-40B4-BE49-F238E27FC236}">
                <a16:creationId xmlns:a16="http://schemas.microsoft.com/office/drawing/2014/main" id="{2C3B60EB-C32C-4BA4-AC30-99D71992D701}"/>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FD1C7185-CC89-4DFE-83F4-510F2D687412}" type="slidenum">
              <a:rPr kumimoji="0" lang="fr-FR" altLang="fr-FR">
                <a:solidFill>
                  <a:schemeClr val="tx2"/>
                </a:solidFill>
              </a:rPr>
              <a:pPr algn="r"/>
              <a:t>80</a:t>
            </a:fld>
            <a:endParaRPr kumimoji="0" lang="fr-FR" altLang="fr-FR">
              <a:solidFill>
                <a:schemeClr val="tx2"/>
              </a:solidFill>
            </a:endParaRPr>
          </a:p>
        </p:txBody>
      </p:sp>
      <p:graphicFrame>
        <p:nvGraphicFramePr>
          <p:cNvPr id="96260" name="Object 6">
            <a:hlinkClick r:id="rId3" action="ppaction://hlinksldjump"/>
            <a:extLst>
              <a:ext uri="{FF2B5EF4-FFF2-40B4-BE49-F238E27FC236}">
                <a16:creationId xmlns:a16="http://schemas.microsoft.com/office/drawing/2014/main" id="{ECA943BB-64F6-49A0-8E93-54D2A70CECA2}"/>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6261" name="Feuille de calcul" r:id="rId4" imgW="6382065" imgH="3677071" progId="Excel.Sheet.8">
                  <p:embed/>
                </p:oleObj>
              </mc:Choice>
              <mc:Fallback>
                <p:oleObj name="Feuille de calcul" r:id="rId4" imgW="6382065" imgH="3677071"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1CAB0BF-D5DE-4020-B06D-2DCCC95D9DD8}"/>
              </a:ext>
            </a:extLst>
          </p:cNvPr>
          <p:cNvSpPr>
            <a:spLocks noGrp="1" noChangeArrowheads="1"/>
          </p:cNvSpPr>
          <p:nvPr>
            <p:ph type="title"/>
          </p:nvPr>
        </p:nvSpPr>
        <p:spPr/>
        <p:txBody>
          <a:bodyPr/>
          <a:lstStyle/>
          <a:p>
            <a:pPr eaLnBrk="1" hangingPunct="1"/>
            <a:r>
              <a:rPr lang="fr-FR" altLang="fr-FR"/>
              <a:t>Annexe : actif du bilan</a:t>
            </a:r>
          </a:p>
        </p:txBody>
      </p:sp>
      <p:sp>
        <p:nvSpPr>
          <p:cNvPr id="97283" name="Espace réservé du numéro de diapositive 3">
            <a:extLst>
              <a:ext uri="{FF2B5EF4-FFF2-40B4-BE49-F238E27FC236}">
                <a16:creationId xmlns:a16="http://schemas.microsoft.com/office/drawing/2014/main" id="{438216AA-29C3-4C2F-80B2-FE3F8DBF9B9C}"/>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856A9F96-3893-4DEA-8506-A7BC3E440FB1}" type="slidenum">
              <a:rPr kumimoji="0" lang="fr-FR" altLang="fr-FR">
                <a:solidFill>
                  <a:schemeClr val="tx2"/>
                </a:solidFill>
              </a:rPr>
              <a:pPr algn="r"/>
              <a:t>81</a:t>
            </a:fld>
            <a:endParaRPr kumimoji="0" lang="fr-FR" altLang="fr-FR">
              <a:solidFill>
                <a:schemeClr val="tx2"/>
              </a:solidFill>
            </a:endParaRPr>
          </a:p>
        </p:txBody>
      </p:sp>
      <p:graphicFrame>
        <p:nvGraphicFramePr>
          <p:cNvPr id="97284" name="Object 5">
            <a:hlinkClick r:id="rId3" action="ppaction://hlinksldjump"/>
            <a:extLst>
              <a:ext uri="{FF2B5EF4-FFF2-40B4-BE49-F238E27FC236}">
                <a16:creationId xmlns:a16="http://schemas.microsoft.com/office/drawing/2014/main" id="{AEC8FC1C-0B8D-451D-944F-848A313565FE}"/>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7285" name="Feuille de calcul" r:id="rId4" imgW="9134856" imgH="9163507" progId="Excel.Sheet.8">
                  <p:embed/>
                </p:oleObj>
              </mc:Choice>
              <mc:Fallback>
                <p:oleObj name="Feuille de calcul" r:id="rId4" imgW="9134856" imgH="9163507"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54AE373-620E-44DA-A27F-EAD1C83CE821}"/>
              </a:ext>
            </a:extLst>
          </p:cNvPr>
          <p:cNvSpPr>
            <a:spLocks noGrp="1" noChangeArrowheads="1"/>
          </p:cNvSpPr>
          <p:nvPr>
            <p:ph type="title"/>
          </p:nvPr>
        </p:nvSpPr>
        <p:spPr/>
        <p:txBody>
          <a:bodyPr/>
          <a:lstStyle/>
          <a:p>
            <a:pPr eaLnBrk="1" hangingPunct="1"/>
            <a:r>
              <a:rPr lang="fr-FR" altLang="fr-FR"/>
              <a:t>Annexe : passif du bilan</a:t>
            </a:r>
          </a:p>
        </p:txBody>
      </p:sp>
      <p:sp>
        <p:nvSpPr>
          <p:cNvPr id="98307" name="Espace réservé du numéro de diapositive 3">
            <a:extLst>
              <a:ext uri="{FF2B5EF4-FFF2-40B4-BE49-F238E27FC236}">
                <a16:creationId xmlns:a16="http://schemas.microsoft.com/office/drawing/2014/main" id="{8882B966-1344-41D3-B950-219DE971B626}"/>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CE283DE4-0692-4E4E-9A16-17D669AC51DE}" type="slidenum">
              <a:rPr kumimoji="0" lang="fr-FR" altLang="fr-FR">
                <a:solidFill>
                  <a:schemeClr val="tx2"/>
                </a:solidFill>
              </a:rPr>
              <a:pPr algn="r"/>
              <a:t>82</a:t>
            </a:fld>
            <a:endParaRPr kumimoji="0" lang="fr-FR" altLang="fr-FR">
              <a:solidFill>
                <a:schemeClr val="tx2"/>
              </a:solidFill>
            </a:endParaRPr>
          </a:p>
        </p:txBody>
      </p:sp>
      <p:graphicFrame>
        <p:nvGraphicFramePr>
          <p:cNvPr id="98308" name="Object 7">
            <a:hlinkClick r:id="rId3" action="ppaction://hlinksldjump"/>
            <a:extLst>
              <a:ext uri="{FF2B5EF4-FFF2-40B4-BE49-F238E27FC236}">
                <a16:creationId xmlns:a16="http://schemas.microsoft.com/office/drawing/2014/main" id="{A9504A46-39D9-45D2-8C36-AEC3101B97BC}"/>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8309" name="Feuille de calcul" r:id="rId4" imgW="6258128" imgH="7477456" progId="Excel.Sheet.8">
                  <p:embed/>
                </p:oleObj>
              </mc:Choice>
              <mc:Fallback>
                <p:oleObj name="Feuille de calcul" r:id="rId4" imgW="6258128" imgH="7477456"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D1FFC0F-1642-4385-812F-2E7A3A212646}"/>
              </a:ext>
            </a:extLst>
          </p:cNvPr>
          <p:cNvSpPr>
            <a:spLocks noGrp="1" noChangeArrowheads="1"/>
          </p:cNvSpPr>
          <p:nvPr>
            <p:ph type="title"/>
          </p:nvPr>
        </p:nvSpPr>
        <p:spPr/>
        <p:txBody>
          <a:bodyPr/>
          <a:lstStyle/>
          <a:p>
            <a:pPr eaLnBrk="1" hangingPunct="1"/>
            <a:r>
              <a:rPr lang="fr-FR" altLang="fr-FR"/>
              <a:t>Annexe C de R</a:t>
            </a:r>
          </a:p>
        </p:txBody>
      </p:sp>
      <p:sp>
        <p:nvSpPr>
          <p:cNvPr id="99331" name="Espace réservé du numéro de diapositive 3">
            <a:extLst>
              <a:ext uri="{FF2B5EF4-FFF2-40B4-BE49-F238E27FC236}">
                <a16:creationId xmlns:a16="http://schemas.microsoft.com/office/drawing/2014/main" id="{54FAB731-417A-4C5E-A5F6-5A4F3ACC057F}"/>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9C788EB9-C212-4C39-9558-0802341735D0}" type="slidenum">
              <a:rPr kumimoji="0" lang="fr-FR" altLang="fr-FR">
                <a:solidFill>
                  <a:schemeClr val="tx2"/>
                </a:solidFill>
              </a:rPr>
              <a:pPr algn="r"/>
              <a:t>83</a:t>
            </a:fld>
            <a:endParaRPr kumimoji="0" lang="fr-FR" altLang="fr-FR">
              <a:solidFill>
                <a:schemeClr val="tx2"/>
              </a:solidFill>
            </a:endParaRPr>
          </a:p>
        </p:txBody>
      </p:sp>
      <p:graphicFrame>
        <p:nvGraphicFramePr>
          <p:cNvPr id="99332" name="Object 4">
            <a:hlinkClick r:id="rId3" action="ppaction://hlinksldjump"/>
            <a:extLst>
              <a:ext uri="{FF2B5EF4-FFF2-40B4-BE49-F238E27FC236}">
                <a16:creationId xmlns:a16="http://schemas.microsoft.com/office/drawing/2014/main" id="{D123949C-28D0-499D-9D6B-6C01685D041E}"/>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9333" name="Feuille de calcul" r:id="rId4" imgW="11763756" imgH="7734605" progId="Excel.Sheet.8">
                  <p:embed/>
                </p:oleObj>
              </mc:Choice>
              <mc:Fallback>
                <p:oleObj name="Feuille de calcul" r:id="rId4" imgW="11763756" imgH="7734605"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ffectLst>
                        <a:outerShdw dist="107763" dir="2700000" algn="ctr" rotWithShape="0">
                          <a:schemeClr val="bg2"/>
                        </a:outerShdw>
                      </a:effectLst>
                      <a:extLs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6299E58-292B-442C-A2CE-BC41DC2F85CD}"/>
              </a:ext>
            </a:extLst>
          </p:cNvPr>
          <p:cNvSpPr>
            <a:spLocks noGrp="1" noChangeArrowheads="1"/>
          </p:cNvSpPr>
          <p:nvPr>
            <p:ph type="title"/>
          </p:nvPr>
        </p:nvSpPr>
        <p:spPr/>
        <p:txBody>
          <a:bodyPr/>
          <a:lstStyle/>
          <a:p>
            <a:pPr eaLnBrk="1" hangingPunct="1"/>
            <a:r>
              <a:rPr lang="fr-FR" altLang="fr-FR"/>
              <a:t>Contacts</a:t>
            </a:r>
          </a:p>
        </p:txBody>
      </p:sp>
      <p:sp>
        <p:nvSpPr>
          <p:cNvPr id="100355" name="Espace réservé du numéro de diapositive 3">
            <a:extLst>
              <a:ext uri="{FF2B5EF4-FFF2-40B4-BE49-F238E27FC236}">
                <a16:creationId xmlns:a16="http://schemas.microsoft.com/office/drawing/2014/main" id="{176EB939-8DDD-4271-ABE7-B2F5117C4801}"/>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B48AE24D-C7D8-4318-967A-803E9DE0F20C}" type="slidenum">
              <a:rPr kumimoji="0" lang="fr-FR" altLang="fr-FR">
                <a:solidFill>
                  <a:schemeClr val="tx2"/>
                </a:solidFill>
              </a:rPr>
              <a:pPr algn="r"/>
              <a:t>84</a:t>
            </a:fld>
            <a:endParaRPr kumimoji="0" lang="fr-FR" altLang="fr-FR">
              <a:solidFill>
                <a:schemeClr val="tx2"/>
              </a:solidFill>
            </a:endParaRPr>
          </a:p>
        </p:txBody>
      </p:sp>
      <p:sp>
        <p:nvSpPr>
          <p:cNvPr id="100356" name="Rectangle 9">
            <a:extLst>
              <a:ext uri="{FF2B5EF4-FFF2-40B4-BE49-F238E27FC236}">
                <a16:creationId xmlns:a16="http://schemas.microsoft.com/office/drawing/2014/main" id="{16C0A187-D6AD-441D-9DB5-A2F716A1A479}"/>
              </a:ext>
            </a:extLst>
          </p:cNvPr>
          <p:cNvSpPr>
            <a:spLocks noChangeArrowheads="1"/>
          </p:cNvSpPr>
          <p:nvPr/>
        </p:nvSpPr>
        <p:spPr bwMode="auto">
          <a:xfrm>
            <a:off x="3995738"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grpSp>
        <p:nvGrpSpPr>
          <p:cNvPr id="100357" name="Group 20">
            <a:extLst>
              <a:ext uri="{FF2B5EF4-FFF2-40B4-BE49-F238E27FC236}">
                <a16:creationId xmlns:a16="http://schemas.microsoft.com/office/drawing/2014/main" id="{A50C3484-8988-4A9C-A169-992E27DE35DE}"/>
              </a:ext>
            </a:extLst>
          </p:cNvPr>
          <p:cNvGrpSpPr>
            <a:grpSpLocks noChangeAspect="1"/>
          </p:cNvGrpSpPr>
          <p:nvPr/>
        </p:nvGrpSpPr>
        <p:grpSpPr bwMode="auto">
          <a:xfrm>
            <a:off x="1614488" y="1343025"/>
            <a:ext cx="1800225" cy="2443163"/>
            <a:chOff x="720" y="864"/>
            <a:chExt cx="2016" cy="2736"/>
          </a:xfrm>
        </p:grpSpPr>
        <p:pic>
          <p:nvPicPr>
            <p:cNvPr id="100396" name="Picture 4" descr="SO01874_">
              <a:extLst>
                <a:ext uri="{FF2B5EF4-FFF2-40B4-BE49-F238E27FC236}">
                  <a16:creationId xmlns:a16="http://schemas.microsoft.com/office/drawing/2014/main" id="{4E3EE6BE-0A33-48C2-B39D-A6F818DE0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864"/>
              <a:ext cx="201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7" name="Picture 8">
              <a:extLst>
                <a:ext uri="{FF2B5EF4-FFF2-40B4-BE49-F238E27FC236}">
                  <a16:creationId xmlns:a16="http://schemas.microsoft.com/office/drawing/2014/main" id="{BE6930FD-8168-4AF0-BCC3-58404A1D6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 y="1180"/>
              <a:ext cx="1551" cy="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58" name="Rectangle 13">
            <a:extLst>
              <a:ext uri="{FF2B5EF4-FFF2-40B4-BE49-F238E27FC236}">
                <a16:creationId xmlns:a16="http://schemas.microsoft.com/office/drawing/2014/main" id="{D4E3A0D6-CABB-4F1F-AC86-86E9CEE8FA83}"/>
              </a:ext>
            </a:extLst>
          </p:cNvPr>
          <p:cNvSpPr>
            <a:spLocks noChangeArrowheads="1"/>
          </p:cNvSpPr>
          <p:nvPr/>
        </p:nvSpPr>
        <p:spPr bwMode="auto">
          <a:xfrm>
            <a:off x="3990975" y="270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grpSp>
        <p:nvGrpSpPr>
          <p:cNvPr id="100359" name="Group 21">
            <a:extLst>
              <a:ext uri="{FF2B5EF4-FFF2-40B4-BE49-F238E27FC236}">
                <a16:creationId xmlns:a16="http://schemas.microsoft.com/office/drawing/2014/main" id="{0C8A1754-847E-4A75-B484-67CFB0D90811}"/>
              </a:ext>
            </a:extLst>
          </p:cNvPr>
          <p:cNvGrpSpPr>
            <a:grpSpLocks/>
          </p:cNvGrpSpPr>
          <p:nvPr/>
        </p:nvGrpSpPr>
        <p:grpSpPr bwMode="auto">
          <a:xfrm>
            <a:off x="5913438" y="1344613"/>
            <a:ext cx="1890712" cy="2443162"/>
            <a:chOff x="3360" y="864"/>
            <a:chExt cx="2112" cy="2736"/>
          </a:xfrm>
        </p:grpSpPr>
        <p:pic>
          <p:nvPicPr>
            <p:cNvPr id="100394" name="Picture 7" descr="SO01874_">
              <a:extLst>
                <a:ext uri="{FF2B5EF4-FFF2-40B4-BE49-F238E27FC236}">
                  <a16:creationId xmlns:a16="http://schemas.microsoft.com/office/drawing/2014/main" id="{9E1AC426-5044-4962-8AB2-3BC146EB506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864"/>
              <a:ext cx="211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5" name="Picture 12">
              <a:extLst>
                <a:ext uri="{FF2B5EF4-FFF2-40B4-BE49-F238E27FC236}">
                  <a16:creationId xmlns:a16="http://schemas.microsoft.com/office/drawing/2014/main" id="{5CA5101E-7EE1-4DD4-9CA4-040BEA89CC2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1180"/>
              <a:ext cx="1632"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14">
            <a:extLst>
              <a:ext uri="{FF2B5EF4-FFF2-40B4-BE49-F238E27FC236}">
                <a16:creationId xmlns:a16="http://schemas.microsoft.com/office/drawing/2014/main" id="{5FCC0188-43DB-4A85-8DD9-C3219E43728E}"/>
              </a:ext>
            </a:extLst>
          </p:cNvPr>
          <p:cNvGrpSpPr>
            <a:grpSpLocks/>
          </p:cNvGrpSpPr>
          <p:nvPr/>
        </p:nvGrpSpPr>
        <p:grpSpPr bwMode="auto">
          <a:xfrm>
            <a:off x="1524000" y="3848100"/>
            <a:ext cx="1981200" cy="533400"/>
            <a:chOff x="2688" y="1008"/>
            <a:chExt cx="1248" cy="336"/>
          </a:xfrm>
        </p:grpSpPr>
        <p:sp>
          <p:nvSpPr>
            <p:cNvPr id="100392" name="AutoShape 15" descr="Bois moyen">
              <a:extLst>
                <a:ext uri="{FF2B5EF4-FFF2-40B4-BE49-F238E27FC236}">
                  <a16:creationId xmlns:a16="http://schemas.microsoft.com/office/drawing/2014/main" id="{20378307-B482-4354-AFE0-C850793D28C7}"/>
                </a:ext>
              </a:extLst>
            </p:cNvPr>
            <p:cNvSpPr>
              <a:spLocks noChangeArrowheads="1"/>
            </p:cNvSpPr>
            <p:nvPr/>
          </p:nvSpPr>
          <p:spPr bwMode="auto">
            <a:xfrm>
              <a:off x="2688" y="1008"/>
              <a:ext cx="1248" cy="336"/>
            </a:xfrm>
            <a:prstGeom prst="bevel">
              <a:avLst>
                <a:gd name="adj" fmla="val 12500"/>
              </a:avLst>
            </a:prstGeom>
            <a:blipFill dpi="0" rotWithShape="0">
              <a:blip r:embed="rId5"/>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00393" name="Rectangle 16" descr="Marbre blanc">
              <a:extLst>
                <a:ext uri="{FF2B5EF4-FFF2-40B4-BE49-F238E27FC236}">
                  <a16:creationId xmlns:a16="http://schemas.microsoft.com/office/drawing/2014/main" id="{DB1091D2-72E7-4327-A18E-73C9D9DD1D5F}"/>
                </a:ext>
              </a:extLst>
            </p:cNvPr>
            <p:cNvSpPr>
              <a:spLocks noChangeArrowheads="1"/>
            </p:cNvSpPr>
            <p:nvPr/>
          </p:nvSpPr>
          <p:spPr bwMode="auto">
            <a:xfrm>
              <a:off x="2815" y="1090"/>
              <a:ext cx="993" cy="173"/>
            </a:xfrm>
            <a:prstGeom prst="rect">
              <a:avLst/>
            </a:prstGeom>
            <a:blipFill dpi="0" rotWithShape="0">
              <a:blip r:embed="rId6"/>
              <a:srcRect/>
              <a:tile tx="0" ty="0" sx="100000" sy="100000" flip="none" algn="tl"/>
            </a:blipFill>
            <a:ln>
              <a:noFill/>
            </a:ln>
            <a:effectLst>
              <a:prstShdw prst="shdw17" dist="17961" dir="13500000">
                <a:srgbClr val="999999"/>
              </a:prstShdw>
            </a:effectLst>
            <a:extLst>
              <a:ext uri="{91240B29-F687-4F45-9708-019B960494DF}">
                <a14:hiddenLine xmlns:a14="http://schemas.microsoft.com/office/drawing/2010/main" w="19050">
                  <a:solidFill>
                    <a:schemeClr val="tx1"/>
                  </a:solidFill>
                  <a:miter lim="800000"/>
                  <a:headEnd/>
                  <a:tailEnd/>
                </a14:hiddenLine>
              </a:ext>
            </a:extLst>
          </p:spPr>
          <p:txBody>
            <a:bodyPr wrap="none" anchor="ctr">
              <a:spAutoFit/>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a:solidFill>
                    <a:srgbClr val="4D4D4D"/>
                  </a:solidFill>
                </a:rPr>
                <a:t>Philippe DUQUENNE</a:t>
              </a:r>
            </a:p>
          </p:txBody>
        </p:sp>
      </p:grpSp>
      <p:grpSp>
        <p:nvGrpSpPr>
          <p:cNvPr id="100361" name="Group 17">
            <a:extLst>
              <a:ext uri="{FF2B5EF4-FFF2-40B4-BE49-F238E27FC236}">
                <a16:creationId xmlns:a16="http://schemas.microsoft.com/office/drawing/2014/main" id="{59F097B2-0E65-4FED-9D3A-4D1CCBECE3FD}"/>
              </a:ext>
            </a:extLst>
          </p:cNvPr>
          <p:cNvGrpSpPr>
            <a:grpSpLocks/>
          </p:cNvGrpSpPr>
          <p:nvPr/>
        </p:nvGrpSpPr>
        <p:grpSpPr bwMode="auto">
          <a:xfrm>
            <a:off x="5867400" y="3848100"/>
            <a:ext cx="1981200" cy="533400"/>
            <a:chOff x="2688" y="1008"/>
            <a:chExt cx="1248" cy="336"/>
          </a:xfrm>
        </p:grpSpPr>
        <p:sp>
          <p:nvSpPr>
            <p:cNvPr id="100390" name="AutoShape 18" descr="Bois moyen">
              <a:extLst>
                <a:ext uri="{FF2B5EF4-FFF2-40B4-BE49-F238E27FC236}">
                  <a16:creationId xmlns:a16="http://schemas.microsoft.com/office/drawing/2014/main" id="{1C014BF3-534B-4192-9D26-14BAB5649ABB}"/>
                </a:ext>
              </a:extLst>
            </p:cNvPr>
            <p:cNvSpPr>
              <a:spLocks noChangeArrowheads="1"/>
            </p:cNvSpPr>
            <p:nvPr/>
          </p:nvSpPr>
          <p:spPr bwMode="auto">
            <a:xfrm>
              <a:off x="2688" y="1008"/>
              <a:ext cx="1248" cy="336"/>
            </a:xfrm>
            <a:prstGeom prst="bevel">
              <a:avLst>
                <a:gd name="adj" fmla="val 12500"/>
              </a:avLst>
            </a:prstGeom>
            <a:blipFill dpi="0" rotWithShape="0">
              <a:blip r:embed="rId5"/>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00391" name="Rectangle 19" descr="Marbre blanc">
              <a:extLst>
                <a:ext uri="{FF2B5EF4-FFF2-40B4-BE49-F238E27FC236}">
                  <a16:creationId xmlns:a16="http://schemas.microsoft.com/office/drawing/2014/main" id="{FACAAC4D-E9BB-426B-9A42-1FDC088883A0}"/>
                </a:ext>
              </a:extLst>
            </p:cNvPr>
            <p:cNvSpPr>
              <a:spLocks noChangeArrowheads="1"/>
            </p:cNvSpPr>
            <p:nvPr/>
          </p:nvSpPr>
          <p:spPr bwMode="auto">
            <a:xfrm>
              <a:off x="2815" y="1090"/>
              <a:ext cx="993" cy="173"/>
            </a:xfrm>
            <a:prstGeom prst="rect">
              <a:avLst/>
            </a:prstGeom>
            <a:blipFill dpi="0" rotWithShape="0">
              <a:blip r:embed="rId6"/>
              <a:srcRect/>
              <a:tile tx="0" ty="0" sx="100000" sy="100000" flip="none" algn="tl"/>
            </a:blipFill>
            <a:ln>
              <a:noFill/>
            </a:ln>
            <a:effectLst>
              <a:prstShdw prst="shdw17" dist="17961" dir="13500000">
                <a:srgbClr val="999999"/>
              </a:prstShdw>
            </a:effectLst>
            <a:extLst>
              <a:ext uri="{91240B29-F687-4F45-9708-019B960494DF}">
                <a14:hiddenLine xmlns:a14="http://schemas.microsoft.com/office/drawing/2010/main" w="19050">
                  <a:solidFill>
                    <a:schemeClr val="tx1"/>
                  </a:solidFill>
                  <a:miter lim="800000"/>
                  <a:headEnd/>
                  <a:tailEnd/>
                </a14:hiddenLine>
              </a:ext>
            </a:extLst>
          </p:spPr>
          <p:txBody>
            <a:bodyPr wrap="none"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1200">
                  <a:solidFill>
                    <a:srgbClr val="4D4D4D"/>
                  </a:solidFill>
                </a:rPr>
                <a:t>Stéphane NEGNY</a:t>
              </a:r>
            </a:p>
          </p:txBody>
        </p:sp>
      </p:grpSp>
      <p:grpSp>
        <p:nvGrpSpPr>
          <p:cNvPr id="100362" name="Group 36">
            <a:extLst>
              <a:ext uri="{FF2B5EF4-FFF2-40B4-BE49-F238E27FC236}">
                <a16:creationId xmlns:a16="http://schemas.microsoft.com/office/drawing/2014/main" id="{09A65C34-E947-443C-8BDF-F526829CDF62}"/>
              </a:ext>
            </a:extLst>
          </p:cNvPr>
          <p:cNvGrpSpPr>
            <a:grpSpLocks/>
          </p:cNvGrpSpPr>
          <p:nvPr/>
        </p:nvGrpSpPr>
        <p:grpSpPr bwMode="auto">
          <a:xfrm>
            <a:off x="609600" y="4572000"/>
            <a:ext cx="3810000" cy="1954213"/>
            <a:chOff x="384" y="2880"/>
            <a:chExt cx="2400" cy="1231"/>
          </a:xfrm>
        </p:grpSpPr>
        <p:grpSp>
          <p:nvGrpSpPr>
            <p:cNvPr id="100378" name="Group 23">
              <a:extLst>
                <a:ext uri="{FF2B5EF4-FFF2-40B4-BE49-F238E27FC236}">
                  <a16:creationId xmlns:a16="http://schemas.microsoft.com/office/drawing/2014/main" id="{9ACBB245-888A-42EE-A42C-C0C13FAC0950}"/>
                </a:ext>
              </a:extLst>
            </p:cNvPr>
            <p:cNvGrpSpPr>
              <a:grpSpLocks/>
            </p:cNvGrpSpPr>
            <p:nvPr/>
          </p:nvGrpSpPr>
          <p:grpSpPr bwMode="auto">
            <a:xfrm>
              <a:off x="384" y="2880"/>
              <a:ext cx="2400" cy="1152"/>
              <a:chOff x="1504" y="453"/>
              <a:chExt cx="3845" cy="3298"/>
            </a:xfrm>
          </p:grpSpPr>
          <p:sp>
            <p:nvSpPr>
              <p:cNvPr id="100385" name="Freeform 24">
                <a:extLst>
                  <a:ext uri="{FF2B5EF4-FFF2-40B4-BE49-F238E27FC236}">
                    <a16:creationId xmlns:a16="http://schemas.microsoft.com/office/drawing/2014/main" id="{1B3A673B-4847-45DB-B98B-082DC40C19E4}"/>
                  </a:ext>
                </a:extLst>
              </p:cNvPr>
              <p:cNvSpPr>
                <a:spLocks/>
              </p:cNvSpPr>
              <p:nvPr/>
            </p:nvSpPr>
            <p:spPr bwMode="auto">
              <a:xfrm>
                <a:off x="1805" y="3428"/>
                <a:ext cx="687" cy="323"/>
              </a:xfrm>
              <a:custGeom>
                <a:avLst/>
                <a:gdLst>
                  <a:gd name="T0" fmla="*/ 441 w 687"/>
                  <a:gd name="T1" fmla="*/ 0 h 323"/>
                  <a:gd name="T2" fmla="*/ 90 w 687"/>
                  <a:gd name="T3" fmla="*/ 27 h 323"/>
                  <a:gd name="T4" fmla="*/ 55 w 687"/>
                  <a:gd name="T5" fmla="*/ 49 h 323"/>
                  <a:gd name="T6" fmla="*/ 33 w 687"/>
                  <a:gd name="T7" fmla="*/ 73 h 323"/>
                  <a:gd name="T8" fmla="*/ 14 w 687"/>
                  <a:gd name="T9" fmla="*/ 100 h 323"/>
                  <a:gd name="T10" fmla="*/ 0 w 687"/>
                  <a:gd name="T11" fmla="*/ 146 h 323"/>
                  <a:gd name="T12" fmla="*/ 2 w 687"/>
                  <a:gd name="T13" fmla="*/ 196 h 323"/>
                  <a:gd name="T14" fmla="*/ 14 w 687"/>
                  <a:gd name="T15" fmla="*/ 223 h 323"/>
                  <a:gd name="T16" fmla="*/ 33 w 687"/>
                  <a:gd name="T17" fmla="*/ 254 h 323"/>
                  <a:gd name="T18" fmla="*/ 70 w 687"/>
                  <a:gd name="T19" fmla="*/ 280 h 323"/>
                  <a:gd name="T20" fmla="*/ 113 w 687"/>
                  <a:gd name="T21" fmla="*/ 300 h 323"/>
                  <a:gd name="T22" fmla="*/ 158 w 687"/>
                  <a:gd name="T23" fmla="*/ 313 h 323"/>
                  <a:gd name="T24" fmla="*/ 195 w 687"/>
                  <a:gd name="T25" fmla="*/ 319 h 323"/>
                  <a:gd name="T26" fmla="*/ 246 w 687"/>
                  <a:gd name="T27" fmla="*/ 322 h 323"/>
                  <a:gd name="T28" fmla="*/ 241 w 687"/>
                  <a:gd name="T29" fmla="*/ 319 h 323"/>
                  <a:gd name="T30" fmla="*/ 514 w 687"/>
                  <a:gd name="T31" fmla="*/ 298 h 323"/>
                  <a:gd name="T32" fmla="*/ 686 w 687"/>
                  <a:gd name="T33" fmla="*/ 0 h 323"/>
                  <a:gd name="T34" fmla="*/ 441 w 687"/>
                  <a:gd name="T35" fmla="*/ 0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7" h="323">
                    <a:moveTo>
                      <a:pt x="441" y="0"/>
                    </a:moveTo>
                    <a:lnTo>
                      <a:pt x="90" y="27"/>
                    </a:lnTo>
                    <a:lnTo>
                      <a:pt x="55" y="49"/>
                    </a:lnTo>
                    <a:lnTo>
                      <a:pt x="33" y="73"/>
                    </a:lnTo>
                    <a:lnTo>
                      <a:pt x="14" y="100"/>
                    </a:lnTo>
                    <a:lnTo>
                      <a:pt x="0" y="146"/>
                    </a:lnTo>
                    <a:lnTo>
                      <a:pt x="2" y="196"/>
                    </a:lnTo>
                    <a:lnTo>
                      <a:pt x="14" y="223"/>
                    </a:lnTo>
                    <a:lnTo>
                      <a:pt x="33" y="254"/>
                    </a:lnTo>
                    <a:lnTo>
                      <a:pt x="70" y="280"/>
                    </a:lnTo>
                    <a:lnTo>
                      <a:pt x="113" y="300"/>
                    </a:lnTo>
                    <a:lnTo>
                      <a:pt x="158" y="313"/>
                    </a:lnTo>
                    <a:lnTo>
                      <a:pt x="195" y="319"/>
                    </a:lnTo>
                    <a:lnTo>
                      <a:pt x="246" y="322"/>
                    </a:lnTo>
                    <a:lnTo>
                      <a:pt x="241" y="319"/>
                    </a:lnTo>
                    <a:lnTo>
                      <a:pt x="514" y="298"/>
                    </a:lnTo>
                    <a:lnTo>
                      <a:pt x="686" y="0"/>
                    </a:lnTo>
                    <a:lnTo>
                      <a:pt x="441" y="0"/>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100386" name="Freeform 25">
                <a:extLst>
                  <a:ext uri="{FF2B5EF4-FFF2-40B4-BE49-F238E27FC236}">
                    <a16:creationId xmlns:a16="http://schemas.microsoft.com/office/drawing/2014/main" id="{45ED357C-4CD4-4473-948C-A6C7EB4D2124}"/>
                  </a:ext>
                </a:extLst>
              </p:cNvPr>
              <p:cNvSpPr>
                <a:spLocks/>
              </p:cNvSpPr>
              <p:nvPr/>
            </p:nvSpPr>
            <p:spPr bwMode="auto">
              <a:xfrm>
                <a:off x="1504" y="453"/>
                <a:ext cx="3845" cy="3295"/>
              </a:xfrm>
              <a:custGeom>
                <a:avLst/>
                <a:gdLst>
                  <a:gd name="T0" fmla="*/ 215 w 3845"/>
                  <a:gd name="T1" fmla="*/ 13 h 3295"/>
                  <a:gd name="T2" fmla="*/ 138 w 3845"/>
                  <a:gd name="T3" fmla="*/ 56 h 3295"/>
                  <a:gd name="T4" fmla="*/ 41 w 3845"/>
                  <a:gd name="T5" fmla="*/ 147 h 3295"/>
                  <a:gd name="T6" fmla="*/ 8 w 3845"/>
                  <a:gd name="T7" fmla="*/ 242 h 3295"/>
                  <a:gd name="T8" fmla="*/ 0 w 3845"/>
                  <a:gd name="T9" fmla="*/ 356 h 3295"/>
                  <a:gd name="T10" fmla="*/ 17 w 3845"/>
                  <a:gd name="T11" fmla="*/ 452 h 3295"/>
                  <a:gd name="T12" fmla="*/ 67 w 3845"/>
                  <a:gd name="T13" fmla="*/ 607 h 3295"/>
                  <a:gd name="T14" fmla="*/ 204 w 3845"/>
                  <a:gd name="T15" fmla="*/ 868 h 3295"/>
                  <a:gd name="T16" fmla="*/ 367 w 3845"/>
                  <a:gd name="T17" fmla="*/ 1160 h 3295"/>
                  <a:gd name="T18" fmla="*/ 519 w 3845"/>
                  <a:gd name="T19" fmla="*/ 1461 h 3295"/>
                  <a:gd name="T20" fmla="*/ 636 w 3845"/>
                  <a:gd name="T21" fmla="*/ 1853 h 3295"/>
                  <a:gd name="T22" fmla="*/ 706 w 3845"/>
                  <a:gd name="T23" fmla="*/ 2327 h 3295"/>
                  <a:gd name="T24" fmla="*/ 741 w 3845"/>
                  <a:gd name="T25" fmla="*/ 2665 h 3295"/>
                  <a:gd name="T26" fmla="*/ 741 w 3845"/>
                  <a:gd name="T27" fmla="*/ 2920 h 3295"/>
                  <a:gd name="T28" fmla="*/ 694 w 3845"/>
                  <a:gd name="T29" fmla="*/ 3112 h 3295"/>
                  <a:gd name="T30" fmla="*/ 636 w 3845"/>
                  <a:gd name="T31" fmla="*/ 3221 h 3295"/>
                  <a:gd name="T32" fmla="*/ 579 w 3845"/>
                  <a:gd name="T33" fmla="*/ 3275 h 3295"/>
                  <a:gd name="T34" fmla="*/ 896 w 3845"/>
                  <a:gd name="T35" fmla="*/ 3265 h 3295"/>
                  <a:gd name="T36" fmla="*/ 2106 w 3845"/>
                  <a:gd name="T37" fmla="*/ 3139 h 3295"/>
                  <a:gd name="T38" fmla="*/ 3203 w 3845"/>
                  <a:gd name="T39" fmla="*/ 3066 h 3295"/>
                  <a:gd name="T40" fmla="*/ 3657 w 3845"/>
                  <a:gd name="T41" fmla="*/ 3075 h 3295"/>
                  <a:gd name="T42" fmla="*/ 3751 w 3845"/>
                  <a:gd name="T43" fmla="*/ 3020 h 3295"/>
                  <a:gd name="T44" fmla="*/ 3815 w 3845"/>
                  <a:gd name="T45" fmla="*/ 2896 h 3295"/>
                  <a:gd name="T46" fmla="*/ 3844 w 3845"/>
                  <a:gd name="T47" fmla="*/ 2719 h 3295"/>
                  <a:gd name="T48" fmla="*/ 3838 w 3845"/>
                  <a:gd name="T49" fmla="*/ 2496 h 3295"/>
                  <a:gd name="T50" fmla="*/ 3798 w 3845"/>
                  <a:gd name="T51" fmla="*/ 2163 h 3295"/>
                  <a:gd name="T52" fmla="*/ 3669 w 3845"/>
                  <a:gd name="T53" fmla="*/ 1734 h 3295"/>
                  <a:gd name="T54" fmla="*/ 3518 w 3845"/>
                  <a:gd name="T55" fmla="*/ 1351 h 3295"/>
                  <a:gd name="T56" fmla="*/ 3342 w 3845"/>
                  <a:gd name="T57" fmla="*/ 995 h 3295"/>
                  <a:gd name="T58" fmla="*/ 3144 w 3845"/>
                  <a:gd name="T59" fmla="*/ 603 h 3295"/>
                  <a:gd name="T60" fmla="*/ 3078 w 3845"/>
                  <a:gd name="T61" fmla="*/ 430 h 3295"/>
                  <a:gd name="T62" fmla="*/ 3068 w 3845"/>
                  <a:gd name="T63" fmla="*/ 296 h 3295"/>
                  <a:gd name="T64" fmla="*/ 3144 w 3845"/>
                  <a:gd name="T65" fmla="*/ 29 h 3295"/>
                  <a:gd name="T66" fmla="*/ 243 w 3845"/>
                  <a:gd name="T67" fmla="*/ 6 h 3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45" h="3295">
                    <a:moveTo>
                      <a:pt x="243" y="6"/>
                    </a:moveTo>
                    <a:lnTo>
                      <a:pt x="215" y="13"/>
                    </a:lnTo>
                    <a:lnTo>
                      <a:pt x="180" y="26"/>
                    </a:lnTo>
                    <a:lnTo>
                      <a:pt x="138" y="56"/>
                    </a:lnTo>
                    <a:lnTo>
                      <a:pt x="82" y="100"/>
                    </a:lnTo>
                    <a:lnTo>
                      <a:pt x="41" y="147"/>
                    </a:lnTo>
                    <a:lnTo>
                      <a:pt x="17" y="197"/>
                    </a:lnTo>
                    <a:lnTo>
                      <a:pt x="8" y="242"/>
                    </a:lnTo>
                    <a:lnTo>
                      <a:pt x="0" y="300"/>
                    </a:lnTo>
                    <a:lnTo>
                      <a:pt x="0" y="356"/>
                    </a:lnTo>
                    <a:lnTo>
                      <a:pt x="9" y="402"/>
                    </a:lnTo>
                    <a:lnTo>
                      <a:pt x="17" y="452"/>
                    </a:lnTo>
                    <a:lnTo>
                      <a:pt x="28" y="494"/>
                    </a:lnTo>
                    <a:lnTo>
                      <a:pt x="67" y="607"/>
                    </a:lnTo>
                    <a:lnTo>
                      <a:pt x="122" y="731"/>
                    </a:lnTo>
                    <a:lnTo>
                      <a:pt x="204" y="868"/>
                    </a:lnTo>
                    <a:lnTo>
                      <a:pt x="286" y="1023"/>
                    </a:lnTo>
                    <a:lnTo>
                      <a:pt x="367" y="1160"/>
                    </a:lnTo>
                    <a:lnTo>
                      <a:pt x="437" y="1296"/>
                    </a:lnTo>
                    <a:lnTo>
                      <a:pt x="519" y="1461"/>
                    </a:lnTo>
                    <a:lnTo>
                      <a:pt x="589" y="1670"/>
                    </a:lnTo>
                    <a:lnTo>
                      <a:pt x="636" y="1853"/>
                    </a:lnTo>
                    <a:lnTo>
                      <a:pt x="682" y="2081"/>
                    </a:lnTo>
                    <a:lnTo>
                      <a:pt x="706" y="2327"/>
                    </a:lnTo>
                    <a:lnTo>
                      <a:pt x="741" y="2546"/>
                    </a:lnTo>
                    <a:lnTo>
                      <a:pt x="741" y="2665"/>
                    </a:lnTo>
                    <a:lnTo>
                      <a:pt x="741" y="2820"/>
                    </a:lnTo>
                    <a:lnTo>
                      <a:pt x="741" y="2920"/>
                    </a:lnTo>
                    <a:lnTo>
                      <a:pt x="731" y="3015"/>
                    </a:lnTo>
                    <a:lnTo>
                      <a:pt x="694" y="3112"/>
                    </a:lnTo>
                    <a:lnTo>
                      <a:pt x="669" y="3170"/>
                    </a:lnTo>
                    <a:lnTo>
                      <a:pt x="636" y="3221"/>
                    </a:lnTo>
                    <a:lnTo>
                      <a:pt x="603" y="3255"/>
                    </a:lnTo>
                    <a:lnTo>
                      <a:pt x="579" y="3275"/>
                    </a:lnTo>
                    <a:lnTo>
                      <a:pt x="554" y="3294"/>
                    </a:lnTo>
                    <a:lnTo>
                      <a:pt x="896" y="3265"/>
                    </a:lnTo>
                    <a:lnTo>
                      <a:pt x="1557" y="3194"/>
                    </a:lnTo>
                    <a:lnTo>
                      <a:pt x="2106" y="3139"/>
                    </a:lnTo>
                    <a:lnTo>
                      <a:pt x="2736" y="3084"/>
                    </a:lnTo>
                    <a:lnTo>
                      <a:pt x="3203" y="3066"/>
                    </a:lnTo>
                    <a:lnTo>
                      <a:pt x="3564" y="3075"/>
                    </a:lnTo>
                    <a:lnTo>
                      <a:pt x="3657" y="3075"/>
                    </a:lnTo>
                    <a:lnTo>
                      <a:pt x="3716" y="3066"/>
                    </a:lnTo>
                    <a:lnTo>
                      <a:pt x="3751" y="3020"/>
                    </a:lnTo>
                    <a:lnTo>
                      <a:pt x="3786" y="2970"/>
                    </a:lnTo>
                    <a:lnTo>
                      <a:pt x="3815" y="2896"/>
                    </a:lnTo>
                    <a:lnTo>
                      <a:pt x="3833" y="2806"/>
                    </a:lnTo>
                    <a:lnTo>
                      <a:pt x="3844" y="2719"/>
                    </a:lnTo>
                    <a:lnTo>
                      <a:pt x="3844" y="2595"/>
                    </a:lnTo>
                    <a:lnTo>
                      <a:pt x="3838" y="2496"/>
                    </a:lnTo>
                    <a:lnTo>
                      <a:pt x="3833" y="2336"/>
                    </a:lnTo>
                    <a:lnTo>
                      <a:pt x="3798" y="2163"/>
                    </a:lnTo>
                    <a:lnTo>
                      <a:pt x="3739" y="1939"/>
                    </a:lnTo>
                    <a:lnTo>
                      <a:pt x="3669" y="1734"/>
                    </a:lnTo>
                    <a:lnTo>
                      <a:pt x="3611" y="1552"/>
                    </a:lnTo>
                    <a:lnTo>
                      <a:pt x="3518" y="1351"/>
                    </a:lnTo>
                    <a:lnTo>
                      <a:pt x="3424" y="1169"/>
                    </a:lnTo>
                    <a:lnTo>
                      <a:pt x="3342" y="995"/>
                    </a:lnTo>
                    <a:lnTo>
                      <a:pt x="3214" y="749"/>
                    </a:lnTo>
                    <a:lnTo>
                      <a:pt x="3144" y="603"/>
                    </a:lnTo>
                    <a:lnTo>
                      <a:pt x="3101" y="506"/>
                    </a:lnTo>
                    <a:lnTo>
                      <a:pt x="3078" y="430"/>
                    </a:lnTo>
                    <a:lnTo>
                      <a:pt x="3068" y="359"/>
                    </a:lnTo>
                    <a:lnTo>
                      <a:pt x="3068" y="296"/>
                    </a:lnTo>
                    <a:lnTo>
                      <a:pt x="3121" y="74"/>
                    </a:lnTo>
                    <a:lnTo>
                      <a:pt x="3144" y="29"/>
                    </a:lnTo>
                    <a:lnTo>
                      <a:pt x="280" y="0"/>
                    </a:lnTo>
                    <a:lnTo>
                      <a:pt x="243" y="6"/>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100387" name="Freeform 26">
                <a:extLst>
                  <a:ext uri="{FF2B5EF4-FFF2-40B4-BE49-F238E27FC236}">
                    <a16:creationId xmlns:a16="http://schemas.microsoft.com/office/drawing/2014/main" id="{4FF835E2-E25F-46A5-A609-7ED1F132B74D}"/>
                  </a:ext>
                </a:extLst>
              </p:cNvPr>
              <p:cNvSpPr>
                <a:spLocks/>
              </p:cNvSpPr>
              <p:nvPr/>
            </p:nvSpPr>
            <p:spPr bwMode="auto">
              <a:xfrm>
                <a:off x="1706" y="604"/>
                <a:ext cx="318" cy="216"/>
              </a:xfrm>
              <a:custGeom>
                <a:avLst/>
                <a:gdLst>
                  <a:gd name="T0" fmla="*/ 317 w 318"/>
                  <a:gd name="T1" fmla="*/ 15 h 216"/>
                  <a:gd name="T2" fmla="*/ 235 w 318"/>
                  <a:gd name="T3" fmla="*/ 197 h 216"/>
                  <a:gd name="T4" fmla="*/ 154 w 318"/>
                  <a:gd name="T5" fmla="*/ 215 h 216"/>
                  <a:gd name="T6" fmla="*/ 113 w 318"/>
                  <a:gd name="T7" fmla="*/ 213 h 216"/>
                  <a:gd name="T8" fmla="*/ 72 w 318"/>
                  <a:gd name="T9" fmla="*/ 200 h 216"/>
                  <a:gd name="T10" fmla="*/ 41 w 318"/>
                  <a:gd name="T11" fmla="*/ 179 h 216"/>
                  <a:gd name="T12" fmla="*/ 19 w 318"/>
                  <a:gd name="T13" fmla="*/ 158 h 216"/>
                  <a:gd name="T14" fmla="*/ 6 w 318"/>
                  <a:gd name="T15" fmla="*/ 131 h 216"/>
                  <a:gd name="T16" fmla="*/ 0 w 318"/>
                  <a:gd name="T17" fmla="*/ 106 h 216"/>
                  <a:gd name="T18" fmla="*/ 2 w 318"/>
                  <a:gd name="T19" fmla="*/ 74 h 216"/>
                  <a:gd name="T20" fmla="*/ 13 w 318"/>
                  <a:gd name="T21" fmla="*/ 51 h 216"/>
                  <a:gd name="T22" fmla="*/ 37 w 318"/>
                  <a:gd name="T23" fmla="*/ 33 h 216"/>
                  <a:gd name="T24" fmla="*/ 66 w 318"/>
                  <a:gd name="T25" fmla="*/ 18 h 216"/>
                  <a:gd name="T26" fmla="*/ 101 w 318"/>
                  <a:gd name="T27" fmla="*/ 10 h 216"/>
                  <a:gd name="T28" fmla="*/ 130 w 318"/>
                  <a:gd name="T29" fmla="*/ 6 h 216"/>
                  <a:gd name="T30" fmla="*/ 163 w 318"/>
                  <a:gd name="T31" fmla="*/ 1 h 216"/>
                  <a:gd name="T32" fmla="*/ 189 w 318"/>
                  <a:gd name="T33" fmla="*/ 1 h 216"/>
                  <a:gd name="T34" fmla="*/ 221 w 318"/>
                  <a:gd name="T35" fmla="*/ 0 h 216"/>
                  <a:gd name="T36" fmla="*/ 317 w 318"/>
                  <a:gd name="T37" fmla="*/ 15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8" h="216">
                    <a:moveTo>
                      <a:pt x="317" y="15"/>
                    </a:moveTo>
                    <a:lnTo>
                      <a:pt x="235" y="197"/>
                    </a:lnTo>
                    <a:lnTo>
                      <a:pt x="154" y="215"/>
                    </a:lnTo>
                    <a:lnTo>
                      <a:pt x="113" y="213"/>
                    </a:lnTo>
                    <a:lnTo>
                      <a:pt x="72" y="200"/>
                    </a:lnTo>
                    <a:lnTo>
                      <a:pt x="41" y="179"/>
                    </a:lnTo>
                    <a:lnTo>
                      <a:pt x="19" y="158"/>
                    </a:lnTo>
                    <a:lnTo>
                      <a:pt x="6" y="131"/>
                    </a:lnTo>
                    <a:lnTo>
                      <a:pt x="0" y="106"/>
                    </a:lnTo>
                    <a:lnTo>
                      <a:pt x="2" y="74"/>
                    </a:lnTo>
                    <a:lnTo>
                      <a:pt x="13" y="51"/>
                    </a:lnTo>
                    <a:lnTo>
                      <a:pt x="37" y="33"/>
                    </a:lnTo>
                    <a:lnTo>
                      <a:pt x="66" y="18"/>
                    </a:lnTo>
                    <a:lnTo>
                      <a:pt x="101" y="10"/>
                    </a:lnTo>
                    <a:lnTo>
                      <a:pt x="130" y="6"/>
                    </a:lnTo>
                    <a:lnTo>
                      <a:pt x="163" y="1"/>
                    </a:lnTo>
                    <a:lnTo>
                      <a:pt x="189" y="1"/>
                    </a:lnTo>
                    <a:lnTo>
                      <a:pt x="221" y="0"/>
                    </a:lnTo>
                    <a:lnTo>
                      <a:pt x="317" y="15"/>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100388" name="Freeform 27">
                <a:extLst>
                  <a:ext uri="{FF2B5EF4-FFF2-40B4-BE49-F238E27FC236}">
                    <a16:creationId xmlns:a16="http://schemas.microsoft.com/office/drawing/2014/main" id="{B47618CD-484A-4499-9835-5E81F7FEE87F}"/>
                  </a:ext>
                </a:extLst>
              </p:cNvPr>
              <p:cNvSpPr>
                <a:spLocks/>
              </p:cNvSpPr>
              <p:nvPr/>
            </p:nvSpPr>
            <p:spPr bwMode="auto">
              <a:xfrm>
                <a:off x="1829" y="591"/>
                <a:ext cx="223" cy="178"/>
              </a:xfrm>
              <a:custGeom>
                <a:avLst/>
                <a:gdLst>
                  <a:gd name="T0" fmla="*/ 0 w 223"/>
                  <a:gd name="T1" fmla="*/ 22 h 178"/>
                  <a:gd name="T2" fmla="*/ 41 w 223"/>
                  <a:gd name="T3" fmla="*/ 45 h 178"/>
                  <a:gd name="T4" fmla="*/ 60 w 223"/>
                  <a:gd name="T5" fmla="*/ 67 h 178"/>
                  <a:gd name="T6" fmla="*/ 70 w 223"/>
                  <a:gd name="T7" fmla="*/ 90 h 178"/>
                  <a:gd name="T8" fmla="*/ 72 w 223"/>
                  <a:gd name="T9" fmla="*/ 123 h 178"/>
                  <a:gd name="T10" fmla="*/ 65 w 223"/>
                  <a:gd name="T11" fmla="*/ 151 h 178"/>
                  <a:gd name="T12" fmla="*/ 41 w 223"/>
                  <a:gd name="T13" fmla="*/ 177 h 178"/>
                  <a:gd name="T14" fmla="*/ 222 w 223"/>
                  <a:gd name="T15" fmla="*/ 146 h 178"/>
                  <a:gd name="T16" fmla="*/ 206 w 223"/>
                  <a:gd name="T17" fmla="*/ 0 h 178"/>
                  <a:gd name="T18" fmla="*/ 0 w 223"/>
                  <a:gd name="T19" fmla="*/ 22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178">
                    <a:moveTo>
                      <a:pt x="0" y="22"/>
                    </a:moveTo>
                    <a:lnTo>
                      <a:pt x="41" y="45"/>
                    </a:lnTo>
                    <a:lnTo>
                      <a:pt x="60" y="67"/>
                    </a:lnTo>
                    <a:lnTo>
                      <a:pt x="70" y="90"/>
                    </a:lnTo>
                    <a:lnTo>
                      <a:pt x="72" y="123"/>
                    </a:lnTo>
                    <a:lnTo>
                      <a:pt x="65" y="151"/>
                    </a:lnTo>
                    <a:lnTo>
                      <a:pt x="41" y="177"/>
                    </a:lnTo>
                    <a:lnTo>
                      <a:pt x="222" y="146"/>
                    </a:lnTo>
                    <a:lnTo>
                      <a:pt x="206" y="0"/>
                    </a:lnTo>
                    <a:lnTo>
                      <a:pt x="0" y="22"/>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100389" name="Freeform 28">
                <a:extLst>
                  <a:ext uri="{FF2B5EF4-FFF2-40B4-BE49-F238E27FC236}">
                    <a16:creationId xmlns:a16="http://schemas.microsoft.com/office/drawing/2014/main" id="{8AC8942D-C761-4068-801A-495072D05ADC}"/>
                  </a:ext>
                </a:extLst>
              </p:cNvPr>
              <p:cNvSpPr>
                <a:spLocks/>
              </p:cNvSpPr>
              <p:nvPr/>
            </p:nvSpPr>
            <p:spPr bwMode="auto">
              <a:xfrm>
                <a:off x="1765" y="454"/>
                <a:ext cx="3221" cy="366"/>
              </a:xfrm>
              <a:custGeom>
                <a:avLst/>
                <a:gdLst>
                  <a:gd name="T0" fmla="*/ 3047 w 3221"/>
                  <a:gd name="T1" fmla="*/ 27 h 366"/>
                  <a:gd name="T2" fmla="*/ 0 w 3221"/>
                  <a:gd name="T3" fmla="*/ 0 h 366"/>
                  <a:gd name="T4" fmla="*/ 86 w 3221"/>
                  <a:gd name="T5" fmla="*/ 11 h 366"/>
                  <a:gd name="T6" fmla="*/ 117 w 3221"/>
                  <a:gd name="T7" fmla="*/ 18 h 366"/>
                  <a:gd name="T8" fmla="*/ 150 w 3221"/>
                  <a:gd name="T9" fmla="*/ 30 h 366"/>
                  <a:gd name="T10" fmla="*/ 172 w 3221"/>
                  <a:gd name="T11" fmla="*/ 46 h 366"/>
                  <a:gd name="T12" fmla="*/ 197 w 3221"/>
                  <a:gd name="T13" fmla="*/ 71 h 366"/>
                  <a:gd name="T14" fmla="*/ 209 w 3221"/>
                  <a:gd name="T15" fmla="*/ 99 h 366"/>
                  <a:gd name="T16" fmla="*/ 216 w 3221"/>
                  <a:gd name="T17" fmla="*/ 130 h 366"/>
                  <a:gd name="T18" fmla="*/ 220 w 3221"/>
                  <a:gd name="T19" fmla="*/ 160 h 366"/>
                  <a:gd name="T20" fmla="*/ 222 w 3221"/>
                  <a:gd name="T21" fmla="*/ 186 h 366"/>
                  <a:gd name="T22" fmla="*/ 216 w 3221"/>
                  <a:gd name="T23" fmla="*/ 224 h 366"/>
                  <a:gd name="T24" fmla="*/ 209 w 3221"/>
                  <a:gd name="T25" fmla="*/ 260 h 366"/>
                  <a:gd name="T26" fmla="*/ 187 w 3221"/>
                  <a:gd name="T27" fmla="*/ 292 h 366"/>
                  <a:gd name="T28" fmla="*/ 154 w 3221"/>
                  <a:gd name="T29" fmla="*/ 324 h 366"/>
                  <a:gd name="T30" fmla="*/ 113 w 3221"/>
                  <a:gd name="T31" fmla="*/ 346 h 366"/>
                  <a:gd name="T32" fmla="*/ 80 w 3221"/>
                  <a:gd name="T33" fmla="*/ 365 h 366"/>
                  <a:gd name="T34" fmla="*/ 280 w 3221"/>
                  <a:gd name="T35" fmla="*/ 347 h 366"/>
                  <a:gd name="T36" fmla="*/ 502 w 3221"/>
                  <a:gd name="T37" fmla="*/ 319 h 366"/>
                  <a:gd name="T38" fmla="*/ 852 w 3221"/>
                  <a:gd name="T39" fmla="*/ 301 h 366"/>
                  <a:gd name="T40" fmla="*/ 1144 w 3221"/>
                  <a:gd name="T41" fmla="*/ 283 h 366"/>
                  <a:gd name="T42" fmla="*/ 1494 w 3221"/>
                  <a:gd name="T43" fmla="*/ 283 h 366"/>
                  <a:gd name="T44" fmla="*/ 1880 w 3221"/>
                  <a:gd name="T45" fmla="*/ 292 h 366"/>
                  <a:gd name="T46" fmla="*/ 2358 w 3221"/>
                  <a:gd name="T47" fmla="*/ 301 h 366"/>
                  <a:gd name="T48" fmla="*/ 2814 w 3221"/>
                  <a:gd name="T49" fmla="*/ 329 h 366"/>
                  <a:gd name="T50" fmla="*/ 3000 w 3221"/>
                  <a:gd name="T51" fmla="*/ 356 h 366"/>
                  <a:gd name="T52" fmla="*/ 3053 w 3221"/>
                  <a:gd name="T53" fmla="*/ 363 h 366"/>
                  <a:gd name="T54" fmla="*/ 3111 w 3221"/>
                  <a:gd name="T55" fmla="*/ 364 h 366"/>
                  <a:gd name="T56" fmla="*/ 3152 w 3221"/>
                  <a:gd name="T57" fmla="*/ 356 h 366"/>
                  <a:gd name="T58" fmla="*/ 3187 w 3221"/>
                  <a:gd name="T59" fmla="*/ 329 h 366"/>
                  <a:gd name="T60" fmla="*/ 3207 w 3221"/>
                  <a:gd name="T61" fmla="*/ 295 h 366"/>
                  <a:gd name="T62" fmla="*/ 3216 w 3221"/>
                  <a:gd name="T63" fmla="*/ 267 h 366"/>
                  <a:gd name="T64" fmla="*/ 3220 w 3221"/>
                  <a:gd name="T65" fmla="*/ 235 h 366"/>
                  <a:gd name="T66" fmla="*/ 3212 w 3221"/>
                  <a:gd name="T67" fmla="*/ 177 h 366"/>
                  <a:gd name="T68" fmla="*/ 3196 w 3221"/>
                  <a:gd name="T69" fmla="*/ 140 h 366"/>
                  <a:gd name="T70" fmla="*/ 3173 w 3221"/>
                  <a:gd name="T71" fmla="*/ 103 h 366"/>
                  <a:gd name="T72" fmla="*/ 3152 w 3221"/>
                  <a:gd name="T73" fmla="*/ 78 h 366"/>
                  <a:gd name="T74" fmla="*/ 3127 w 3221"/>
                  <a:gd name="T75" fmla="*/ 58 h 366"/>
                  <a:gd name="T76" fmla="*/ 3090 w 3221"/>
                  <a:gd name="T77" fmla="*/ 39 h 366"/>
                  <a:gd name="T78" fmla="*/ 3047 w 3221"/>
                  <a:gd name="T79" fmla="*/ 27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21" h="366">
                    <a:moveTo>
                      <a:pt x="3047" y="27"/>
                    </a:moveTo>
                    <a:lnTo>
                      <a:pt x="0" y="0"/>
                    </a:lnTo>
                    <a:lnTo>
                      <a:pt x="86" y="11"/>
                    </a:lnTo>
                    <a:lnTo>
                      <a:pt x="117" y="18"/>
                    </a:lnTo>
                    <a:lnTo>
                      <a:pt x="150" y="30"/>
                    </a:lnTo>
                    <a:lnTo>
                      <a:pt x="172" y="46"/>
                    </a:lnTo>
                    <a:lnTo>
                      <a:pt x="197" y="71"/>
                    </a:lnTo>
                    <a:lnTo>
                      <a:pt x="209" y="99"/>
                    </a:lnTo>
                    <a:lnTo>
                      <a:pt x="216" y="130"/>
                    </a:lnTo>
                    <a:lnTo>
                      <a:pt x="220" y="160"/>
                    </a:lnTo>
                    <a:lnTo>
                      <a:pt x="222" y="186"/>
                    </a:lnTo>
                    <a:lnTo>
                      <a:pt x="216" y="224"/>
                    </a:lnTo>
                    <a:lnTo>
                      <a:pt x="209" y="260"/>
                    </a:lnTo>
                    <a:lnTo>
                      <a:pt x="187" y="292"/>
                    </a:lnTo>
                    <a:lnTo>
                      <a:pt x="154" y="324"/>
                    </a:lnTo>
                    <a:lnTo>
                      <a:pt x="113" y="346"/>
                    </a:lnTo>
                    <a:lnTo>
                      <a:pt x="80" y="365"/>
                    </a:lnTo>
                    <a:lnTo>
                      <a:pt x="280" y="347"/>
                    </a:lnTo>
                    <a:lnTo>
                      <a:pt x="502" y="319"/>
                    </a:lnTo>
                    <a:lnTo>
                      <a:pt x="852" y="301"/>
                    </a:lnTo>
                    <a:lnTo>
                      <a:pt x="1144" y="283"/>
                    </a:lnTo>
                    <a:lnTo>
                      <a:pt x="1494" y="283"/>
                    </a:lnTo>
                    <a:lnTo>
                      <a:pt x="1880" y="292"/>
                    </a:lnTo>
                    <a:lnTo>
                      <a:pt x="2358" y="301"/>
                    </a:lnTo>
                    <a:lnTo>
                      <a:pt x="2814" y="329"/>
                    </a:lnTo>
                    <a:lnTo>
                      <a:pt x="3000" y="356"/>
                    </a:lnTo>
                    <a:lnTo>
                      <a:pt x="3053" y="363"/>
                    </a:lnTo>
                    <a:lnTo>
                      <a:pt x="3111" y="364"/>
                    </a:lnTo>
                    <a:lnTo>
                      <a:pt x="3152" y="356"/>
                    </a:lnTo>
                    <a:lnTo>
                      <a:pt x="3187" y="329"/>
                    </a:lnTo>
                    <a:lnTo>
                      <a:pt x="3207" y="295"/>
                    </a:lnTo>
                    <a:lnTo>
                      <a:pt x="3216" y="267"/>
                    </a:lnTo>
                    <a:lnTo>
                      <a:pt x="3220" y="235"/>
                    </a:lnTo>
                    <a:lnTo>
                      <a:pt x="3212" y="177"/>
                    </a:lnTo>
                    <a:lnTo>
                      <a:pt x="3196" y="140"/>
                    </a:lnTo>
                    <a:lnTo>
                      <a:pt x="3173" y="103"/>
                    </a:lnTo>
                    <a:lnTo>
                      <a:pt x="3152" y="78"/>
                    </a:lnTo>
                    <a:lnTo>
                      <a:pt x="3127" y="58"/>
                    </a:lnTo>
                    <a:lnTo>
                      <a:pt x="3090" y="39"/>
                    </a:lnTo>
                    <a:lnTo>
                      <a:pt x="3047" y="27"/>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grpSp>
        <p:grpSp>
          <p:nvGrpSpPr>
            <p:cNvPr id="100379" name="Group 29">
              <a:extLst>
                <a:ext uri="{FF2B5EF4-FFF2-40B4-BE49-F238E27FC236}">
                  <a16:creationId xmlns:a16="http://schemas.microsoft.com/office/drawing/2014/main" id="{E1B71C60-70BD-4C99-A6AB-6863E28C1224}"/>
                </a:ext>
              </a:extLst>
            </p:cNvPr>
            <p:cNvGrpSpPr>
              <a:grpSpLocks noChangeAspect="1"/>
            </p:cNvGrpSpPr>
            <p:nvPr/>
          </p:nvGrpSpPr>
          <p:grpSpPr bwMode="auto">
            <a:xfrm>
              <a:off x="2448" y="3744"/>
              <a:ext cx="277" cy="367"/>
              <a:chOff x="4500" y="2805"/>
              <a:chExt cx="781" cy="1030"/>
            </a:xfrm>
          </p:grpSpPr>
          <p:sp>
            <p:nvSpPr>
              <p:cNvPr id="100380" name="Freeform 30">
                <a:extLst>
                  <a:ext uri="{FF2B5EF4-FFF2-40B4-BE49-F238E27FC236}">
                    <a16:creationId xmlns:a16="http://schemas.microsoft.com/office/drawing/2014/main" id="{2F60549E-DC14-4DB3-A0FE-94A5E0EB2D35}"/>
                  </a:ext>
                </a:extLst>
              </p:cNvPr>
              <p:cNvSpPr>
                <a:spLocks noChangeAspect="1"/>
              </p:cNvSpPr>
              <p:nvPr/>
            </p:nvSpPr>
            <p:spPr bwMode="auto">
              <a:xfrm>
                <a:off x="4500" y="3072"/>
                <a:ext cx="781" cy="763"/>
              </a:xfrm>
              <a:custGeom>
                <a:avLst/>
                <a:gdLst>
                  <a:gd name="T0" fmla="*/ 268 w 781"/>
                  <a:gd name="T1" fmla="*/ 38 h 763"/>
                  <a:gd name="T2" fmla="*/ 192 w 781"/>
                  <a:gd name="T3" fmla="*/ 294 h 763"/>
                  <a:gd name="T4" fmla="*/ 103 w 781"/>
                  <a:gd name="T5" fmla="*/ 513 h 763"/>
                  <a:gd name="T6" fmla="*/ 0 w 781"/>
                  <a:gd name="T7" fmla="*/ 762 h 763"/>
                  <a:gd name="T8" fmla="*/ 87 w 781"/>
                  <a:gd name="T9" fmla="*/ 712 h 763"/>
                  <a:gd name="T10" fmla="*/ 186 w 781"/>
                  <a:gd name="T11" fmla="*/ 657 h 763"/>
                  <a:gd name="T12" fmla="*/ 241 w 781"/>
                  <a:gd name="T13" fmla="*/ 630 h 763"/>
                  <a:gd name="T14" fmla="*/ 286 w 781"/>
                  <a:gd name="T15" fmla="*/ 614 h 763"/>
                  <a:gd name="T16" fmla="*/ 330 w 781"/>
                  <a:gd name="T17" fmla="*/ 604 h 763"/>
                  <a:gd name="T18" fmla="*/ 371 w 781"/>
                  <a:gd name="T19" fmla="*/ 600 h 763"/>
                  <a:gd name="T20" fmla="*/ 429 w 781"/>
                  <a:gd name="T21" fmla="*/ 591 h 763"/>
                  <a:gd name="T22" fmla="*/ 393 w 781"/>
                  <a:gd name="T23" fmla="*/ 507 h 763"/>
                  <a:gd name="T24" fmla="*/ 437 w 781"/>
                  <a:gd name="T25" fmla="*/ 502 h 763"/>
                  <a:gd name="T26" fmla="*/ 491 w 781"/>
                  <a:gd name="T27" fmla="*/ 513 h 763"/>
                  <a:gd name="T28" fmla="*/ 543 w 781"/>
                  <a:gd name="T29" fmla="*/ 536 h 763"/>
                  <a:gd name="T30" fmla="*/ 585 w 781"/>
                  <a:gd name="T31" fmla="*/ 557 h 763"/>
                  <a:gd name="T32" fmla="*/ 620 w 781"/>
                  <a:gd name="T33" fmla="*/ 584 h 763"/>
                  <a:gd name="T34" fmla="*/ 656 w 781"/>
                  <a:gd name="T35" fmla="*/ 610 h 763"/>
                  <a:gd name="T36" fmla="*/ 714 w 781"/>
                  <a:gd name="T37" fmla="*/ 657 h 763"/>
                  <a:gd name="T38" fmla="*/ 780 w 781"/>
                  <a:gd name="T39" fmla="*/ 702 h 763"/>
                  <a:gd name="T40" fmla="*/ 766 w 781"/>
                  <a:gd name="T41" fmla="*/ 540 h 763"/>
                  <a:gd name="T42" fmla="*/ 730 w 781"/>
                  <a:gd name="T43" fmla="*/ 409 h 763"/>
                  <a:gd name="T44" fmla="*/ 693 w 781"/>
                  <a:gd name="T45" fmla="*/ 259 h 763"/>
                  <a:gd name="T46" fmla="*/ 662 w 781"/>
                  <a:gd name="T47" fmla="*/ 148 h 763"/>
                  <a:gd name="T48" fmla="*/ 642 w 781"/>
                  <a:gd name="T49" fmla="*/ 61 h 763"/>
                  <a:gd name="T50" fmla="*/ 633 w 781"/>
                  <a:gd name="T51" fmla="*/ 0 h 763"/>
                  <a:gd name="T52" fmla="*/ 268 w 781"/>
                  <a:gd name="T53" fmla="*/ 38 h 7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1" h="763">
                    <a:moveTo>
                      <a:pt x="268" y="38"/>
                    </a:moveTo>
                    <a:lnTo>
                      <a:pt x="192" y="294"/>
                    </a:lnTo>
                    <a:lnTo>
                      <a:pt x="103" y="513"/>
                    </a:lnTo>
                    <a:lnTo>
                      <a:pt x="0" y="762"/>
                    </a:lnTo>
                    <a:lnTo>
                      <a:pt x="87" y="712"/>
                    </a:lnTo>
                    <a:lnTo>
                      <a:pt x="186" y="657"/>
                    </a:lnTo>
                    <a:lnTo>
                      <a:pt x="241" y="630"/>
                    </a:lnTo>
                    <a:lnTo>
                      <a:pt x="286" y="614"/>
                    </a:lnTo>
                    <a:lnTo>
                      <a:pt x="330" y="604"/>
                    </a:lnTo>
                    <a:lnTo>
                      <a:pt x="371" y="600"/>
                    </a:lnTo>
                    <a:lnTo>
                      <a:pt x="429" y="591"/>
                    </a:lnTo>
                    <a:lnTo>
                      <a:pt x="393" y="507"/>
                    </a:lnTo>
                    <a:lnTo>
                      <a:pt x="437" y="502"/>
                    </a:lnTo>
                    <a:lnTo>
                      <a:pt x="491" y="513"/>
                    </a:lnTo>
                    <a:lnTo>
                      <a:pt x="543" y="536"/>
                    </a:lnTo>
                    <a:lnTo>
                      <a:pt x="585" y="557"/>
                    </a:lnTo>
                    <a:lnTo>
                      <a:pt x="620" y="584"/>
                    </a:lnTo>
                    <a:lnTo>
                      <a:pt x="656" y="610"/>
                    </a:lnTo>
                    <a:lnTo>
                      <a:pt x="714" y="657"/>
                    </a:lnTo>
                    <a:lnTo>
                      <a:pt x="780" y="702"/>
                    </a:lnTo>
                    <a:lnTo>
                      <a:pt x="766" y="540"/>
                    </a:lnTo>
                    <a:lnTo>
                      <a:pt x="730" y="409"/>
                    </a:lnTo>
                    <a:lnTo>
                      <a:pt x="693" y="259"/>
                    </a:lnTo>
                    <a:lnTo>
                      <a:pt x="662" y="148"/>
                    </a:lnTo>
                    <a:lnTo>
                      <a:pt x="642" y="61"/>
                    </a:lnTo>
                    <a:lnTo>
                      <a:pt x="633" y="0"/>
                    </a:lnTo>
                    <a:lnTo>
                      <a:pt x="268" y="38"/>
                    </a:lnTo>
                  </a:path>
                </a:pathLst>
              </a:custGeom>
              <a:solidFill>
                <a:srgbClr val="FF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100381" name="Oval 31">
                <a:extLst>
                  <a:ext uri="{FF2B5EF4-FFF2-40B4-BE49-F238E27FC236}">
                    <a16:creationId xmlns:a16="http://schemas.microsoft.com/office/drawing/2014/main" id="{AA403F08-CD94-4612-BEF8-89DD0DA9DBF8}"/>
                  </a:ext>
                </a:extLst>
              </p:cNvPr>
              <p:cNvSpPr>
                <a:spLocks noChangeAspect="1" noChangeArrowheads="1"/>
              </p:cNvSpPr>
              <p:nvPr/>
            </p:nvSpPr>
            <p:spPr bwMode="auto">
              <a:xfrm>
                <a:off x="4709" y="2805"/>
                <a:ext cx="466" cy="386"/>
              </a:xfrm>
              <a:prstGeom prst="ellipse">
                <a:avLst/>
              </a:prstGeom>
              <a:solidFill>
                <a:srgbClr val="FFFF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00382" name="Freeform 32">
                <a:extLst>
                  <a:ext uri="{FF2B5EF4-FFF2-40B4-BE49-F238E27FC236}">
                    <a16:creationId xmlns:a16="http://schemas.microsoft.com/office/drawing/2014/main" id="{3DE07EA3-9401-43D6-BC6F-BAAD93032D06}"/>
                  </a:ext>
                </a:extLst>
              </p:cNvPr>
              <p:cNvSpPr>
                <a:spLocks noChangeAspect="1"/>
              </p:cNvSpPr>
              <p:nvPr/>
            </p:nvSpPr>
            <p:spPr bwMode="auto">
              <a:xfrm>
                <a:off x="4713" y="2811"/>
                <a:ext cx="457" cy="389"/>
              </a:xfrm>
              <a:custGeom>
                <a:avLst/>
                <a:gdLst>
                  <a:gd name="T0" fmla="*/ 224 w 457"/>
                  <a:gd name="T1" fmla="*/ 0 h 389"/>
                  <a:gd name="T2" fmla="*/ 208 w 457"/>
                  <a:gd name="T3" fmla="*/ 72 h 389"/>
                  <a:gd name="T4" fmla="*/ 161 w 457"/>
                  <a:gd name="T5" fmla="*/ 10 h 389"/>
                  <a:gd name="T6" fmla="*/ 171 w 457"/>
                  <a:gd name="T7" fmla="*/ 78 h 389"/>
                  <a:gd name="T8" fmla="*/ 114 w 457"/>
                  <a:gd name="T9" fmla="*/ 26 h 389"/>
                  <a:gd name="T10" fmla="*/ 136 w 457"/>
                  <a:gd name="T11" fmla="*/ 96 h 389"/>
                  <a:gd name="T12" fmla="*/ 74 w 457"/>
                  <a:gd name="T13" fmla="*/ 54 h 389"/>
                  <a:gd name="T14" fmla="*/ 109 w 457"/>
                  <a:gd name="T15" fmla="*/ 119 h 389"/>
                  <a:gd name="T16" fmla="*/ 33 w 457"/>
                  <a:gd name="T17" fmla="*/ 94 h 389"/>
                  <a:gd name="T18" fmla="*/ 87 w 457"/>
                  <a:gd name="T19" fmla="*/ 147 h 389"/>
                  <a:gd name="T20" fmla="*/ 8 w 457"/>
                  <a:gd name="T21" fmla="*/ 139 h 389"/>
                  <a:gd name="T22" fmla="*/ 83 w 457"/>
                  <a:gd name="T23" fmla="*/ 175 h 389"/>
                  <a:gd name="T24" fmla="*/ 0 w 457"/>
                  <a:gd name="T25" fmla="*/ 193 h 389"/>
                  <a:gd name="T26" fmla="*/ 83 w 457"/>
                  <a:gd name="T27" fmla="*/ 210 h 389"/>
                  <a:gd name="T28" fmla="*/ 8 w 457"/>
                  <a:gd name="T29" fmla="*/ 241 h 389"/>
                  <a:gd name="T30" fmla="*/ 88 w 457"/>
                  <a:gd name="T31" fmla="*/ 242 h 389"/>
                  <a:gd name="T32" fmla="*/ 29 w 457"/>
                  <a:gd name="T33" fmla="*/ 291 h 389"/>
                  <a:gd name="T34" fmla="*/ 108 w 457"/>
                  <a:gd name="T35" fmla="*/ 269 h 389"/>
                  <a:gd name="T36" fmla="*/ 65 w 457"/>
                  <a:gd name="T37" fmla="*/ 330 h 389"/>
                  <a:gd name="T38" fmla="*/ 136 w 457"/>
                  <a:gd name="T39" fmla="*/ 294 h 389"/>
                  <a:gd name="T40" fmla="*/ 114 w 457"/>
                  <a:gd name="T41" fmla="*/ 361 h 389"/>
                  <a:gd name="T42" fmla="*/ 164 w 457"/>
                  <a:gd name="T43" fmla="*/ 312 h 389"/>
                  <a:gd name="T44" fmla="*/ 163 w 457"/>
                  <a:gd name="T45" fmla="*/ 381 h 389"/>
                  <a:gd name="T46" fmla="*/ 199 w 457"/>
                  <a:gd name="T47" fmla="*/ 318 h 389"/>
                  <a:gd name="T48" fmla="*/ 224 w 457"/>
                  <a:gd name="T49" fmla="*/ 388 h 389"/>
                  <a:gd name="T50" fmla="*/ 244 w 457"/>
                  <a:gd name="T51" fmla="*/ 320 h 389"/>
                  <a:gd name="T52" fmla="*/ 268 w 457"/>
                  <a:gd name="T53" fmla="*/ 384 h 389"/>
                  <a:gd name="T54" fmla="*/ 283 w 457"/>
                  <a:gd name="T55" fmla="*/ 314 h 389"/>
                  <a:gd name="T56" fmla="*/ 324 w 457"/>
                  <a:gd name="T57" fmla="*/ 369 h 389"/>
                  <a:gd name="T58" fmla="*/ 314 w 457"/>
                  <a:gd name="T59" fmla="*/ 298 h 389"/>
                  <a:gd name="T60" fmla="*/ 372 w 457"/>
                  <a:gd name="T61" fmla="*/ 338 h 389"/>
                  <a:gd name="T62" fmla="*/ 344 w 457"/>
                  <a:gd name="T63" fmla="*/ 273 h 389"/>
                  <a:gd name="T64" fmla="*/ 417 w 457"/>
                  <a:gd name="T65" fmla="*/ 296 h 389"/>
                  <a:gd name="T66" fmla="*/ 368 w 457"/>
                  <a:gd name="T67" fmla="*/ 248 h 389"/>
                  <a:gd name="T68" fmla="*/ 445 w 457"/>
                  <a:gd name="T69" fmla="*/ 246 h 389"/>
                  <a:gd name="T70" fmla="*/ 376 w 457"/>
                  <a:gd name="T71" fmla="*/ 217 h 389"/>
                  <a:gd name="T72" fmla="*/ 456 w 457"/>
                  <a:gd name="T73" fmla="*/ 193 h 389"/>
                  <a:gd name="T74" fmla="*/ 373 w 457"/>
                  <a:gd name="T75" fmla="*/ 175 h 389"/>
                  <a:gd name="T76" fmla="*/ 450 w 457"/>
                  <a:gd name="T77" fmla="*/ 148 h 389"/>
                  <a:gd name="T78" fmla="*/ 365 w 457"/>
                  <a:gd name="T79" fmla="*/ 144 h 389"/>
                  <a:gd name="T80" fmla="*/ 432 w 457"/>
                  <a:gd name="T81" fmla="*/ 105 h 389"/>
                  <a:gd name="T82" fmla="*/ 351 w 457"/>
                  <a:gd name="T83" fmla="*/ 116 h 389"/>
                  <a:gd name="T84" fmla="*/ 400 w 457"/>
                  <a:gd name="T85" fmla="*/ 64 h 389"/>
                  <a:gd name="T86" fmla="*/ 326 w 457"/>
                  <a:gd name="T87" fmla="*/ 94 h 389"/>
                  <a:gd name="T88" fmla="*/ 354 w 457"/>
                  <a:gd name="T89" fmla="*/ 35 h 389"/>
                  <a:gd name="T90" fmla="*/ 293 w 457"/>
                  <a:gd name="T91" fmla="*/ 78 h 389"/>
                  <a:gd name="T92" fmla="*/ 304 w 457"/>
                  <a:gd name="T93" fmla="*/ 12 h 389"/>
                  <a:gd name="T94" fmla="*/ 255 w 457"/>
                  <a:gd name="T95" fmla="*/ 68 h 389"/>
                  <a:gd name="T96" fmla="*/ 224 w 457"/>
                  <a:gd name="T97" fmla="*/ 0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7" h="389">
                    <a:moveTo>
                      <a:pt x="224" y="0"/>
                    </a:moveTo>
                    <a:lnTo>
                      <a:pt x="208" y="72"/>
                    </a:lnTo>
                    <a:lnTo>
                      <a:pt x="161" y="10"/>
                    </a:lnTo>
                    <a:lnTo>
                      <a:pt x="171" y="78"/>
                    </a:lnTo>
                    <a:lnTo>
                      <a:pt x="114" y="26"/>
                    </a:lnTo>
                    <a:lnTo>
                      <a:pt x="136" y="96"/>
                    </a:lnTo>
                    <a:lnTo>
                      <a:pt x="74" y="54"/>
                    </a:lnTo>
                    <a:lnTo>
                      <a:pt x="109" y="119"/>
                    </a:lnTo>
                    <a:lnTo>
                      <a:pt x="33" y="94"/>
                    </a:lnTo>
                    <a:lnTo>
                      <a:pt x="87" y="147"/>
                    </a:lnTo>
                    <a:lnTo>
                      <a:pt x="8" y="139"/>
                    </a:lnTo>
                    <a:lnTo>
                      <a:pt x="83" y="175"/>
                    </a:lnTo>
                    <a:lnTo>
                      <a:pt x="0" y="193"/>
                    </a:lnTo>
                    <a:lnTo>
                      <a:pt x="83" y="210"/>
                    </a:lnTo>
                    <a:lnTo>
                      <a:pt x="8" y="241"/>
                    </a:lnTo>
                    <a:lnTo>
                      <a:pt x="88" y="242"/>
                    </a:lnTo>
                    <a:lnTo>
                      <a:pt x="29" y="291"/>
                    </a:lnTo>
                    <a:lnTo>
                      <a:pt x="108" y="269"/>
                    </a:lnTo>
                    <a:lnTo>
                      <a:pt x="65" y="330"/>
                    </a:lnTo>
                    <a:lnTo>
                      <a:pt x="136" y="294"/>
                    </a:lnTo>
                    <a:lnTo>
                      <a:pt x="114" y="361"/>
                    </a:lnTo>
                    <a:lnTo>
                      <a:pt x="164" y="312"/>
                    </a:lnTo>
                    <a:lnTo>
                      <a:pt x="163" y="381"/>
                    </a:lnTo>
                    <a:lnTo>
                      <a:pt x="199" y="318"/>
                    </a:lnTo>
                    <a:lnTo>
                      <a:pt x="224" y="388"/>
                    </a:lnTo>
                    <a:lnTo>
                      <a:pt x="244" y="320"/>
                    </a:lnTo>
                    <a:lnTo>
                      <a:pt x="268" y="384"/>
                    </a:lnTo>
                    <a:lnTo>
                      <a:pt x="283" y="314"/>
                    </a:lnTo>
                    <a:lnTo>
                      <a:pt x="324" y="369"/>
                    </a:lnTo>
                    <a:lnTo>
                      <a:pt x="314" y="298"/>
                    </a:lnTo>
                    <a:lnTo>
                      <a:pt x="372" y="338"/>
                    </a:lnTo>
                    <a:lnTo>
                      <a:pt x="344" y="273"/>
                    </a:lnTo>
                    <a:lnTo>
                      <a:pt x="417" y="296"/>
                    </a:lnTo>
                    <a:lnTo>
                      <a:pt x="368" y="248"/>
                    </a:lnTo>
                    <a:lnTo>
                      <a:pt x="445" y="246"/>
                    </a:lnTo>
                    <a:lnTo>
                      <a:pt x="376" y="217"/>
                    </a:lnTo>
                    <a:lnTo>
                      <a:pt x="456" y="193"/>
                    </a:lnTo>
                    <a:lnTo>
                      <a:pt x="373" y="175"/>
                    </a:lnTo>
                    <a:lnTo>
                      <a:pt x="450" y="148"/>
                    </a:lnTo>
                    <a:lnTo>
                      <a:pt x="365" y="144"/>
                    </a:lnTo>
                    <a:lnTo>
                      <a:pt x="432" y="105"/>
                    </a:lnTo>
                    <a:lnTo>
                      <a:pt x="351" y="116"/>
                    </a:lnTo>
                    <a:lnTo>
                      <a:pt x="400" y="64"/>
                    </a:lnTo>
                    <a:lnTo>
                      <a:pt x="326" y="94"/>
                    </a:lnTo>
                    <a:lnTo>
                      <a:pt x="354" y="35"/>
                    </a:lnTo>
                    <a:lnTo>
                      <a:pt x="293" y="78"/>
                    </a:lnTo>
                    <a:lnTo>
                      <a:pt x="304" y="12"/>
                    </a:lnTo>
                    <a:lnTo>
                      <a:pt x="255" y="68"/>
                    </a:lnTo>
                    <a:lnTo>
                      <a:pt x="224" y="0"/>
                    </a:lnTo>
                  </a:path>
                </a:pathLst>
              </a:custGeom>
              <a:solidFill>
                <a:srgbClr val="808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sp>
            <p:nvSpPr>
              <p:cNvPr id="100383" name="Oval 33">
                <a:extLst>
                  <a:ext uri="{FF2B5EF4-FFF2-40B4-BE49-F238E27FC236}">
                    <a16:creationId xmlns:a16="http://schemas.microsoft.com/office/drawing/2014/main" id="{3C269417-2A3D-4CD8-AC2E-1FDC9239F2C4}"/>
                  </a:ext>
                </a:extLst>
              </p:cNvPr>
              <p:cNvSpPr>
                <a:spLocks noChangeAspect="1" noChangeArrowheads="1"/>
              </p:cNvSpPr>
              <p:nvPr/>
            </p:nvSpPr>
            <p:spPr bwMode="auto">
              <a:xfrm>
                <a:off x="4800" y="2871"/>
                <a:ext cx="285" cy="255"/>
              </a:xfrm>
              <a:prstGeom prst="ellipse">
                <a:avLst/>
              </a:prstGeom>
              <a:solidFill>
                <a:srgbClr val="FFFF00"/>
              </a:solidFill>
              <a:ln w="50800">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00384" name="Freeform 34">
                <a:extLst>
                  <a:ext uri="{FF2B5EF4-FFF2-40B4-BE49-F238E27FC236}">
                    <a16:creationId xmlns:a16="http://schemas.microsoft.com/office/drawing/2014/main" id="{E31ECA63-E271-4DFD-B7FB-5BD6E0B065D4}"/>
                  </a:ext>
                </a:extLst>
              </p:cNvPr>
              <p:cNvSpPr>
                <a:spLocks noChangeAspect="1"/>
              </p:cNvSpPr>
              <p:nvPr/>
            </p:nvSpPr>
            <p:spPr bwMode="auto">
              <a:xfrm>
                <a:off x="4824" y="3192"/>
                <a:ext cx="73" cy="418"/>
              </a:xfrm>
              <a:custGeom>
                <a:avLst/>
                <a:gdLst>
                  <a:gd name="T0" fmla="*/ 72 w 73"/>
                  <a:gd name="T1" fmla="*/ 383 h 418"/>
                  <a:gd name="T2" fmla="*/ 31 w 73"/>
                  <a:gd name="T3" fmla="*/ 400 h 418"/>
                  <a:gd name="T4" fmla="*/ 0 w 73"/>
                  <a:gd name="T5" fmla="*/ 417 h 418"/>
                  <a:gd name="T6" fmla="*/ 68 w 73"/>
                  <a:gd name="T7" fmla="*/ 0 h 4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418">
                    <a:moveTo>
                      <a:pt x="72" y="383"/>
                    </a:moveTo>
                    <a:lnTo>
                      <a:pt x="31" y="400"/>
                    </a:lnTo>
                    <a:lnTo>
                      <a:pt x="0" y="417"/>
                    </a:lnTo>
                    <a:lnTo>
                      <a:pt x="6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fr-FR"/>
              </a:p>
            </p:txBody>
          </p:sp>
        </p:grpSp>
      </p:grpSp>
      <p:grpSp>
        <p:nvGrpSpPr>
          <p:cNvPr id="100363" name="Group 37">
            <a:extLst>
              <a:ext uri="{FF2B5EF4-FFF2-40B4-BE49-F238E27FC236}">
                <a16:creationId xmlns:a16="http://schemas.microsoft.com/office/drawing/2014/main" id="{7AF74F01-96B2-4CD0-8B45-CF656FA1F636}"/>
              </a:ext>
            </a:extLst>
          </p:cNvPr>
          <p:cNvGrpSpPr>
            <a:grpSpLocks/>
          </p:cNvGrpSpPr>
          <p:nvPr/>
        </p:nvGrpSpPr>
        <p:grpSpPr bwMode="auto">
          <a:xfrm>
            <a:off x="4953000" y="4572000"/>
            <a:ext cx="3810000" cy="1954213"/>
            <a:chOff x="384" y="2880"/>
            <a:chExt cx="2400" cy="1231"/>
          </a:xfrm>
        </p:grpSpPr>
        <p:grpSp>
          <p:nvGrpSpPr>
            <p:cNvPr id="100366" name="Group 38">
              <a:extLst>
                <a:ext uri="{FF2B5EF4-FFF2-40B4-BE49-F238E27FC236}">
                  <a16:creationId xmlns:a16="http://schemas.microsoft.com/office/drawing/2014/main" id="{BD262B1B-94E3-4FB0-BF78-C289159B49E7}"/>
                </a:ext>
              </a:extLst>
            </p:cNvPr>
            <p:cNvGrpSpPr>
              <a:grpSpLocks/>
            </p:cNvGrpSpPr>
            <p:nvPr/>
          </p:nvGrpSpPr>
          <p:grpSpPr bwMode="auto">
            <a:xfrm>
              <a:off x="384" y="2880"/>
              <a:ext cx="2400" cy="1152"/>
              <a:chOff x="1504" y="453"/>
              <a:chExt cx="3845" cy="3298"/>
            </a:xfrm>
          </p:grpSpPr>
          <p:sp>
            <p:nvSpPr>
              <p:cNvPr id="100373" name="Freeform 39">
                <a:extLst>
                  <a:ext uri="{FF2B5EF4-FFF2-40B4-BE49-F238E27FC236}">
                    <a16:creationId xmlns:a16="http://schemas.microsoft.com/office/drawing/2014/main" id="{934E4DD9-BE23-4D1E-B7F6-F1D5362042AA}"/>
                  </a:ext>
                </a:extLst>
              </p:cNvPr>
              <p:cNvSpPr>
                <a:spLocks/>
              </p:cNvSpPr>
              <p:nvPr/>
            </p:nvSpPr>
            <p:spPr bwMode="auto">
              <a:xfrm>
                <a:off x="1805" y="3428"/>
                <a:ext cx="687" cy="323"/>
              </a:xfrm>
              <a:custGeom>
                <a:avLst/>
                <a:gdLst>
                  <a:gd name="T0" fmla="*/ 441 w 687"/>
                  <a:gd name="T1" fmla="*/ 0 h 323"/>
                  <a:gd name="T2" fmla="*/ 90 w 687"/>
                  <a:gd name="T3" fmla="*/ 27 h 323"/>
                  <a:gd name="T4" fmla="*/ 55 w 687"/>
                  <a:gd name="T5" fmla="*/ 49 h 323"/>
                  <a:gd name="T6" fmla="*/ 33 w 687"/>
                  <a:gd name="T7" fmla="*/ 73 h 323"/>
                  <a:gd name="T8" fmla="*/ 14 w 687"/>
                  <a:gd name="T9" fmla="*/ 100 h 323"/>
                  <a:gd name="T10" fmla="*/ 0 w 687"/>
                  <a:gd name="T11" fmla="*/ 146 h 323"/>
                  <a:gd name="T12" fmla="*/ 2 w 687"/>
                  <a:gd name="T13" fmla="*/ 196 h 323"/>
                  <a:gd name="T14" fmla="*/ 14 w 687"/>
                  <a:gd name="T15" fmla="*/ 223 h 323"/>
                  <a:gd name="T16" fmla="*/ 33 w 687"/>
                  <a:gd name="T17" fmla="*/ 254 h 323"/>
                  <a:gd name="T18" fmla="*/ 70 w 687"/>
                  <a:gd name="T19" fmla="*/ 280 h 323"/>
                  <a:gd name="T20" fmla="*/ 113 w 687"/>
                  <a:gd name="T21" fmla="*/ 300 h 323"/>
                  <a:gd name="T22" fmla="*/ 158 w 687"/>
                  <a:gd name="T23" fmla="*/ 313 h 323"/>
                  <a:gd name="T24" fmla="*/ 195 w 687"/>
                  <a:gd name="T25" fmla="*/ 319 h 323"/>
                  <a:gd name="T26" fmla="*/ 246 w 687"/>
                  <a:gd name="T27" fmla="*/ 322 h 323"/>
                  <a:gd name="T28" fmla="*/ 241 w 687"/>
                  <a:gd name="T29" fmla="*/ 319 h 323"/>
                  <a:gd name="T30" fmla="*/ 514 w 687"/>
                  <a:gd name="T31" fmla="*/ 298 h 323"/>
                  <a:gd name="T32" fmla="*/ 686 w 687"/>
                  <a:gd name="T33" fmla="*/ 0 h 323"/>
                  <a:gd name="T34" fmla="*/ 441 w 687"/>
                  <a:gd name="T35" fmla="*/ 0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7" h="323">
                    <a:moveTo>
                      <a:pt x="441" y="0"/>
                    </a:moveTo>
                    <a:lnTo>
                      <a:pt x="90" y="27"/>
                    </a:lnTo>
                    <a:lnTo>
                      <a:pt x="55" y="49"/>
                    </a:lnTo>
                    <a:lnTo>
                      <a:pt x="33" y="73"/>
                    </a:lnTo>
                    <a:lnTo>
                      <a:pt x="14" y="100"/>
                    </a:lnTo>
                    <a:lnTo>
                      <a:pt x="0" y="146"/>
                    </a:lnTo>
                    <a:lnTo>
                      <a:pt x="2" y="196"/>
                    </a:lnTo>
                    <a:lnTo>
                      <a:pt x="14" y="223"/>
                    </a:lnTo>
                    <a:lnTo>
                      <a:pt x="33" y="254"/>
                    </a:lnTo>
                    <a:lnTo>
                      <a:pt x="70" y="280"/>
                    </a:lnTo>
                    <a:lnTo>
                      <a:pt x="113" y="300"/>
                    </a:lnTo>
                    <a:lnTo>
                      <a:pt x="158" y="313"/>
                    </a:lnTo>
                    <a:lnTo>
                      <a:pt x="195" y="319"/>
                    </a:lnTo>
                    <a:lnTo>
                      <a:pt x="246" y="322"/>
                    </a:lnTo>
                    <a:lnTo>
                      <a:pt x="241" y="319"/>
                    </a:lnTo>
                    <a:lnTo>
                      <a:pt x="514" y="298"/>
                    </a:lnTo>
                    <a:lnTo>
                      <a:pt x="686" y="0"/>
                    </a:lnTo>
                    <a:lnTo>
                      <a:pt x="441" y="0"/>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4" name="Freeform 40">
                <a:extLst>
                  <a:ext uri="{FF2B5EF4-FFF2-40B4-BE49-F238E27FC236}">
                    <a16:creationId xmlns:a16="http://schemas.microsoft.com/office/drawing/2014/main" id="{11ED50B6-6B58-4C36-BE3A-67D693083813}"/>
                  </a:ext>
                </a:extLst>
              </p:cNvPr>
              <p:cNvSpPr>
                <a:spLocks/>
              </p:cNvSpPr>
              <p:nvPr/>
            </p:nvSpPr>
            <p:spPr bwMode="auto">
              <a:xfrm>
                <a:off x="1504" y="453"/>
                <a:ext cx="3845" cy="3295"/>
              </a:xfrm>
              <a:custGeom>
                <a:avLst/>
                <a:gdLst>
                  <a:gd name="T0" fmla="*/ 215 w 3845"/>
                  <a:gd name="T1" fmla="*/ 13 h 3295"/>
                  <a:gd name="T2" fmla="*/ 138 w 3845"/>
                  <a:gd name="T3" fmla="*/ 56 h 3295"/>
                  <a:gd name="T4" fmla="*/ 41 w 3845"/>
                  <a:gd name="T5" fmla="*/ 147 h 3295"/>
                  <a:gd name="T6" fmla="*/ 8 w 3845"/>
                  <a:gd name="T7" fmla="*/ 242 h 3295"/>
                  <a:gd name="T8" fmla="*/ 0 w 3845"/>
                  <a:gd name="T9" fmla="*/ 356 h 3295"/>
                  <a:gd name="T10" fmla="*/ 17 w 3845"/>
                  <a:gd name="T11" fmla="*/ 452 h 3295"/>
                  <a:gd name="T12" fmla="*/ 67 w 3845"/>
                  <a:gd name="T13" fmla="*/ 607 h 3295"/>
                  <a:gd name="T14" fmla="*/ 204 w 3845"/>
                  <a:gd name="T15" fmla="*/ 868 h 3295"/>
                  <a:gd name="T16" fmla="*/ 367 w 3845"/>
                  <a:gd name="T17" fmla="*/ 1160 h 3295"/>
                  <a:gd name="T18" fmla="*/ 519 w 3845"/>
                  <a:gd name="T19" fmla="*/ 1461 h 3295"/>
                  <a:gd name="T20" fmla="*/ 636 w 3845"/>
                  <a:gd name="T21" fmla="*/ 1853 h 3295"/>
                  <a:gd name="T22" fmla="*/ 706 w 3845"/>
                  <a:gd name="T23" fmla="*/ 2327 h 3295"/>
                  <a:gd name="T24" fmla="*/ 741 w 3845"/>
                  <a:gd name="T25" fmla="*/ 2665 h 3295"/>
                  <a:gd name="T26" fmla="*/ 741 w 3845"/>
                  <a:gd name="T27" fmla="*/ 2920 h 3295"/>
                  <a:gd name="T28" fmla="*/ 694 w 3845"/>
                  <a:gd name="T29" fmla="*/ 3112 h 3295"/>
                  <a:gd name="T30" fmla="*/ 636 w 3845"/>
                  <a:gd name="T31" fmla="*/ 3221 h 3295"/>
                  <a:gd name="T32" fmla="*/ 579 w 3845"/>
                  <a:gd name="T33" fmla="*/ 3275 h 3295"/>
                  <a:gd name="T34" fmla="*/ 896 w 3845"/>
                  <a:gd name="T35" fmla="*/ 3265 h 3295"/>
                  <a:gd name="T36" fmla="*/ 2106 w 3845"/>
                  <a:gd name="T37" fmla="*/ 3139 h 3295"/>
                  <a:gd name="T38" fmla="*/ 3203 w 3845"/>
                  <a:gd name="T39" fmla="*/ 3066 h 3295"/>
                  <a:gd name="T40" fmla="*/ 3657 w 3845"/>
                  <a:gd name="T41" fmla="*/ 3075 h 3295"/>
                  <a:gd name="T42" fmla="*/ 3751 w 3845"/>
                  <a:gd name="T43" fmla="*/ 3020 h 3295"/>
                  <a:gd name="T44" fmla="*/ 3815 w 3845"/>
                  <a:gd name="T45" fmla="*/ 2896 h 3295"/>
                  <a:gd name="T46" fmla="*/ 3844 w 3845"/>
                  <a:gd name="T47" fmla="*/ 2719 h 3295"/>
                  <a:gd name="T48" fmla="*/ 3838 w 3845"/>
                  <a:gd name="T49" fmla="*/ 2496 h 3295"/>
                  <a:gd name="T50" fmla="*/ 3798 w 3845"/>
                  <a:gd name="T51" fmla="*/ 2163 h 3295"/>
                  <a:gd name="T52" fmla="*/ 3669 w 3845"/>
                  <a:gd name="T53" fmla="*/ 1734 h 3295"/>
                  <a:gd name="T54" fmla="*/ 3518 w 3845"/>
                  <a:gd name="T55" fmla="*/ 1351 h 3295"/>
                  <a:gd name="T56" fmla="*/ 3342 w 3845"/>
                  <a:gd name="T57" fmla="*/ 995 h 3295"/>
                  <a:gd name="T58" fmla="*/ 3144 w 3845"/>
                  <a:gd name="T59" fmla="*/ 603 h 3295"/>
                  <a:gd name="T60" fmla="*/ 3078 w 3845"/>
                  <a:gd name="T61" fmla="*/ 430 h 3295"/>
                  <a:gd name="T62" fmla="*/ 3068 w 3845"/>
                  <a:gd name="T63" fmla="*/ 296 h 3295"/>
                  <a:gd name="T64" fmla="*/ 3144 w 3845"/>
                  <a:gd name="T65" fmla="*/ 29 h 3295"/>
                  <a:gd name="T66" fmla="*/ 243 w 3845"/>
                  <a:gd name="T67" fmla="*/ 6 h 3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45" h="3295">
                    <a:moveTo>
                      <a:pt x="243" y="6"/>
                    </a:moveTo>
                    <a:lnTo>
                      <a:pt x="215" y="13"/>
                    </a:lnTo>
                    <a:lnTo>
                      <a:pt x="180" y="26"/>
                    </a:lnTo>
                    <a:lnTo>
                      <a:pt x="138" y="56"/>
                    </a:lnTo>
                    <a:lnTo>
                      <a:pt x="82" y="100"/>
                    </a:lnTo>
                    <a:lnTo>
                      <a:pt x="41" y="147"/>
                    </a:lnTo>
                    <a:lnTo>
                      <a:pt x="17" y="197"/>
                    </a:lnTo>
                    <a:lnTo>
                      <a:pt x="8" y="242"/>
                    </a:lnTo>
                    <a:lnTo>
                      <a:pt x="0" y="300"/>
                    </a:lnTo>
                    <a:lnTo>
                      <a:pt x="0" y="356"/>
                    </a:lnTo>
                    <a:lnTo>
                      <a:pt x="9" y="402"/>
                    </a:lnTo>
                    <a:lnTo>
                      <a:pt x="17" y="452"/>
                    </a:lnTo>
                    <a:lnTo>
                      <a:pt x="28" y="494"/>
                    </a:lnTo>
                    <a:lnTo>
                      <a:pt x="67" y="607"/>
                    </a:lnTo>
                    <a:lnTo>
                      <a:pt x="122" y="731"/>
                    </a:lnTo>
                    <a:lnTo>
                      <a:pt x="204" y="868"/>
                    </a:lnTo>
                    <a:lnTo>
                      <a:pt x="286" y="1023"/>
                    </a:lnTo>
                    <a:lnTo>
                      <a:pt x="367" y="1160"/>
                    </a:lnTo>
                    <a:lnTo>
                      <a:pt x="437" y="1296"/>
                    </a:lnTo>
                    <a:lnTo>
                      <a:pt x="519" y="1461"/>
                    </a:lnTo>
                    <a:lnTo>
                      <a:pt x="589" y="1670"/>
                    </a:lnTo>
                    <a:lnTo>
                      <a:pt x="636" y="1853"/>
                    </a:lnTo>
                    <a:lnTo>
                      <a:pt x="682" y="2081"/>
                    </a:lnTo>
                    <a:lnTo>
                      <a:pt x="706" y="2327"/>
                    </a:lnTo>
                    <a:lnTo>
                      <a:pt x="741" y="2546"/>
                    </a:lnTo>
                    <a:lnTo>
                      <a:pt x="741" y="2665"/>
                    </a:lnTo>
                    <a:lnTo>
                      <a:pt x="741" y="2820"/>
                    </a:lnTo>
                    <a:lnTo>
                      <a:pt x="741" y="2920"/>
                    </a:lnTo>
                    <a:lnTo>
                      <a:pt x="731" y="3015"/>
                    </a:lnTo>
                    <a:lnTo>
                      <a:pt x="694" y="3112"/>
                    </a:lnTo>
                    <a:lnTo>
                      <a:pt x="669" y="3170"/>
                    </a:lnTo>
                    <a:lnTo>
                      <a:pt x="636" y="3221"/>
                    </a:lnTo>
                    <a:lnTo>
                      <a:pt x="603" y="3255"/>
                    </a:lnTo>
                    <a:lnTo>
                      <a:pt x="579" y="3275"/>
                    </a:lnTo>
                    <a:lnTo>
                      <a:pt x="554" y="3294"/>
                    </a:lnTo>
                    <a:lnTo>
                      <a:pt x="896" y="3265"/>
                    </a:lnTo>
                    <a:lnTo>
                      <a:pt x="1557" y="3194"/>
                    </a:lnTo>
                    <a:lnTo>
                      <a:pt x="2106" y="3139"/>
                    </a:lnTo>
                    <a:lnTo>
                      <a:pt x="2736" y="3084"/>
                    </a:lnTo>
                    <a:lnTo>
                      <a:pt x="3203" y="3066"/>
                    </a:lnTo>
                    <a:lnTo>
                      <a:pt x="3564" y="3075"/>
                    </a:lnTo>
                    <a:lnTo>
                      <a:pt x="3657" y="3075"/>
                    </a:lnTo>
                    <a:lnTo>
                      <a:pt x="3716" y="3066"/>
                    </a:lnTo>
                    <a:lnTo>
                      <a:pt x="3751" y="3020"/>
                    </a:lnTo>
                    <a:lnTo>
                      <a:pt x="3786" y="2970"/>
                    </a:lnTo>
                    <a:lnTo>
                      <a:pt x="3815" y="2896"/>
                    </a:lnTo>
                    <a:lnTo>
                      <a:pt x="3833" y="2806"/>
                    </a:lnTo>
                    <a:lnTo>
                      <a:pt x="3844" y="2719"/>
                    </a:lnTo>
                    <a:lnTo>
                      <a:pt x="3844" y="2595"/>
                    </a:lnTo>
                    <a:lnTo>
                      <a:pt x="3838" y="2496"/>
                    </a:lnTo>
                    <a:lnTo>
                      <a:pt x="3833" y="2336"/>
                    </a:lnTo>
                    <a:lnTo>
                      <a:pt x="3798" y="2163"/>
                    </a:lnTo>
                    <a:lnTo>
                      <a:pt x="3739" y="1939"/>
                    </a:lnTo>
                    <a:lnTo>
                      <a:pt x="3669" y="1734"/>
                    </a:lnTo>
                    <a:lnTo>
                      <a:pt x="3611" y="1552"/>
                    </a:lnTo>
                    <a:lnTo>
                      <a:pt x="3518" y="1351"/>
                    </a:lnTo>
                    <a:lnTo>
                      <a:pt x="3424" y="1169"/>
                    </a:lnTo>
                    <a:lnTo>
                      <a:pt x="3342" y="995"/>
                    </a:lnTo>
                    <a:lnTo>
                      <a:pt x="3214" y="749"/>
                    </a:lnTo>
                    <a:lnTo>
                      <a:pt x="3144" y="603"/>
                    </a:lnTo>
                    <a:lnTo>
                      <a:pt x="3101" y="506"/>
                    </a:lnTo>
                    <a:lnTo>
                      <a:pt x="3078" y="430"/>
                    </a:lnTo>
                    <a:lnTo>
                      <a:pt x="3068" y="359"/>
                    </a:lnTo>
                    <a:lnTo>
                      <a:pt x="3068" y="296"/>
                    </a:lnTo>
                    <a:lnTo>
                      <a:pt x="3121" y="74"/>
                    </a:lnTo>
                    <a:lnTo>
                      <a:pt x="3144" y="29"/>
                    </a:lnTo>
                    <a:lnTo>
                      <a:pt x="280" y="0"/>
                    </a:lnTo>
                    <a:lnTo>
                      <a:pt x="243" y="6"/>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5" name="Freeform 41">
                <a:extLst>
                  <a:ext uri="{FF2B5EF4-FFF2-40B4-BE49-F238E27FC236}">
                    <a16:creationId xmlns:a16="http://schemas.microsoft.com/office/drawing/2014/main" id="{51C0D32A-135A-4851-AD03-2FC7C0AA2817}"/>
                  </a:ext>
                </a:extLst>
              </p:cNvPr>
              <p:cNvSpPr>
                <a:spLocks/>
              </p:cNvSpPr>
              <p:nvPr/>
            </p:nvSpPr>
            <p:spPr bwMode="auto">
              <a:xfrm>
                <a:off x="1706" y="604"/>
                <a:ext cx="318" cy="216"/>
              </a:xfrm>
              <a:custGeom>
                <a:avLst/>
                <a:gdLst>
                  <a:gd name="T0" fmla="*/ 317 w 318"/>
                  <a:gd name="T1" fmla="*/ 15 h 216"/>
                  <a:gd name="T2" fmla="*/ 235 w 318"/>
                  <a:gd name="T3" fmla="*/ 197 h 216"/>
                  <a:gd name="T4" fmla="*/ 154 w 318"/>
                  <a:gd name="T5" fmla="*/ 215 h 216"/>
                  <a:gd name="T6" fmla="*/ 113 w 318"/>
                  <a:gd name="T7" fmla="*/ 213 h 216"/>
                  <a:gd name="T8" fmla="*/ 72 w 318"/>
                  <a:gd name="T9" fmla="*/ 200 h 216"/>
                  <a:gd name="T10" fmla="*/ 41 w 318"/>
                  <a:gd name="T11" fmla="*/ 179 h 216"/>
                  <a:gd name="T12" fmla="*/ 19 w 318"/>
                  <a:gd name="T13" fmla="*/ 158 h 216"/>
                  <a:gd name="T14" fmla="*/ 6 w 318"/>
                  <a:gd name="T15" fmla="*/ 131 h 216"/>
                  <a:gd name="T16" fmla="*/ 0 w 318"/>
                  <a:gd name="T17" fmla="*/ 106 h 216"/>
                  <a:gd name="T18" fmla="*/ 2 w 318"/>
                  <a:gd name="T19" fmla="*/ 74 h 216"/>
                  <a:gd name="T20" fmla="*/ 13 w 318"/>
                  <a:gd name="T21" fmla="*/ 51 h 216"/>
                  <a:gd name="T22" fmla="*/ 37 w 318"/>
                  <a:gd name="T23" fmla="*/ 33 h 216"/>
                  <a:gd name="T24" fmla="*/ 66 w 318"/>
                  <a:gd name="T25" fmla="*/ 18 h 216"/>
                  <a:gd name="T26" fmla="*/ 101 w 318"/>
                  <a:gd name="T27" fmla="*/ 10 h 216"/>
                  <a:gd name="T28" fmla="*/ 130 w 318"/>
                  <a:gd name="T29" fmla="*/ 6 h 216"/>
                  <a:gd name="T30" fmla="*/ 163 w 318"/>
                  <a:gd name="T31" fmla="*/ 1 h 216"/>
                  <a:gd name="T32" fmla="*/ 189 w 318"/>
                  <a:gd name="T33" fmla="*/ 1 h 216"/>
                  <a:gd name="T34" fmla="*/ 221 w 318"/>
                  <a:gd name="T35" fmla="*/ 0 h 216"/>
                  <a:gd name="T36" fmla="*/ 317 w 318"/>
                  <a:gd name="T37" fmla="*/ 15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8" h="216">
                    <a:moveTo>
                      <a:pt x="317" y="15"/>
                    </a:moveTo>
                    <a:lnTo>
                      <a:pt x="235" y="197"/>
                    </a:lnTo>
                    <a:lnTo>
                      <a:pt x="154" y="215"/>
                    </a:lnTo>
                    <a:lnTo>
                      <a:pt x="113" y="213"/>
                    </a:lnTo>
                    <a:lnTo>
                      <a:pt x="72" y="200"/>
                    </a:lnTo>
                    <a:lnTo>
                      <a:pt x="41" y="179"/>
                    </a:lnTo>
                    <a:lnTo>
                      <a:pt x="19" y="158"/>
                    </a:lnTo>
                    <a:lnTo>
                      <a:pt x="6" y="131"/>
                    </a:lnTo>
                    <a:lnTo>
                      <a:pt x="0" y="106"/>
                    </a:lnTo>
                    <a:lnTo>
                      <a:pt x="2" y="74"/>
                    </a:lnTo>
                    <a:lnTo>
                      <a:pt x="13" y="51"/>
                    </a:lnTo>
                    <a:lnTo>
                      <a:pt x="37" y="33"/>
                    </a:lnTo>
                    <a:lnTo>
                      <a:pt x="66" y="18"/>
                    </a:lnTo>
                    <a:lnTo>
                      <a:pt x="101" y="10"/>
                    </a:lnTo>
                    <a:lnTo>
                      <a:pt x="130" y="6"/>
                    </a:lnTo>
                    <a:lnTo>
                      <a:pt x="163" y="1"/>
                    </a:lnTo>
                    <a:lnTo>
                      <a:pt x="189" y="1"/>
                    </a:lnTo>
                    <a:lnTo>
                      <a:pt x="221" y="0"/>
                    </a:lnTo>
                    <a:lnTo>
                      <a:pt x="317" y="15"/>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6" name="Freeform 42">
                <a:extLst>
                  <a:ext uri="{FF2B5EF4-FFF2-40B4-BE49-F238E27FC236}">
                    <a16:creationId xmlns:a16="http://schemas.microsoft.com/office/drawing/2014/main" id="{F56E1890-32D3-4246-B863-4D517D4E9CEC}"/>
                  </a:ext>
                </a:extLst>
              </p:cNvPr>
              <p:cNvSpPr>
                <a:spLocks/>
              </p:cNvSpPr>
              <p:nvPr/>
            </p:nvSpPr>
            <p:spPr bwMode="auto">
              <a:xfrm>
                <a:off x="1829" y="591"/>
                <a:ext cx="223" cy="178"/>
              </a:xfrm>
              <a:custGeom>
                <a:avLst/>
                <a:gdLst>
                  <a:gd name="T0" fmla="*/ 0 w 223"/>
                  <a:gd name="T1" fmla="*/ 22 h 178"/>
                  <a:gd name="T2" fmla="*/ 41 w 223"/>
                  <a:gd name="T3" fmla="*/ 45 h 178"/>
                  <a:gd name="T4" fmla="*/ 60 w 223"/>
                  <a:gd name="T5" fmla="*/ 67 h 178"/>
                  <a:gd name="T6" fmla="*/ 70 w 223"/>
                  <a:gd name="T7" fmla="*/ 90 h 178"/>
                  <a:gd name="T8" fmla="*/ 72 w 223"/>
                  <a:gd name="T9" fmla="*/ 123 h 178"/>
                  <a:gd name="T10" fmla="*/ 65 w 223"/>
                  <a:gd name="T11" fmla="*/ 151 h 178"/>
                  <a:gd name="T12" fmla="*/ 41 w 223"/>
                  <a:gd name="T13" fmla="*/ 177 h 178"/>
                  <a:gd name="T14" fmla="*/ 222 w 223"/>
                  <a:gd name="T15" fmla="*/ 146 h 178"/>
                  <a:gd name="T16" fmla="*/ 206 w 223"/>
                  <a:gd name="T17" fmla="*/ 0 h 178"/>
                  <a:gd name="T18" fmla="*/ 0 w 223"/>
                  <a:gd name="T19" fmla="*/ 22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 h="178">
                    <a:moveTo>
                      <a:pt x="0" y="22"/>
                    </a:moveTo>
                    <a:lnTo>
                      <a:pt x="41" y="45"/>
                    </a:lnTo>
                    <a:lnTo>
                      <a:pt x="60" y="67"/>
                    </a:lnTo>
                    <a:lnTo>
                      <a:pt x="70" y="90"/>
                    </a:lnTo>
                    <a:lnTo>
                      <a:pt x="72" y="123"/>
                    </a:lnTo>
                    <a:lnTo>
                      <a:pt x="65" y="151"/>
                    </a:lnTo>
                    <a:lnTo>
                      <a:pt x="41" y="177"/>
                    </a:lnTo>
                    <a:lnTo>
                      <a:pt x="222" y="146"/>
                    </a:lnTo>
                    <a:lnTo>
                      <a:pt x="206" y="0"/>
                    </a:lnTo>
                    <a:lnTo>
                      <a:pt x="0" y="22"/>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7" name="Freeform 43">
                <a:extLst>
                  <a:ext uri="{FF2B5EF4-FFF2-40B4-BE49-F238E27FC236}">
                    <a16:creationId xmlns:a16="http://schemas.microsoft.com/office/drawing/2014/main" id="{B22BC033-F7AD-403D-904D-EEF5F5BD7B7D}"/>
                  </a:ext>
                </a:extLst>
              </p:cNvPr>
              <p:cNvSpPr>
                <a:spLocks/>
              </p:cNvSpPr>
              <p:nvPr/>
            </p:nvSpPr>
            <p:spPr bwMode="auto">
              <a:xfrm>
                <a:off x="1765" y="454"/>
                <a:ext cx="3221" cy="366"/>
              </a:xfrm>
              <a:custGeom>
                <a:avLst/>
                <a:gdLst>
                  <a:gd name="T0" fmla="*/ 3047 w 3221"/>
                  <a:gd name="T1" fmla="*/ 27 h 366"/>
                  <a:gd name="T2" fmla="*/ 0 w 3221"/>
                  <a:gd name="T3" fmla="*/ 0 h 366"/>
                  <a:gd name="T4" fmla="*/ 86 w 3221"/>
                  <a:gd name="T5" fmla="*/ 11 h 366"/>
                  <a:gd name="T6" fmla="*/ 117 w 3221"/>
                  <a:gd name="T7" fmla="*/ 18 h 366"/>
                  <a:gd name="T8" fmla="*/ 150 w 3221"/>
                  <a:gd name="T9" fmla="*/ 30 h 366"/>
                  <a:gd name="T10" fmla="*/ 172 w 3221"/>
                  <a:gd name="T11" fmla="*/ 46 h 366"/>
                  <a:gd name="T12" fmla="*/ 197 w 3221"/>
                  <a:gd name="T13" fmla="*/ 71 h 366"/>
                  <a:gd name="T14" fmla="*/ 209 w 3221"/>
                  <a:gd name="T15" fmla="*/ 99 h 366"/>
                  <a:gd name="T16" fmla="*/ 216 w 3221"/>
                  <a:gd name="T17" fmla="*/ 130 h 366"/>
                  <a:gd name="T18" fmla="*/ 220 w 3221"/>
                  <a:gd name="T19" fmla="*/ 160 h 366"/>
                  <a:gd name="T20" fmla="*/ 222 w 3221"/>
                  <a:gd name="T21" fmla="*/ 186 h 366"/>
                  <a:gd name="T22" fmla="*/ 216 w 3221"/>
                  <a:gd name="T23" fmla="*/ 224 h 366"/>
                  <a:gd name="T24" fmla="*/ 209 w 3221"/>
                  <a:gd name="T25" fmla="*/ 260 h 366"/>
                  <a:gd name="T26" fmla="*/ 187 w 3221"/>
                  <a:gd name="T27" fmla="*/ 292 h 366"/>
                  <a:gd name="T28" fmla="*/ 154 w 3221"/>
                  <a:gd name="T29" fmla="*/ 324 h 366"/>
                  <a:gd name="T30" fmla="*/ 113 w 3221"/>
                  <a:gd name="T31" fmla="*/ 346 h 366"/>
                  <a:gd name="T32" fmla="*/ 80 w 3221"/>
                  <a:gd name="T33" fmla="*/ 365 h 366"/>
                  <a:gd name="T34" fmla="*/ 280 w 3221"/>
                  <a:gd name="T35" fmla="*/ 347 h 366"/>
                  <a:gd name="T36" fmla="*/ 502 w 3221"/>
                  <a:gd name="T37" fmla="*/ 319 h 366"/>
                  <a:gd name="T38" fmla="*/ 852 w 3221"/>
                  <a:gd name="T39" fmla="*/ 301 h 366"/>
                  <a:gd name="T40" fmla="*/ 1144 w 3221"/>
                  <a:gd name="T41" fmla="*/ 283 h 366"/>
                  <a:gd name="T42" fmla="*/ 1494 w 3221"/>
                  <a:gd name="T43" fmla="*/ 283 h 366"/>
                  <a:gd name="T44" fmla="*/ 1880 w 3221"/>
                  <a:gd name="T45" fmla="*/ 292 h 366"/>
                  <a:gd name="T46" fmla="*/ 2358 w 3221"/>
                  <a:gd name="T47" fmla="*/ 301 h 366"/>
                  <a:gd name="T48" fmla="*/ 2814 w 3221"/>
                  <a:gd name="T49" fmla="*/ 329 h 366"/>
                  <a:gd name="T50" fmla="*/ 3000 w 3221"/>
                  <a:gd name="T51" fmla="*/ 356 h 366"/>
                  <a:gd name="T52" fmla="*/ 3053 w 3221"/>
                  <a:gd name="T53" fmla="*/ 363 h 366"/>
                  <a:gd name="T54" fmla="*/ 3111 w 3221"/>
                  <a:gd name="T55" fmla="*/ 364 h 366"/>
                  <a:gd name="T56" fmla="*/ 3152 w 3221"/>
                  <a:gd name="T57" fmla="*/ 356 h 366"/>
                  <a:gd name="T58" fmla="*/ 3187 w 3221"/>
                  <a:gd name="T59" fmla="*/ 329 h 366"/>
                  <a:gd name="T60" fmla="*/ 3207 w 3221"/>
                  <a:gd name="T61" fmla="*/ 295 h 366"/>
                  <a:gd name="T62" fmla="*/ 3216 w 3221"/>
                  <a:gd name="T63" fmla="*/ 267 h 366"/>
                  <a:gd name="T64" fmla="*/ 3220 w 3221"/>
                  <a:gd name="T65" fmla="*/ 235 h 366"/>
                  <a:gd name="T66" fmla="*/ 3212 w 3221"/>
                  <a:gd name="T67" fmla="*/ 177 h 366"/>
                  <a:gd name="T68" fmla="*/ 3196 w 3221"/>
                  <a:gd name="T69" fmla="*/ 140 h 366"/>
                  <a:gd name="T70" fmla="*/ 3173 w 3221"/>
                  <a:gd name="T71" fmla="*/ 103 h 366"/>
                  <a:gd name="T72" fmla="*/ 3152 w 3221"/>
                  <a:gd name="T73" fmla="*/ 78 h 366"/>
                  <a:gd name="T74" fmla="*/ 3127 w 3221"/>
                  <a:gd name="T75" fmla="*/ 58 h 366"/>
                  <a:gd name="T76" fmla="*/ 3090 w 3221"/>
                  <a:gd name="T77" fmla="*/ 39 h 366"/>
                  <a:gd name="T78" fmla="*/ 3047 w 3221"/>
                  <a:gd name="T79" fmla="*/ 27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21" h="366">
                    <a:moveTo>
                      <a:pt x="3047" y="27"/>
                    </a:moveTo>
                    <a:lnTo>
                      <a:pt x="0" y="0"/>
                    </a:lnTo>
                    <a:lnTo>
                      <a:pt x="86" y="11"/>
                    </a:lnTo>
                    <a:lnTo>
                      <a:pt x="117" y="18"/>
                    </a:lnTo>
                    <a:lnTo>
                      <a:pt x="150" y="30"/>
                    </a:lnTo>
                    <a:lnTo>
                      <a:pt x="172" y="46"/>
                    </a:lnTo>
                    <a:lnTo>
                      <a:pt x="197" y="71"/>
                    </a:lnTo>
                    <a:lnTo>
                      <a:pt x="209" y="99"/>
                    </a:lnTo>
                    <a:lnTo>
                      <a:pt x="216" y="130"/>
                    </a:lnTo>
                    <a:lnTo>
                      <a:pt x="220" y="160"/>
                    </a:lnTo>
                    <a:lnTo>
                      <a:pt x="222" y="186"/>
                    </a:lnTo>
                    <a:lnTo>
                      <a:pt x="216" y="224"/>
                    </a:lnTo>
                    <a:lnTo>
                      <a:pt x="209" y="260"/>
                    </a:lnTo>
                    <a:lnTo>
                      <a:pt x="187" y="292"/>
                    </a:lnTo>
                    <a:lnTo>
                      <a:pt x="154" y="324"/>
                    </a:lnTo>
                    <a:lnTo>
                      <a:pt x="113" y="346"/>
                    </a:lnTo>
                    <a:lnTo>
                      <a:pt x="80" y="365"/>
                    </a:lnTo>
                    <a:lnTo>
                      <a:pt x="280" y="347"/>
                    </a:lnTo>
                    <a:lnTo>
                      <a:pt x="502" y="319"/>
                    </a:lnTo>
                    <a:lnTo>
                      <a:pt x="852" y="301"/>
                    </a:lnTo>
                    <a:lnTo>
                      <a:pt x="1144" y="283"/>
                    </a:lnTo>
                    <a:lnTo>
                      <a:pt x="1494" y="283"/>
                    </a:lnTo>
                    <a:lnTo>
                      <a:pt x="1880" y="292"/>
                    </a:lnTo>
                    <a:lnTo>
                      <a:pt x="2358" y="301"/>
                    </a:lnTo>
                    <a:lnTo>
                      <a:pt x="2814" y="329"/>
                    </a:lnTo>
                    <a:lnTo>
                      <a:pt x="3000" y="356"/>
                    </a:lnTo>
                    <a:lnTo>
                      <a:pt x="3053" y="363"/>
                    </a:lnTo>
                    <a:lnTo>
                      <a:pt x="3111" y="364"/>
                    </a:lnTo>
                    <a:lnTo>
                      <a:pt x="3152" y="356"/>
                    </a:lnTo>
                    <a:lnTo>
                      <a:pt x="3187" y="329"/>
                    </a:lnTo>
                    <a:lnTo>
                      <a:pt x="3207" y="295"/>
                    </a:lnTo>
                    <a:lnTo>
                      <a:pt x="3216" y="267"/>
                    </a:lnTo>
                    <a:lnTo>
                      <a:pt x="3220" y="235"/>
                    </a:lnTo>
                    <a:lnTo>
                      <a:pt x="3212" y="177"/>
                    </a:lnTo>
                    <a:lnTo>
                      <a:pt x="3196" y="140"/>
                    </a:lnTo>
                    <a:lnTo>
                      <a:pt x="3173" y="103"/>
                    </a:lnTo>
                    <a:lnTo>
                      <a:pt x="3152" y="78"/>
                    </a:lnTo>
                    <a:lnTo>
                      <a:pt x="3127" y="58"/>
                    </a:lnTo>
                    <a:lnTo>
                      <a:pt x="3090" y="39"/>
                    </a:lnTo>
                    <a:lnTo>
                      <a:pt x="3047" y="27"/>
                    </a:lnTo>
                  </a:path>
                </a:pathLst>
              </a:custGeom>
              <a:solidFill>
                <a:srgbClr val="FDE3BA"/>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0367" name="Group 44">
              <a:extLst>
                <a:ext uri="{FF2B5EF4-FFF2-40B4-BE49-F238E27FC236}">
                  <a16:creationId xmlns:a16="http://schemas.microsoft.com/office/drawing/2014/main" id="{54CCC8C2-A380-4DEA-9617-97FE9A53C087}"/>
                </a:ext>
              </a:extLst>
            </p:cNvPr>
            <p:cNvGrpSpPr>
              <a:grpSpLocks noChangeAspect="1"/>
            </p:cNvGrpSpPr>
            <p:nvPr/>
          </p:nvGrpSpPr>
          <p:grpSpPr bwMode="auto">
            <a:xfrm>
              <a:off x="2448" y="3744"/>
              <a:ext cx="277" cy="367"/>
              <a:chOff x="4500" y="2805"/>
              <a:chExt cx="781" cy="1030"/>
            </a:xfrm>
          </p:grpSpPr>
          <p:sp>
            <p:nvSpPr>
              <p:cNvPr id="100368" name="Freeform 45">
                <a:extLst>
                  <a:ext uri="{FF2B5EF4-FFF2-40B4-BE49-F238E27FC236}">
                    <a16:creationId xmlns:a16="http://schemas.microsoft.com/office/drawing/2014/main" id="{39B52122-D9FC-40D9-A033-8D332B66ABDC}"/>
                  </a:ext>
                </a:extLst>
              </p:cNvPr>
              <p:cNvSpPr>
                <a:spLocks noChangeAspect="1"/>
              </p:cNvSpPr>
              <p:nvPr/>
            </p:nvSpPr>
            <p:spPr bwMode="auto">
              <a:xfrm>
                <a:off x="4500" y="3072"/>
                <a:ext cx="781" cy="763"/>
              </a:xfrm>
              <a:custGeom>
                <a:avLst/>
                <a:gdLst>
                  <a:gd name="T0" fmla="*/ 268 w 781"/>
                  <a:gd name="T1" fmla="*/ 38 h 763"/>
                  <a:gd name="T2" fmla="*/ 192 w 781"/>
                  <a:gd name="T3" fmla="*/ 294 h 763"/>
                  <a:gd name="T4" fmla="*/ 103 w 781"/>
                  <a:gd name="T5" fmla="*/ 513 h 763"/>
                  <a:gd name="T6" fmla="*/ 0 w 781"/>
                  <a:gd name="T7" fmla="*/ 762 h 763"/>
                  <a:gd name="T8" fmla="*/ 87 w 781"/>
                  <a:gd name="T9" fmla="*/ 712 h 763"/>
                  <a:gd name="T10" fmla="*/ 186 w 781"/>
                  <a:gd name="T11" fmla="*/ 657 h 763"/>
                  <a:gd name="T12" fmla="*/ 241 w 781"/>
                  <a:gd name="T13" fmla="*/ 630 h 763"/>
                  <a:gd name="T14" fmla="*/ 286 w 781"/>
                  <a:gd name="T15" fmla="*/ 614 h 763"/>
                  <a:gd name="T16" fmla="*/ 330 w 781"/>
                  <a:gd name="T17" fmla="*/ 604 h 763"/>
                  <a:gd name="T18" fmla="*/ 371 w 781"/>
                  <a:gd name="T19" fmla="*/ 600 h 763"/>
                  <a:gd name="T20" fmla="*/ 429 w 781"/>
                  <a:gd name="T21" fmla="*/ 591 h 763"/>
                  <a:gd name="T22" fmla="*/ 393 w 781"/>
                  <a:gd name="T23" fmla="*/ 507 h 763"/>
                  <a:gd name="T24" fmla="*/ 437 w 781"/>
                  <a:gd name="T25" fmla="*/ 502 h 763"/>
                  <a:gd name="T26" fmla="*/ 491 w 781"/>
                  <a:gd name="T27" fmla="*/ 513 h 763"/>
                  <a:gd name="T28" fmla="*/ 543 w 781"/>
                  <a:gd name="T29" fmla="*/ 536 h 763"/>
                  <a:gd name="T30" fmla="*/ 585 w 781"/>
                  <a:gd name="T31" fmla="*/ 557 h 763"/>
                  <a:gd name="T32" fmla="*/ 620 w 781"/>
                  <a:gd name="T33" fmla="*/ 584 h 763"/>
                  <a:gd name="T34" fmla="*/ 656 w 781"/>
                  <a:gd name="T35" fmla="*/ 610 h 763"/>
                  <a:gd name="T36" fmla="*/ 714 w 781"/>
                  <a:gd name="T37" fmla="*/ 657 h 763"/>
                  <a:gd name="T38" fmla="*/ 780 w 781"/>
                  <a:gd name="T39" fmla="*/ 702 h 763"/>
                  <a:gd name="T40" fmla="*/ 766 w 781"/>
                  <a:gd name="T41" fmla="*/ 540 h 763"/>
                  <a:gd name="T42" fmla="*/ 730 w 781"/>
                  <a:gd name="T43" fmla="*/ 409 h 763"/>
                  <a:gd name="T44" fmla="*/ 693 w 781"/>
                  <a:gd name="T45" fmla="*/ 259 h 763"/>
                  <a:gd name="T46" fmla="*/ 662 w 781"/>
                  <a:gd name="T47" fmla="*/ 148 h 763"/>
                  <a:gd name="T48" fmla="*/ 642 w 781"/>
                  <a:gd name="T49" fmla="*/ 61 h 763"/>
                  <a:gd name="T50" fmla="*/ 633 w 781"/>
                  <a:gd name="T51" fmla="*/ 0 h 763"/>
                  <a:gd name="T52" fmla="*/ 268 w 781"/>
                  <a:gd name="T53" fmla="*/ 38 h 7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1" h="763">
                    <a:moveTo>
                      <a:pt x="268" y="38"/>
                    </a:moveTo>
                    <a:lnTo>
                      <a:pt x="192" y="294"/>
                    </a:lnTo>
                    <a:lnTo>
                      <a:pt x="103" y="513"/>
                    </a:lnTo>
                    <a:lnTo>
                      <a:pt x="0" y="762"/>
                    </a:lnTo>
                    <a:lnTo>
                      <a:pt x="87" y="712"/>
                    </a:lnTo>
                    <a:lnTo>
                      <a:pt x="186" y="657"/>
                    </a:lnTo>
                    <a:lnTo>
                      <a:pt x="241" y="630"/>
                    </a:lnTo>
                    <a:lnTo>
                      <a:pt x="286" y="614"/>
                    </a:lnTo>
                    <a:lnTo>
                      <a:pt x="330" y="604"/>
                    </a:lnTo>
                    <a:lnTo>
                      <a:pt x="371" y="600"/>
                    </a:lnTo>
                    <a:lnTo>
                      <a:pt x="429" y="591"/>
                    </a:lnTo>
                    <a:lnTo>
                      <a:pt x="393" y="507"/>
                    </a:lnTo>
                    <a:lnTo>
                      <a:pt x="437" y="502"/>
                    </a:lnTo>
                    <a:lnTo>
                      <a:pt x="491" y="513"/>
                    </a:lnTo>
                    <a:lnTo>
                      <a:pt x="543" y="536"/>
                    </a:lnTo>
                    <a:lnTo>
                      <a:pt x="585" y="557"/>
                    </a:lnTo>
                    <a:lnTo>
                      <a:pt x="620" y="584"/>
                    </a:lnTo>
                    <a:lnTo>
                      <a:pt x="656" y="610"/>
                    </a:lnTo>
                    <a:lnTo>
                      <a:pt x="714" y="657"/>
                    </a:lnTo>
                    <a:lnTo>
                      <a:pt x="780" y="702"/>
                    </a:lnTo>
                    <a:lnTo>
                      <a:pt x="766" y="540"/>
                    </a:lnTo>
                    <a:lnTo>
                      <a:pt x="730" y="409"/>
                    </a:lnTo>
                    <a:lnTo>
                      <a:pt x="693" y="259"/>
                    </a:lnTo>
                    <a:lnTo>
                      <a:pt x="662" y="148"/>
                    </a:lnTo>
                    <a:lnTo>
                      <a:pt x="642" y="61"/>
                    </a:lnTo>
                    <a:lnTo>
                      <a:pt x="633" y="0"/>
                    </a:lnTo>
                    <a:lnTo>
                      <a:pt x="268" y="38"/>
                    </a:lnTo>
                  </a:path>
                </a:pathLst>
              </a:custGeom>
              <a:solidFill>
                <a:srgbClr val="FF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69" name="Oval 46">
                <a:extLst>
                  <a:ext uri="{FF2B5EF4-FFF2-40B4-BE49-F238E27FC236}">
                    <a16:creationId xmlns:a16="http://schemas.microsoft.com/office/drawing/2014/main" id="{BD19BE6F-0E7B-40E5-85D1-16D34AFC6090}"/>
                  </a:ext>
                </a:extLst>
              </p:cNvPr>
              <p:cNvSpPr>
                <a:spLocks noChangeAspect="1" noChangeArrowheads="1"/>
              </p:cNvSpPr>
              <p:nvPr/>
            </p:nvSpPr>
            <p:spPr bwMode="auto">
              <a:xfrm>
                <a:off x="4709" y="2805"/>
                <a:ext cx="466" cy="386"/>
              </a:xfrm>
              <a:prstGeom prst="ellipse">
                <a:avLst/>
              </a:prstGeom>
              <a:solidFill>
                <a:srgbClr val="FFFF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00370" name="Freeform 47">
                <a:extLst>
                  <a:ext uri="{FF2B5EF4-FFF2-40B4-BE49-F238E27FC236}">
                    <a16:creationId xmlns:a16="http://schemas.microsoft.com/office/drawing/2014/main" id="{1858E3CA-0692-4C87-8476-CF715145F5D6}"/>
                  </a:ext>
                </a:extLst>
              </p:cNvPr>
              <p:cNvSpPr>
                <a:spLocks noChangeAspect="1"/>
              </p:cNvSpPr>
              <p:nvPr/>
            </p:nvSpPr>
            <p:spPr bwMode="auto">
              <a:xfrm>
                <a:off x="4713" y="2811"/>
                <a:ext cx="457" cy="389"/>
              </a:xfrm>
              <a:custGeom>
                <a:avLst/>
                <a:gdLst>
                  <a:gd name="T0" fmla="*/ 224 w 457"/>
                  <a:gd name="T1" fmla="*/ 0 h 389"/>
                  <a:gd name="T2" fmla="*/ 208 w 457"/>
                  <a:gd name="T3" fmla="*/ 72 h 389"/>
                  <a:gd name="T4" fmla="*/ 161 w 457"/>
                  <a:gd name="T5" fmla="*/ 10 h 389"/>
                  <a:gd name="T6" fmla="*/ 171 w 457"/>
                  <a:gd name="T7" fmla="*/ 78 h 389"/>
                  <a:gd name="T8" fmla="*/ 114 w 457"/>
                  <a:gd name="T9" fmla="*/ 26 h 389"/>
                  <a:gd name="T10" fmla="*/ 136 w 457"/>
                  <a:gd name="T11" fmla="*/ 96 h 389"/>
                  <a:gd name="T12" fmla="*/ 74 w 457"/>
                  <a:gd name="T13" fmla="*/ 54 h 389"/>
                  <a:gd name="T14" fmla="*/ 109 w 457"/>
                  <a:gd name="T15" fmla="*/ 119 h 389"/>
                  <a:gd name="T16" fmla="*/ 33 w 457"/>
                  <a:gd name="T17" fmla="*/ 94 h 389"/>
                  <a:gd name="T18" fmla="*/ 87 w 457"/>
                  <a:gd name="T19" fmla="*/ 147 h 389"/>
                  <a:gd name="T20" fmla="*/ 8 w 457"/>
                  <a:gd name="T21" fmla="*/ 139 h 389"/>
                  <a:gd name="T22" fmla="*/ 83 w 457"/>
                  <a:gd name="T23" fmla="*/ 175 h 389"/>
                  <a:gd name="T24" fmla="*/ 0 w 457"/>
                  <a:gd name="T25" fmla="*/ 193 h 389"/>
                  <a:gd name="T26" fmla="*/ 83 w 457"/>
                  <a:gd name="T27" fmla="*/ 210 h 389"/>
                  <a:gd name="T28" fmla="*/ 8 w 457"/>
                  <a:gd name="T29" fmla="*/ 241 h 389"/>
                  <a:gd name="T30" fmla="*/ 88 w 457"/>
                  <a:gd name="T31" fmla="*/ 242 h 389"/>
                  <a:gd name="T32" fmla="*/ 29 w 457"/>
                  <a:gd name="T33" fmla="*/ 291 h 389"/>
                  <a:gd name="T34" fmla="*/ 108 w 457"/>
                  <a:gd name="T35" fmla="*/ 269 h 389"/>
                  <a:gd name="T36" fmla="*/ 65 w 457"/>
                  <a:gd name="T37" fmla="*/ 330 h 389"/>
                  <a:gd name="T38" fmla="*/ 136 w 457"/>
                  <a:gd name="T39" fmla="*/ 294 h 389"/>
                  <a:gd name="T40" fmla="*/ 114 w 457"/>
                  <a:gd name="T41" fmla="*/ 361 h 389"/>
                  <a:gd name="T42" fmla="*/ 164 w 457"/>
                  <a:gd name="T43" fmla="*/ 312 h 389"/>
                  <a:gd name="T44" fmla="*/ 163 w 457"/>
                  <a:gd name="T45" fmla="*/ 381 h 389"/>
                  <a:gd name="T46" fmla="*/ 199 w 457"/>
                  <a:gd name="T47" fmla="*/ 318 h 389"/>
                  <a:gd name="T48" fmla="*/ 224 w 457"/>
                  <a:gd name="T49" fmla="*/ 388 h 389"/>
                  <a:gd name="T50" fmla="*/ 244 w 457"/>
                  <a:gd name="T51" fmla="*/ 320 h 389"/>
                  <a:gd name="T52" fmla="*/ 268 w 457"/>
                  <a:gd name="T53" fmla="*/ 384 h 389"/>
                  <a:gd name="T54" fmla="*/ 283 w 457"/>
                  <a:gd name="T55" fmla="*/ 314 h 389"/>
                  <a:gd name="T56" fmla="*/ 324 w 457"/>
                  <a:gd name="T57" fmla="*/ 369 h 389"/>
                  <a:gd name="T58" fmla="*/ 314 w 457"/>
                  <a:gd name="T59" fmla="*/ 298 h 389"/>
                  <a:gd name="T60" fmla="*/ 372 w 457"/>
                  <a:gd name="T61" fmla="*/ 338 h 389"/>
                  <a:gd name="T62" fmla="*/ 344 w 457"/>
                  <a:gd name="T63" fmla="*/ 273 h 389"/>
                  <a:gd name="T64" fmla="*/ 417 w 457"/>
                  <a:gd name="T65" fmla="*/ 296 h 389"/>
                  <a:gd name="T66" fmla="*/ 368 w 457"/>
                  <a:gd name="T67" fmla="*/ 248 h 389"/>
                  <a:gd name="T68" fmla="*/ 445 w 457"/>
                  <a:gd name="T69" fmla="*/ 246 h 389"/>
                  <a:gd name="T70" fmla="*/ 376 w 457"/>
                  <a:gd name="T71" fmla="*/ 217 h 389"/>
                  <a:gd name="T72" fmla="*/ 456 w 457"/>
                  <a:gd name="T73" fmla="*/ 193 h 389"/>
                  <a:gd name="T74" fmla="*/ 373 w 457"/>
                  <a:gd name="T75" fmla="*/ 175 h 389"/>
                  <a:gd name="T76" fmla="*/ 450 w 457"/>
                  <a:gd name="T77" fmla="*/ 148 h 389"/>
                  <a:gd name="T78" fmla="*/ 365 w 457"/>
                  <a:gd name="T79" fmla="*/ 144 h 389"/>
                  <a:gd name="T80" fmla="*/ 432 w 457"/>
                  <a:gd name="T81" fmla="*/ 105 h 389"/>
                  <a:gd name="T82" fmla="*/ 351 w 457"/>
                  <a:gd name="T83" fmla="*/ 116 h 389"/>
                  <a:gd name="T84" fmla="*/ 400 w 457"/>
                  <a:gd name="T85" fmla="*/ 64 h 389"/>
                  <a:gd name="T86" fmla="*/ 326 w 457"/>
                  <a:gd name="T87" fmla="*/ 94 h 389"/>
                  <a:gd name="T88" fmla="*/ 354 w 457"/>
                  <a:gd name="T89" fmla="*/ 35 h 389"/>
                  <a:gd name="T90" fmla="*/ 293 w 457"/>
                  <a:gd name="T91" fmla="*/ 78 h 389"/>
                  <a:gd name="T92" fmla="*/ 304 w 457"/>
                  <a:gd name="T93" fmla="*/ 12 h 389"/>
                  <a:gd name="T94" fmla="*/ 255 w 457"/>
                  <a:gd name="T95" fmla="*/ 68 h 389"/>
                  <a:gd name="T96" fmla="*/ 224 w 457"/>
                  <a:gd name="T97" fmla="*/ 0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7" h="389">
                    <a:moveTo>
                      <a:pt x="224" y="0"/>
                    </a:moveTo>
                    <a:lnTo>
                      <a:pt x="208" y="72"/>
                    </a:lnTo>
                    <a:lnTo>
                      <a:pt x="161" y="10"/>
                    </a:lnTo>
                    <a:lnTo>
                      <a:pt x="171" y="78"/>
                    </a:lnTo>
                    <a:lnTo>
                      <a:pt x="114" y="26"/>
                    </a:lnTo>
                    <a:lnTo>
                      <a:pt x="136" y="96"/>
                    </a:lnTo>
                    <a:lnTo>
                      <a:pt x="74" y="54"/>
                    </a:lnTo>
                    <a:lnTo>
                      <a:pt x="109" y="119"/>
                    </a:lnTo>
                    <a:lnTo>
                      <a:pt x="33" y="94"/>
                    </a:lnTo>
                    <a:lnTo>
                      <a:pt x="87" y="147"/>
                    </a:lnTo>
                    <a:lnTo>
                      <a:pt x="8" y="139"/>
                    </a:lnTo>
                    <a:lnTo>
                      <a:pt x="83" y="175"/>
                    </a:lnTo>
                    <a:lnTo>
                      <a:pt x="0" y="193"/>
                    </a:lnTo>
                    <a:lnTo>
                      <a:pt x="83" y="210"/>
                    </a:lnTo>
                    <a:lnTo>
                      <a:pt x="8" y="241"/>
                    </a:lnTo>
                    <a:lnTo>
                      <a:pt x="88" y="242"/>
                    </a:lnTo>
                    <a:lnTo>
                      <a:pt x="29" y="291"/>
                    </a:lnTo>
                    <a:lnTo>
                      <a:pt x="108" y="269"/>
                    </a:lnTo>
                    <a:lnTo>
                      <a:pt x="65" y="330"/>
                    </a:lnTo>
                    <a:lnTo>
                      <a:pt x="136" y="294"/>
                    </a:lnTo>
                    <a:lnTo>
                      <a:pt x="114" y="361"/>
                    </a:lnTo>
                    <a:lnTo>
                      <a:pt x="164" y="312"/>
                    </a:lnTo>
                    <a:lnTo>
                      <a:pt x="163" y="381"/>
                    </a:lnTo>
                    <a:lnTo>
                      <a:pt x="199" y="318"/>
                    </a:lnTo>
                    <a:lnTo>
                      <a:pt x="224" y="388"/>
                    </a:lnTo>
                    <a:lnTo>
                      <a:pt x="244" y="320"/>
                    </a:lnTo>
                    <a:lnTo>
                      <a:pt x="268" y="384"/>
                    </a:lnTo>
                    <a:lnTo>
                      <a:pt x="283" y="314"/>
                    </a:lnTo>
                    <a:lnTo>
                      <a:pt x="324" y="369"/>
                    </a:lnTo>
                    <a:lnTo>
                      <a:pt x="314" y="298"/>
                    </a:lnTo>
                    <a:lnTo>
                      <a:pt x="372" y="338"/>
                    </a:lnTo>
                    <a:lnTo>
                      <a:pt x="344" y="273"/>
                    </a:lnTo>
                    <a:lnTo>
                      <a:pt x="417" y="296"/>
                    </a:lnTo>
                    <a:lnTo>
                      <a:pt x="368" y="248"/>
                    </a:lnTo>
                    <a:lnTo>
                      <a:pt x="445" y="246"/>
                    </a:lnTo>
                    <a:lnTo>
                      <a:pt x="376" y="217"/>
                    </a:lnTo>
                    <a:lnTo>
                      <a:pt x="456" y="193"/>
                    </a:lnTo>
                    <a:lnTo>
                      <a:pt x="373" y="175"/>
                    </a:lnTo>
                    <a:lnTo>
                      <a:pt x="450" y="148"/>
                    </a:lnTo>
                    <a:lnTo>
                      <a:pt x="365" y="144"/>
                    </a:lnTo>
                    <a:lnTo>
                      <a:pt x="432" y="105"/>
                    </a:lnTo>
                    <a:lnTo>
                      <a:pt x="351" y="116"/>
                    </a:lnTo>
                    <a:lnTo>
                      <a:pt x="400" y="64"/>
                    </a:lnTo>
                    <a:lnTo>
                      <a:pt x="326" y="94"/>
                    </a:lnTo>
                    <a:lnTo>
                      <a:pt x="354" y="35"/>
                    </a:lnTo>
                    <a:lnTo>
                      <a:pt x="293" y="78"/>
                    </a:lnTo>
                    <a:lnTo>
                      <a:pt x="304" y="12"/>
                    </a:lnTo>
                    <a:lnTo>
                      <a:pt x="255" y="68"/>
                    </a:lnTo>
                    <a:lnTo>
                      <a:pt x="224" y="0"/>
                    </a:lnTo>
                  </a:path>
                </a:pathLst>
              </a:custGeom>
              <a:solidFill>
                <a:srgbClr val="808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71" name="Oval 48">
                <a:extLst>
                  <a:ext uri="{FF2B5EF4-FFF2-40B4-BE49-F238E27FC236}">
                    <a16:creationId xmlns:a16="http://schemas.microsoft.com/office/drawing/2014/main" id="{2E94D7A5-B804-4BFC-B523-592BD25362B3}"/>
                  </a:ext>
                </a:extLst>
              </p:cNvPr>
              <p:cNvSpPr>
                <a:spLocks noChangeAspect="1" noChangeArrowheads="1"/>
              </p:cNvSpPr>
              <p:nvPr/>
            </p:nvSpPr>
            <p:spPr bwMode="auto">
              <a:xfrm>
                <a:off x="4800" y="2871"/>
                <a:ext cx="285" cy="255"/>
              </a:xfrm>
              <a:prstGeom prst="ellipse">
                <a:avLst/>
              </a:prstGeom>
              <a:solidFill>
                <a:srgbClr val="FFFF00"/>
              </a:solidFill>
              <a:ln w="50800">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endParaRPr lang="fr-FR" altLang="fr-FR"/>
              </a:p>
            </p:txBody>
          </p:sp>
          <p:sp>
            <p:nvSpPr>
              <p:cNvPr id="100372" name="Freeform 49">
                <a:extLst>
                  <a:ext uri="{FF2B5EF4-FFF2-40B4-BE49-F238E27FC236}">
                    <a16:creationId xmlns:a16="http://schemas.microsoft.com/office/drawing/2014/main" id="{7BD785FF-8573-40B4-87CF-7D67C58446D6}"/>
                  </a:ext>
                </a:extLst>
              </p:cNvPr>
              <p:cNvSpPr>
                <a:spLocks noChangeAspect="1"/>
              </p:cNvSpPr>
              <p:nvPr/>
            </p:nvSpPr>
            <p:spPr bwMode="auto">
              <a:xfrm>
                <a:off x="4824" y="3192"/>
                <a:ext cx="73" cy="418"/>
              </a:xfrm>
              <a:custGeom>
                <a:avLst/>
                <a:gdLst>
                  <a:gd name="T0" fmla="*/ 72 w 73"/>
                  <a:gd name="T1" fmla="*/ 383 h 418"/>
                  <a:gd name="T2" fmla="*/ 31 w 73"/>
                  <a:gd name="T3" fmla="*/ 400 h 418"/>
                  <a:gd name="T4" fmla="*/ 0 w 73"/>
                  <a:gd name="T5" fmla="*/ 417 h 418"/>
                  <a:gd name="T6" fmla="*/ 68 w 73"/>
                  <a:gd name="T7" fmla="*/ 0 h 4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418">
                    <a:moveTo>
                      <a:pt x="72" y="383"/>
                    </a:moveTo>
                    <a:lnTo>
                      <a:pt x="31" y="400"/>
                    </a:lnTo>
                    <a:lnTo>
                      <a:pt x="0" y="417"/>
                    </a:lnTo>
                    <a:lnTo>
                      <a:pt x="6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100364" name="Text Box 53">
            <a:extLst>
              <a:ext uri="{FF2B5EF4-FFF2-40B4-BE49-F238E27FC236}">
                <a16:creationId xmlns:a16="http://schemas.microsoft.com/office/drawing/2014/main" id="{D901DFC0-C902-432C-B937-C5554C21FBB0}"/>
              </a:ext>
            </a:extLst>
          </p:cNvPr>
          <p:cNvSpPr txBox="1">
            <a:spLocks noChangeArrowheads="1"/>
          </p:cNvSpPr>
          <p:nvPr/>
        </p:nvSpPr>
        <p:spPr bwMode="auto">
          <a:xfrm>
            <a:off x="5591175" y="4911725"/>
            <a:ext cx="2514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r>
              <a:rPr lang="fr-FR" altLang="fr-FR" sz="800">
                <a:solidFill>
                  <a:srgbClr val="000000"/>
                </a:solidFill>
                <a:cs typeface="Times New Roman" panose="02020603050405020304" pitchFamily="18" charset="0"/>
              </a:rPr>
              <a:t>Maître de Conférences au Département GI de l’A7, ses enseignements portent sur la gestion de projets, la recherche opérationnelle, et leurs aspects économiques et financiers.</a:t>
            </a:r>
          </a:p>
          <a:p>
            <a:pPr eaLnBrk="1" hangingPunct="1"/>
            <a:r>
              <a:rPr lang="fr-FR" altLang="fr-FR" sz="800">
                <a:solidFill>
                  <a:srgbClr val="000000"/>
                </a:solidFill>
                <a:cs typeface="Times New Roman" panose="02020603050405020304" pitchFamily="18" charset="0"/>
              </a:rPr>
              <a:t>Ses projet de recherche sont dédiés à la modélisation des systèmes  dynamiques et hybrides. Son deuxième thème de recherche se concentre sur les aspects innovants avec notamment la théorie TRIZ.</a:t>
            </a:r>
          </a:p>
          <a:p>
            <a:pPr eaLnBrk="1" hangingPunct="1"/>
            <a:endParaRPr lang="fr-FR" altLang="fr-FR" sz="800">
              <a:solidFill>
                <a:srgbClr val="000000"/>
              </a:solidFill>
              <a:cs typeface="Times New Roman" panose="02020603050405020304" pitchFamily="18" charset="0"/>
            </a:endParaRPr>
          </a:p>
          <a:p>
            <a:pPr eaLnBrk="1" hangingPunct="1"/>
            <a:r>
              <a:rPr lang="fr-FR" altLang="fr-FR" sz="1000" b="1">
                <a:solidFill>
                  <a:srgbClr val="000000"/>
                </a:solidFill>
                <a:cs typeface="Times New Roman" panose="02020603050405020304" pitchFamily="18" charset="0"/>
              </a:rPr>
              <a:t>Stephane.Negny@ensiacet.fr</a:t>
            </a:r>
          </a:p>
        </p:txBody>
      </p:sp>
      <p:sp>
        <p:nvSpPr>
          <p:cNvPr id="100365" name="Text Box 56">
            <a:extLst>
              <a:ext uri="{FF2B5EF4-FFF2-40B4-BE49-F238E27FC236}">
                <a16:creationId xmlns:a16="http://schemas.microsoft.com/office/drawing/2014/main" id="{B79C522D-E027-474D-8384-9F9F3C8FF846}"/>
              </a:ext>
            </a:extLst>
          </p:cNvPr>
          <p:cNvSpPr txBox="1">
            <a:spLocks noChangeArrowheads="1"/>
          </p:cNvSpPr>
          <p:nvPr/>
        </p:nvSpPr>
        <p:spPr bwMode="auto">
          <a:xfrm>
            <a:off x="1143000" y="4800600"/>
            <a:ext cx="2743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eaLnBrk="1" hangingPunct="1">
              <a:spcBef>
                <a:spcPct val="50000"/>
              </a:spcBef>
            </a:pPr>
            <a:r>
              <a:rPr lang="fr-FR" altLang="fr-FR" sz="800">
                <a:solidFill>
                  <a:srgbClr val="000000"/>
                </a:solidFill>
                <a:cs typeface="Times New Roman" panose="02020603050405020304" pitchFamily="18" charset="0"/>
              </a:rPr>
              <a:t>Maître de Conférences au Département GI de l’A7, ses enseignements portent sur la gestion de projets, et ses aspects économiques et financiers.</a:t>
            </a:r>
          </a:p>
          <a:p>
            <a:pPr eaLnBrk="1" hangingPunct="1">
              <a:spcBef>
                <a:spcPct val="50000"/>
              </a:spcBef>
            </a:pPr>
            <a:r>
              <a:rPr lang="fr-FR" altLang="fr-FR" sz="800">
                <a:solidFill>
                  <a:srgbClr val="000000"/>
                </a:solidFill>
                <a:cs typeface="Times New Roman" panose="02020603050405020304" pitchFamily="18" charset="0"/>
              </a:rPr>
              <a:t>Les activités de recherche concernent les aspects liés à la production et aux projets en environnement incertain,et ont étés menées en collaboration avec Airbus Industrie et AEROSPATIALE.</a:t>
            </a:r>
          </a:p>
          <a:p>
            <a:pPr eaLnBrk="1" hangingPunct="1">
              <a:spcBef>
                <a:spcPct val="50000"/>
              </a:spcBef>
            </a:pPr>
            <a:r>
              <a:rPr lang="fr-FR" altLang="fr-FR" sz="1000" b="1">
                <a:solidFill>
                  <a:srgbClr val="000000"/>
                </a:solidFill>
                <a:cs typeface="Times New Roman" panose="02020603050405020304" pitchFamily="18" charset="0"/>
              </a:rPr>
              <a:t>Philippe.Duquenne@ensiacet.fr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BF677AB-BE70-4C1D-BB6D-A75980C12931}"/>
              </a:ext>
            </a:extLst>
          </p:cNvPr>
          <p:cNvSpPr>
            <a:spLocks noGrp="1" noChangeArrowheads="1"/>
          </p:cNvSpPr>
          <p:nvPr>
            <p:ph type="title"/>
          </p:nvPr>
        </p:nvSpPr>
        <p:spPr/>
        <p:txBody>
          <a:bodyPr/>
          <a:lstStyle/>
          <a:p>
            <a:pPr eaLnBrk="1" hangingPunct="1"/>
            <a:r>
              <a:rPr lang="fr-FR" altLang="fr-FR"/>
              <a:t>Objectifs du cours :</a:t>
            </a:r>
          </a:p>
        </p:txBody>
      </p:sp>
      <p:sp>
        <p:nvSpPr>
          <p:cNvPr id="23555" name="Rectangle 3">
            <a:extLst>
              <a:ext uri="{FF2B5EF4-FFF2-40B4-BE49-F238E27FC236}">
                <a16:creationId xmlns:a16="http://schemas.microsoft.com/office/drawing/2014/main" id="{20433883-1504-4CB3-AE23-6B847CED7D54}"/>
              </a:ext>
            </a:extLst>
          </p:cNvPr>
          <p:cNvSpPr>
            <a:spLocks noGrp="1" noChangeArrowheads="1"/>
          </p:cNvSpPr>
          <p:nvPr>
            <p:ph idx="1"/>
          </p:nvPr>
        </p:nvSpPr>
        <p:spPr/>
        <p:txBody>
          <a:bodyPr/>
          <a:lstStyle/>
          <a:p>
            <a:pPr eaLnBrk="1" hangingPunct="1"/>
            <a:r>
              <a:rPr lang="fr-FR" altLang="fr-FR"/>
              <a:t>A l’issue de ce rapide aperçu, vous devriez être capable de :</a:t>
            </a:r>
          </a:p>
          <a:p>
            <a:pPr eaLnBrk="1" hangingPunct="1"/>
            <a:endParaRPr lang="fr-FR" altLang="fr-FR"/>
          </a:p>
          <a:p>
            <a:pPr lvl="1" eaLnBrk="1" hangingPunct="1"/>
            <a:r>
              <a:rPr lang="fr-FR" altLang="fr-FR"/>
              <a:t>Exploiter des connaissances sommaires en comptabilité générale pour :</a:t>
            </a:r>
          </a:p>
          <a:p>
            <a:pPr lvl="1" eaLnBrk="1" hangingPunct="1"/>
            <a:endParaRPr lang="fr-FR" altLang="fr-FR"/>
          </a:p>
          <a:p>
            <a:pPr lvl="2" eaLnBrk="1" hangingPunct="1"/>
            <a:r>
              <a:rPr lang="fr-FR" altLang="fr-FR"/>
              <a:t>Lire et comprendre un bilan</a:t>
            </a:r>
          </a:p>
          <a:p>
            <a:pPr lvl="2" eaLnBrk="1" hangingPunct="1"/>
            <a:r>
              <a:rPr lang="fr-FR" altLang="fr-FR"/>
              <a:t>Lire et comprendre un compte de résultat</a:t>
            </a:r>
          </a:p>
          <a:p>
            <a:pPr lvl="2" eaLnBrk="1" hangingPunct="1"/>
            <a:endParaRPr lang="fr-FR" altLang="fr-FR"/>
          </a:p>
          <a:p>
            <a:pPr lvl="1" eaLnBrk="1" hangingPunct="1"/>
            <a:r>
              <a:rPr lang="fr-FR" altLang="fr-FR"/>
              <a:t>Analyser ces documents pour évaluer :</a:t>
            </a:r>
          </a:p>
          <a:p>
            <a:pPr lvl="1" eaLnBrk="1" hangingPunct="1"/>
            <a:endParaRPr lang="fr-FR" altLang="fr-FR"/>
          </a:p>
          <a:p>
            <a:pPr lvl="2" eaLnBrk="1" hangingPunct="1"/>
            <a:r>
              <a:rPr lang="fr-FR" altLang="fr-FR"/>
              <a:t>la viabilité économique d’une activité</a:t>
            </a:r>
          </a:p>
          <a:p>
            <a:pPr lvl="2" eaLnBrk="1" hangingPunct="1"/>
            <a:r>
              <a:rPr lang="fr-FR" altLang="fr-FR"/>
              <a:t>la pérennité financière d’une entreprise</a:t>
            </a:r>
          </a:p>
          <a:p>
            <a:pPr lvl="2" eaLnBrk="1" hangingPunct="1"/>
            <a:endParaRPr lang="fr-FR" altLang="fr-FR"/>
          </a:p>
          <a:p>
            <a:pPr lvl="3" eaLnBrk="1" hangingPunct="1"/>
            <a:r>
              <a:rPr lang="fr-FR" altLang="fr-FR"/>
              <a:t>Que ce soit la vôtre ...</a:t>
            </a:r>
          </a:p>
          <a:p>
            <a:pPr lvl="4" algn="ctr" eaLnBrk="1" hangingPunct="1">
              <a:buFont typeface="Wingdings" panose="05000000000000000000" pitchFamily="2" charset="2"/>
              <a:buNone/>
            </a:pPr>
            <a:r>
              <a:rPr lang="fr-FR" altLang="fr-FR"/>
              <a:t>(examen de la possibilité de développer, d ’investir)</a:t>
            </a:r>
          </a:p>
          <a:p>
            <a:pPr lvl="3" eaLnBrk="1" hangingPunct="1"/>
            <a:r>
              <a:rPr lang="fr-FR" altLang="fr-FR"/>
              <a:t>… ou une entreprise extérieure</a:t>
            </a:r>
          </a:p>
          <a:p>
            <a:pPr lvl="4" algn="ctr" eaLnBrk="1" hangingPunct="1">
              <a:buFont typeface="Wingdings" panose="05000000000000000000" pitchFamily="2" charset="2"/>
              <a:buNone/>
            </a:pPr>
            <a:r>
              <a:rPr lang="fr-FR" altLang="fr-FR"/>
              <a:t>(examen d’un partenaire, d’un fournisseur, …, avant une coopération durable )</a:t>
            </a:r>
          </a:p>
        </p:txBody>
      </p:sp>
      <p:sp>
        <p:nvSpPr>
          <p:cNvPr id="23556" name="Espace réservé du numéro de diapositive 3">
            <a:extLst>
              <a:ext uri="{FF2B5EF4-FFF2-40B4-BE49-F238E27FC236}">
                <a16:creationId xmlns:a16="http://schemas.microsoft.com/office/drawing/2014/main" id="{B1A0D54A-E3D7-481E-8B53-6587A69F9525}"/>
              </a:ext>
            </a:extLst>
          </p:cNvPr>
          <p:cNvSpPr>
            <a:spLocks noGrp="1"/>
          </p:cNvSpPr>
          <p:nvPr>
            <p:ph type="sldNum" sz="quarter" idx="10"/>
          </p:nvPr>
        </p:nvSpPr>
        <p:spPr>
          <a:noFill/>
        </p:spPr>
        <p:txBody>
          <a:bodyPr/>
          <a:lstStyle>
            <a:lvl1pPr algn="ctr">
              <a:defRPr kumimoji="1" sz="1400">
                <a:solidFill>
                  <a:schemeClr val="tx1"/>
                </a:solidFill>
                <a:latin typeface="Times New Roman" panose="02020603050405020304" pitchFamily="18" charset="0"/>
              </a:defRPr>
            </a:lvl1pPr>
            <a:lvl2pPr marL="742950" indent="-285750" algn="ctr">
              <a:defRPr kumimoji="1" sz="1400">
                <a:solidFill>
                  <a:schemeClr val="tx1"/>
                </a:solidFill>
                <a:latin typeface="Times New Roman" panose="02020603050405020304" pitchFamily="18" charset="0"/>
              </a:defRPr>
            </a:lvl2pPr>
            <a:lvl3pPr marL="1143000" indent="-228600" algn="ctr">
              <a:defRPr kumimoji="1" sz="1400">
                <a:solidFill>
                  <a:schemeClr val="tx1"/>
                </a:solidFill>
                <a:latin typeface="Times New Roman" panose="02020603050405020304" pitchFamily="18" charset="0"/>
              </a:defRPr>
            </a:lvl3pPr>
            <a:lvl4pPr marL="1600200" indent="-228600" algn="ctr">
              <a:defRPr kumimoji="1" sz="1400">
                <a:solidFill>
                  <a:schemeClr val="tx1"/>
                </a:solidFill>
                <a:latin typeface="Times New Roman" panose="02020603050405020304" pitchFamily="18" charset="0"/>
              </a:defRPr>
            </a:lvl4pPr>
            <a:lvl5pPr marL="2057400" indent="-228600" algn="ctr">
              <a:defRPr kumimoji="1" sz="1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kumimoji="1" sz="1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kumimoji="1" sz="1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kumimoji="1" sz="1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kumimoji="1" sz="1400">
                <a:solidFill>
                  <a:schemeClr val="tx1"/>
                </a:solidFill>
                <a:latin typeface="Times New Roman" panose="02020603050405020304" pitchFamily="18" charset="0"/>
              </a:defRPr>
            </a:lvl9pPr>
          </a:lstStyle>
          <a:p>
            <a:pPr algn="r"/>
            <a:fld id="{76DE938A-5C1C-428D-9879-BBCBF3FA27FB}" type="slidenum">
              <a:rPr kumimoji="0" lang="fr-FR" altLang="fr-FR">
                <a:solidFill>
                  <a:schemeClr val="tx2"/>
                </a:solidFill>
              </a:rPr>
              <a:pPr algn="r"/>
              <a:t>9</a:t>
            </a:fld>
            <a:endParaRPr kumimoji="0" lang="fr-FR" altLang="fr-FR">
              <a:solidFill>
                <a:schemeClr val="tx2"/>
              </a:solidFill>
            </a:endParaRPr>
          </a:p>
        </p:txBody>
      </p:sp>
    </p:spTree>
  </p:cSld>
  <p:clrMapOvr>
    <a:masterClrMapping/>
  </p:clrMapOvr>
</p:sld>
</file>

<file path=ppt/theme/theme1.xml><?xml version="1.0" encoding="utf-8"?>
<a:theme xmlns:a="http://schemas.openxmlformats.org/drawingml/2006/main" name="modèle GI">
  <a:themeElements>
    <a:clrScheme name="modèle GI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modèle G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fr-FR" altLang="fr-FR" sz="1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fr-FR" altLang="fr-FR" sz="1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dèle GI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modèle GI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modèle GI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dèle GI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modèle GI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modèle GI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modèle GI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3612</TotalTime>
  <Words>5600</Words>
  <Application>Microsoft Office PowerPoint</Application>
  <PresentationFormat>Affichage à l'écran (4:3)</PresentationFormat>
  <Paragraphs>1546</Paragraphs>
  <Slides>84</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4</vt:i4>
      </vt:variant>
      <vt:variant>
        <vt:lpstr>Titres des diapositives</vt:lpstr>
      </vt:variant>
      <vt:variant>
        <vt:i4>84</vt:i4>
      </vt:variant>
    </vt:vector>
  </HeadingPairs>
  <TitlesOfParts>
    <vt:vector size="94" baseType="lpstr">
      <vt:lpstr>Times New Roman</vt:lpstr>
      <vt:lpstr>Arial</vt:lpstr>
      <vt:lpstr>Wingdings</vt:lpstr>
      <vt:lpstr>Arial Narrow</vt:lpstr>
      <vt:lpstr>Symbol</vt:lpstr>
      <vt:lpstr>modèle GI</vt:lpstr>
      <vt:lpstr>Image Microsoft Word</vt:lpstr>
      <vt:lpstr>Microsoft Clip Gallery</vt:lpstr>
      <vt:lpstr>Feuille de calcul Microsoft Excel</vt:lpstr>
      <vt:lpstr>Feuille Microsoft Excel</vt:lpstr>
      <vt:lpstr>Présentation PowerPoint</vt:lpstr>
      <vt:lpstr>Mode d ’emploi</vt:lpstr>
      <vt:lpstr>Plan</vt:lpstr>
      <vt:lpstr>INTRODUCTION et  OBJECTIFS</vt:lpstr>
      <vt:lpstr>L’entreprise industrielle</vt:lpstr>
      <vt:lpstr>Objectifs de l’analyse comptable (1)</vt:lpstr>
      <vt:lpstr>Objectifs de l’analyse comptable (2)</vt:lpstr>
      <vt:lpstr>Objectifs de l’analyse comptable (3)</vt:lpstr>
      <vt:lpstr>Objectifs du cours :</vt:lpstr>
      <vt:lpstr>Limites du cours </vt:lpstr>
      <vt:lpstr>Avertissement déontologique</vt:lpstr>
      <vt:lpstr>Comptabilité générale</vt:lpstr>
      <vt:lpstr>Recueil des données</vt:lpstr>
      <vt:lpstr>Présentation des données</vt:lpstr>
      <vt:lpstr>Expression du résultat de l’entreprise</vt:lpstr>
      <vt:lpstr>Résultat constaté : BILAN</vt:lpstr>
      <vt:lpstr>Bilan (1)</vt:lpstr>
      <vt:lpstr>Bilan (2)</vt:lpstr>
      <vt:lpstr>Bilan (3)</vt:lpstr>
      <vt:lpstr>Bilan : récapitulatif</vt:lpstr>
      <vt:lpstr>Résultat constaté : exemple</vt:lpstr>
      <vt:lpstr>Résultat expliqué : compte de résultat</vt:lpstr>
      <vt:lpstr>Ventilation des charges et produits</vt:lpstr>
      <vt:lpstr>Compte de résultat : RCAI</vt:lpstr>
      <vt:lpstr>Du R.C.A.I. au résultat</vt:lpstr>
      <vt:lpstr>Du compte de résultat aux bilans</vt:lpstr>
      <vt:lpstr>Danger : ce que n’indique pas le compte de résultat</vt:lpstr>
      <vt:lpstr>Analyse et diagnostic</vt:lpstr>
      <vt:lpstr>Analyse comptable</vt:lpstr>
      <vt:lpstr>ANALYSE ECONOMIQUE</vt:lpstr>
      <vt:lpstr>SOLDES INTERMEDIAIRES DE GESTION</vt:lpstr>
      <vt:lpstr>COMPTE D‘EXPLOITATION FONCTIONNEL</vt:lpstr>
      <vt:lpstr>COMPTE D'EXPLOITATION DIFFERENTIEL</vt:lpstr>
      <vt:lpstr>RATIOS D'ANALYSE ECONOMIQUE</vt:lpstr>
      <vt:lpstr>CALCUL DU COÛT DE REVIENT</vt:lpstr>
      <vt:lpstr>ANALYSE FINANCIERE</vt:lpstr>
      <vt:lpstr>BILAN SIMPLIFIE</vt:lpstr>
      <vt:lpstr>FONDS DE ROULEMENT</vt:lpstr>
      <vt:lpstr>BILAN FONCTIONNEL</vt:lpstr>
      <vt:lpstr>BESOIN DE FONDS DE ROULEMENT</vt:lpstr>
      <vt:lpstr>BILAN FONCTIONNEL (2)</vt:lpstr>
      <vt:lpstr>RATIOS D'ANALYSE FINANCIERE</vt:lpstr>
      <vt:lpstr>PLAN-TYPE DU RAPPORT D'ANALYSE</vt:lpstr>
      <vt:lpstr>Bibliographie</vt:lpstr>
      <vt:lpstr>Bravo !!! C’est un excellent début!</vt:lpstr>
      <vt:lpstr>… perfectionniste ! ...</vt:lpstr>
      <vt:lpstr>L ’histoire de Jo le taxi</vt:lpstr>
      <vt:lpstr>Actif immobilisé - Immobilisations incorporelles</vt:lpstr>
      <vt:lpstr>Actif immobilisé - Immobilisations financières</vt:lpstr>
      <vt:lpstr>Actif immobilisé - Immobilisations matérielles</vt:lpstr>
      <vt:lpstr>Amortissements</vt:lpstr>
      <vt:lpstr>Durées d ’amortissement</vt:lpstr>
      <vt:lpstr>Actif circulant : les stocks</vt:lpstr>
      <vt:lpstr>Actif circulant : les créances</vt:lpstr>
      <vt:lpstr>Actif circulant : la  trésorerie</vt:lpstr>
      <vt:lpstr>Passif / capitaux propres : le capital social</vt:lpstr>
      <vt:lpstr>Passif / capitaux propres : les réserves</vt:lpstr>
      <vt:lpstr>Passif / capitaux propres : résultat et report</vt:lpstr>
      <vt:lpstr>Passif / dettes : dettes financières</vt:lpstr>
      <vt:lpstr>Passif / dettes : dettes d ’exploitation</vt:lpstr>
      <vt:lpstr>Les subventions d ’investissement (et les dons)</vt:lpstr>
      <vt:lpstr>Les provisions</vt:lpstr>
      <vt:lpstr>Charges d ’exploitation</vt:lpstr>
      <vt:lpstr>Produits d ’exploitation</vt:lpstr>
      <vt:lpstr>Charges exceptionnelles</vt:lpstr>
      <vt:lpstr>Produits exceptionnels</vt:lpstr>
      <vt:lpstr>Produits financiers</vt:lpstr>
      <vt:lpstr>Charges financières</vt:lpstr>
      <vt:lpstr>Jo le taxi, le retour !</vt:lpstr>
      <vt:lpstr>Compte de trésorerie de Jo-le-taxi :</vt:lpstr>
      <vt:lpstr>Jo revient ! ... et il n’est pas content ...</vt:lpstr>
      <vt:lpstr>Solution</vt:lpstr>
      <vt:lpstr>Annexe : Plan comptable général (PCG)</vt:lpstr>
      <vt:lpstr>Annexe : PCG Classe 1</vt:lpstr>
      <vt:lpstr>Annexe : PCG Classe 2</vt:lpstr>
      <vt:lpstr>Annexe : PCG Classe 3</vt:lpstr>
      <vt:lpstr>Annexe : PCG Classe 4</vt:lpstr>
      <vt:lpstr>Annexe : PCG Classe 5</vt:lpstr>
      <vt:lpstr>Annexe : PCG Classe 6</vt:lpstr>
      <vt:lpstr>Annexe : PCG Classe 7</vt:lpstr>
      <vt:lpstr>Annexe : actif du bilan</vt:lpstr>
      <vt:lpstr>Annexe : passif du bilan</vt:lpstr>
      <vt:lpstr>Annexe C de R</vt:lpstr>
      <vt:lpstr>Contacts</vt:lpstr>
    </vt:vector>
  </TitlesOfParts>
  <Company>INP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Duquenne</dc:creator>
  <cp:lastModifiedBy>hoc</cp:lastModifiedBy>
  <cp:revision>410</cp:revision>
  <dcterms:created xsi:type="dcterms:W3CDTF">2002-06-11T07:15:20Z</dcterms:created>
  <dcterms:modified xsi:type="dcterms:W3CDTF">2020-02-13T19:48:21Z</dcterms:modified>
</cp:coreProperties>
</file>